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tags/tag24.xml" ContentType="application/vnd.openxmlformats-officedocument.presentationml.tags+xml"/>
  <Override PartName="/ppt/notesSlides/notesSlide4.xml" ContentType="application/vnd.openxmlformats-officedocument.presentationml.notesSlide+xml"/>
  <Override PartName="/ppt/tags/tag25.xml" ContentType="application/vnd.openxmlformats-officedocument.presentationml.tags+xml"/>
  <Override PartName="/ppt/notesSlides/notesSlide5.xml" ContentType="application/vnd.openxmlformats-officedocument.presentationml.notesSlide+xml"/>
  <Override PartName="/ppt/tags/tag26.xml" ContentType="application/vnd.openxmlformats-officedocument.presentationml.tags+xml"/>
  <Override PartName="/ppt/notesSlides/notesSlide6.xml" ContentType="application/vnd.openxmlformats-officedocument.presentationml.notesSlide+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notesSlides/notesSlide7.xml" ContentType="application/vnd.openxmlformats-officedocument.presentationml.notesSlide+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notesSlides/notesSlide8.xml" ContentType="application/vnd.openxmlformats-officedocument.presentationml.notesSlide+xml"/>
  <Override PartName="/ppt/tags/tag59.xml" ContentType="application/vnd.openxmlformats-officedocument.presentationml.tags+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ags/tag60.xml" ContentType="application/vnd.openxmlformats-officedocument.presentationml.tags+xml"/>
  <Override PartName="/ppt/tags/tag61.xml" ContentType="application/vnd.openxmlformats-officedocument.presentationml.tags+xml"/>
  <Override PartName="/ppt/notesSlides/notesSlide9.xml" ContentType="application/vnd.openxmlformats-officedocument.presentationml.notesSlide+xml"/>
  <Override PartName="/ppt/tags/tag62.xml" ContentType="application/vnd.openxmlformats-officedocument.presentationml.tags+xml"/>
  <Override PartName="/ppt/notesSlides/notesSlide10.xml" ContentType="application/vnd.openxmlformats-officedocument.presentationml.notesSlide+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notesSlides/notesSlide11.xml" ContentType="application/vnd.openxmlformats-officedocument.presentationml.notesSlide+xml"/>
  <Override PartName="/ppt/tags/tag77.xml" ContentType="application/vnd.openxmlformats-officedocument.presentationml.tags+xml"/>
  <Override PartName="/ppt/notesSlides/notesSlide12.xml" ContentType="application/vnd.openxmlformats-officedocument.presentationml.notesSlide+xml"/>
  <Override PartName="/ppt/tags/tag78.xml" ContentType="application/vnd.openxmlformats-officedocument.presentationml.tags+xml"/>
  <Override PartName="/ppt/tags/tag79.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notesSlides/notesSlide13.xml" ContentType="application/vnd.openxmlformats-officedocument.presentationml.notesSlide+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0.xml" ContentType="application/vnd.openxmlformats-officedocument.presentationml.tags+xml"/>
  <Override PartName="/ppt/notesSlides/notesSlide14.xml" ContentType="application/vnd.openxmlformats-officedocument.presentationml.notesSlide+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notesSlides/notesSlide15.xml" ContentType="application/vnd.openxmlformats-officedocument.presentationml.notesSlide+xml"/>
  <Override PartName="/ppt/tags/tag94.xml" ContentType="application/vnd.openxmlformats-officedocument.presentationml.tags+xml"/>
  <Override PartName="/ppt/notesSlides/notesSlide16.xml" ContentType="application/vnd.openxmlformats-officedocument.presentationml.notesSlide+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notesSlides/notesSlide17.xml" ContentType="application/vnd.openxmlformats-officedocument.presentationml.notesSlide+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notesSlides/notesSlide18.xml" ContentType="application/vnd.openxmlformats-officedocument.presentationml.notesSlide+xml"/>
  <Override PartName="/ppt/tags/tag128.xml" ContentType="application/vnd.openxmlformats-officedocument.presentationml.tags+xml"/>
  <Override PartName="/ppt/tags/tag129.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0.xml" ContentType="application/vnd.openxmlformats-officedocument.presentationml.tags+xml"/>
  <Override PartName="/ppt/notesSlides/notesSlide19.xml" ContentType="application/vnd.openxmlformats-officedocument.presentationml.notesSlide+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tags/tag188.xml" ContentType="application/vnd.openxmlformats-officedocument.presentationml.tags+xml"/>
  <Override PartName="/ppt/tags/tag18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0.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17"/>
  </p:notesMasterIdLst>
  <p:handoutMasterIdLst>
    <p:handoutMasterId r:id="rId218"/>
  </p:handoutMasterIdLst>
  <p:sldIdLst>
    <p:sldId id="256" r:id="rId2"/>
    <p:sldId id="267" r:id="rId3"/>
    <p:sldId id="272" r:id="rId4"/>
    <p:sldId id="268" r:id="rId5"/>
    <p:sldId id="930" r:id="rId6"/>
    <p:sldId id="961" r:id="rId7"/>
    <p:sldId id="950" r:id="rId8"/>
    <p:sldId id="1032" r:id="rId9"/>
    <p:sldId id="1033" r:id="rId10"/>
    <p:sldId id="1034" r:id="rId11"/>
    <p:sldId id="1035" r:id="rId12"/>
    <p:sldId id="1036" r:id="rId13"/>
    <p:sldId id="1037" r:id="rId14"/>
    <p:sldId id="1038" r:id="rId15"/>
    <p:sldId id="1039" r:id="rId16"/>
    <p:sldId id="1040" r:id="rId17"/>
    <p:sldId id="1041" r:id="rId18"/>
    <p:sldId id="1042" r:id="rId19"/>
    <p:sldId id="1043" r:id="rId20"/>
    <p:sldId id="1044" r:id="rId21"/>
    <p:sldId id="1045" r:id="rId22"/>
    <p:sldId id="964" r:id="rId23"/>
    <p:sldId id="954" r:id="rId24"/>
    <p:sldId id="1461" r:id="rId25"/>
    <p:sldId id="955" r:id="rId26"/>
    <p:sldId id="956" r:id="rId27"/>
    <p:sldId id="1224" r:id="rId28"/>
    <p:sldId id="957" r:id="rId29"/>
    <p:sldId id="974" r:id="rId30"/>
    <p:sldId id="975" r:id="rId31"/>
    <p:sldId id="965" r:id="rId32"/>
    <p:sldId id="1265" r:id="rId33"/>
    <p:sldId id="976" r:id="rId34"/>
    <p:sldId id="1468" r:id="rId35"/>
    <p:sldId id="1463" r:id="rId36"/>
    <p:sldId id="1469" r:id="rId37"/>
    <p:sldId id="1471" r:id="rId38"/>
    <p:sldId id="1470" r:id="rId39"/>
    <p:sldId id="1472" r:id="rId40"/>
    <p:sldId id="1467" r:id="rId41"/>
    <p:sldId id="1464" r:id="rId42"/>
    <p:sldId id="1465" r:id="rId43"/>
    <p:sldId id="1473" r:id="rId44"/>
    <p:sldId id="1466" r:id="rId45"/>
    <p:sldId id="1474" r:id="rId46"/>
    <p:sldId id="1046" r:id="rId47"/>
    <p:sldId id="1047" r:id="rId48"/>
    <p:sldId id="1048" r:id="rId49"/>
    <p:sldId id="1049" r:id="rId50"/>
    <p:sldId id="966" r:id="rId51"/>
    <p:sldId id="1250" r:id="rId52"/>
    <p:sldId id="967" r:id="rId53"/>
    <p:sldId id="968" r:id="rId54"/>
    <p:sldId id="1225" r:id="rId55"/>
    <p:sldId id="969" r:id="rId56"/>
    <p:sldId id="978" r:id="rId57"/>
    <p:sldId id="979" r:id="rId58"/>
    <p:sldId id="1054" r:id="rId59"/>
    <p:sldId id="1055" r:id="rId60"/>
    <p:sldId id="1056" r:id="rId61"/>
    <p:sldId id="1057" r:id="rId62"/>
    <p:sldId id="1058" r:id="rId63"/>
    <p:sldId id="1059" r:id="rId64"/>
    <p:sldId id="1060" r:id="rId65"/>
    <p:sldId id="1061" r:id="rId66"/>
    <p:sldId id="1062" r:id="rId67"/>
    <p:sldId id="1063" r:id="rId68"/>
    <p:sldId id="970" r:id="rId69"/>
    <p:sldId id="1252" r:id="rId70"/>
    <p:sldId id="1251" r:id="rId71"/>
    <p:sldId id="1226" r:id="rId72"/>
    <p:sldId id="1227" r:id="rId73"/>
    <p:sldId id="1255" r:id="rId74"/>
    <p:sldId id="1256" r:id="rId75"/>
    <p:sldId id="1064" r:id="rId76"/>
    <p:sldId id="1065" r:id="rId77"/>
    <p:sldId id="1066" r:id="rId78"/>
    <p:sldId id="1067" r:id="rId79"/>
    <p:sldId id="1068" r:id="rId80"/>
    <p:sldId id="1069" r:id="rId81"/>
    <p:sldId id="1070" r:id="rId82"/>
    <p:sldId id="1071" r:id="rId83"/>
    <p:sldId id="1072" r:id="rId84"/>
    <p:sldId id="1073" r:id="rId85"/>
    <p:sldId id="980" r:id="rId86"/>
    <p:sldId id="972" r:id="rId87"/>
    <p:sldId id="1228" r:id="rId88"/>
    <p:sldId id="1229" r:id="rId89"/>
    <p:sldId id="981" r:id="rId90"/>
    <p:sldId id="1074" r:id="rId91"/>
    <p:sldId id="1075" r:id="rId92"/>
    <p:sldId id="1076" r:id="rId93"/>
    <p:sldId id="1077" r:id="rId94"/>
    <p:sldId id="973" r:id="rId95"/>
    <p:sldId id="1475" r:id="rId96"/>
    <p:sldId id="1257" r:id="rId97"/>
    <p:sldId id="958" r:id="rId98"/>
    <p:sldId id="1258" r:id="rId99"/>
    <p:sldId id="948" r:id="rId100"/>
    <p:sldId id="1078" r:id="rId101"/>
    <p:sldId id="1079" r:id="rId102"/>
    <p:sldId id="1080" r:id="rId103"/>
    <p:sldId id="1081" r:id="rId104"/>
    <p:sldId id="1082" r:id="rId105"/>
    <p:sldId id="1085" r:id="rId106"/>
    <p:sldId id="1086" r:id="rId107"/>
    <p:sldId id="1087" r:id="rId108"/>
    <p:sldId id="984" r:id="rId109"/>
    <p:sldId id="1260" r:id="rId110"/>
    <p:sldId id="1233" r:id="rId111"/>
    <p:sldId id="998" r:id="rId112"/>
    <p:sldId id="1259" r:id="rId113"/>
    <p:sldId id="985" r:id="rId114"/>
    <p:sldId id="1261" r:id="rId115"/>
    <p:sldId id="1090" r:id="rId116"/>
    <p:sldId id="1091" r:id="rId117"/>
    <p:sldId id="1094" r:id="rId118"/>
    <p:sldId id="1095" r:id="rId119"/>
    <p:sldId id="1096" r:id="rId120"/>
    <p:sldId id="1097" r:id="rId121"/>
    <p:sldId id="987" r:id="rId122"/>
    <p:sldId id="1234" r:id="rId123"/>
    <p:sldId id="1000" r:id="rId124"/>
    <p:sldId id="1235" r:id="rId125"/>
    <p:sldId id="988" r:id="rId126"/>
    <p:sldId id="1236" r:id="rId127"/>
    <p:sldId id="1098" r:id="rId128"/>
    <p:sldId id="1099" r:id="rId129"/>
    <p:sldId id="1001" r:id="rId130"/>
    <p:sldId id="1262" r:id="rId131"/>
    <p:sldId id="991" r:id="rId132"/>
    <p:sldId id="1238" r:id="rId133"/>
    <p:sldId id="992" r:id="rId134"/>
    <p:sldId id="1263" r:id="rId135"/>
    <p:sldId id="993" r:id="rId136"/>
    <p:sldId id="1264" r:id="rId137"/>
    <p:sldId id="994" r:id="rId138"/>
    <p:sldId id="1003" r:id="rId139"/>
    <p:sldId id="1100" r:id="rId140"/>
    <p:sldId id="1101" r:id="rId141"/>
    <p:sldId id="1102" r:id="rId142"/>
    <p:sldId id="1103" r:id="rId143"/>
    <p:sldId id="1004" r:id="rId144"/>
    <p:sldId id="996" r:id="rId145"/>
    <p:sldId id="1242" r:id="rId146"/>
    <p:sldId id="997" r:id="rId147"/>
    <p:sldId id="1239" r:id="rId148"/>
    <p:sldId id="1240" r:id="rId149"/>
    <p:sldId id="1006" r:id="rId150"/>
    <p:sldId id="1104" r:id="rId151"/>
    <p:sldId id="1105" r:id="rId152"/>
    <p:sldId id="1106" r:id="rId153"/>
    <p:sldId id="1107" r:id="rId154"/>
    <p:sldId id="1108" r:id="rId155"/>
    <p:sldId id="1109" r:id="rId156"/>
    <p:sldId id="1110" r:id="rId157"/>
    <p:sldId id="1111" r:id="rId158"/>
    <p:sldId id="1015" r:id="rId159"/>
    <p:sldId id="1245" r:id="rId160"/>
    <p:sldId id="1008" r:id="rId161"/>
    <p:sldId id="1009" r:id="rId162"/>
    <p:sldId id="1447" r:id="rId163"/>
    <p:sldId id="1448" r:id="rId164"/>
    <p:sldId id="1112" r:id="rId165"/>
    <p:sldId id="1113" r:id="rId166"/>
    <p:sldId id="1011" r:id="rId167"/>
    <p:sldId id="1450" r:id="rId168"/>
    <p:sldId id="1449" r:id="rId169"/>
    <p:sldId id="1016" r:id="rId170"/>
    <p:sldId id="1014" r:id="rId171"/>
    <p:sldId id="1451" r:id="rId172"/>
    <p:sldId id="1017" r:id="rId173"/>
    <p:sldId id="1452" r:id="rId174"/>
    <p:sldId id="1453" r:id="rId175"/>
    <p:sldId id="1018" r:id="rId176"/>
    <p:sldId id="1019" r:id="rId177"/>
    <p:sldId id="1116" r:id="rId178"/>
    <p:sldId id="1117" r:id="rId179"/>
    <p:sldId id="1118" r:id="rId180"/>
    <p:sldId id="1119" r:id="rId181"/>
    <p:sldId id="1120" r:id="rId182"/>
    <p:sldId id="1121" r:id="rId183"/>
    <p:sldId id="1122" r:id="rId184"/>
    <p:sldId id="1123" r:id="rId185"/>
    <p:sldId id="1124" r:id="rId186"/>
    <p:sldId id="1125" r:id="rId187"/>
    <p:sldId id="1126" r:id="rId188"/>
    <p:sldId id="1127" r:id="rId189"/>
    <p:sldId id="1128" r:id="rId190"/>
    <p:sldId id="1129" r:id="rId191"/>
    <p:sldId id="1005" r:id="rId192"/>
    <p:sldId id="1021" r:id="rId193"/>
    <p:sldId id="1022" r:id="rId194"/>
    <p:sldId id="1456" r:id="rId195"/>
    <p:sldId id="1023" r:id="rId196"/>
    <p:sldId id="1457" r:id="rId197"/>
    <p:sldId id="1459" r:id="rId198"/>
    <p:sldId id="1458" r:id="rId199"/>
    <p:sldId id="1460" r:id="rId200"/>
    <p:sldId id="1130" r:id="rId201"/>
    <p:sldId id="1131" r:id="rId202"/>
    <p:sldId id="1134" r:id="rId203"/>
    <p:sldId id="1135" r:id="rId204"/>
    <p:sldId id="1136" r:id="rId205"/>
    <p:sldId id="1137" r:id="rId206"/>
    <p:sldId id="1138" r:id="rId207"/>
    <p:sldId id="1139" r:id="rId208"/>
    <p:sldId id="1140" r:id="rId209"/>
    <p:sldId id="1141" r:id="rId210"/>
    <p:sldId id="1142" r:id="rId211"/>
    <p:sldId id="1143" r:id="rId212"/>
    <p:sldId id="1146" r:id="rId213"/>
    <p:sldId id="1147" r:id="rId214"/>
    <p:sldId id="1148" r:id="rId215"/>
    <p:sldId id="1149" r:id="rId216"/>
  </p:sldIdLst>
  <p:sldSz cx="12192000" cy="6858000"/>
  <p:notesSz cx="6858000" cy="9144000"/>
  <p:defaultTextStyle>
    <a:defPPr>
      <a:defRPr lang="zh-CN"/>
    </a:defPPr>
    <a:lvl1pPr marL="0" lvl="0"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1pPr>
    <a:lvl2pPr marL="457200" lvl="1"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2pPr>
    <a:lvl3pPr marL="914400" lvl="2"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3pPr>
    <a:lvl4pPr marL="1371600" lvl="3"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4pPr>
    <a:lvl5pPr marL="1828800" lvl="4"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5pPr>
    <a:lvl6pPr marL="2286000" lvl="5"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6pPr>
    <a:lvl7pPr marL="2743200" lvl="6"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7pPr>
    <a:lvl8pPr marL="3200400" lvl="7"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8pPr>
    <a:lvl9pPr marL="3657600" lvl="8" indent="0" algn="l" defTabSz="914400" rtl="0" eaLnBrk="0" fontAlgn="base" latinLnBrk="0" hangingPunct="0">
      <a:lnSpc>
        <a:spcPct val="100000"/>
      </a:lnSpc>
      <a:spcBef>
        <a:spcPct val="0"/>
      </a:spcBef>
      <a:spcAft>
        <a:spcPct val="0"/>
      </a:spcAft>
      <a:buNone/>
      <a:defRPr b="0" i="0" u="none" kern="1200" baseline="0">
        <a:solidFill>
          <a:schemeClr val="tx1"/>
        </a:solidFill>
        <a:latin typeface="Calibri" panose="020F0502020204030204"/>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os="3865">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2" clrIdx="0"/>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415"/>
    <p:restoredTop sz="65634" autoAdjust="0"/>
  </p:normalViewPr>
  <p:slideViewPr>
    <p:cSldViewPr snapToGrid="0" snapToObjects="1">
      <p:cViewPr>
        <p:scale>
          <a:sx n="70" d="100"/>
          <a:sy n="70" d="100"/>
        </p:scale>
        <p:origin x="1728" y="240"/>
      </p:cViewPr>
      <p:guideLst>
        <p:guide orient="horz" pos="2160"/>
        <p:guide pos="3865"/>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42" Type="http://schemas.openxmlformats.org/officeDocument/2006/relationships/slide" Target="slides/slide141.xml"/><Relationship Id="rId143" Type="http://schemas.openxmlformats.org/officeDocument/2006/relationships/slide" Target="slides/slide142.xml"/><Relationship Id="rId144" Type="http://schemas.openxmlformats.org/officeDocument/2006/relationships/slide" Target="slides/slide143.xml"/><Relationship Id="rId145" Type="http://schemas.openxmlformats.org/officeDocument/2006/relationships/slide" Target="slides/slide144.xml"/><Relationship Id="rId146" Type="http://schemas.openxmlformats.org/officeDocument/2006/relationships/slide" Target="slides/slide145.xml"/><Relationship Id="rId147" Type="http://schemas.openxmlformats.org/officeDocument/2006/relationships/slide" Target="slides/slide146.xml"/><Relationship Id="rId148" Type="http://schemas.openxmlformats.org/officeDocument/2006/relationships/slide" Target="slides/slide147.xml"/><Relationship Id="rId149" Type="http://schemas.openxmlformats.org/officeDocument/2006/relationships/slide" Target="slides/slide148.xml"/><Relationship Id="rId180" Type="http://schemas.openxmlformats.org/officeDocument/2006/relationships/slide" Target="slides/slide179.xml"/><Relationship Id="rId181" Type="http://schemas.openxmlformats.org/officeDocument/2006/relationships/slide" Target="slides/slide180.xml"/><Relationship Id="rId182" Type="http://schemas.openxmlformats.org/officeDocument/2006/relationships/slide" Target="slides/slide181.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83" Type="http://schemas.openxmlformats.org/officeDocument/2006/relationships/slide" Target="slides/slide182.xml"/><Relationship Id="rId184" Type="http://schemas.openxmlformats.org/officeDocument/2006/relationships/slide" Target="slides/slide183.xml"/><Relationship Id="rId185" Type="http://schemas.openxmlformats.org/officeDocument/2006/relationships/slide" Target="slides/slide184.xml"/><Relationship Id="rId186" Type="http://schemas.openxmlformats.org/officeDocument/2006/relationships/slide" Target="slides/slide185.xml"/><Relationship Id="rId187" Type="http://schemas.openxmlformats.org/officeDocument/2006/relationships/slide" Target="slides/slide186.xml"/><Relationship Id="rId188" Type="http://schemas.openxmlformats.org/officeDocument/2006/relationships/slide" Target="slides/slide187.xml"/><Relationship Id="rId189" Type="http://schemas.openxmlformats.org/officeDocument/2006/relationships/slide" Target="slides/slide188.xml"/><Relationship Id="rId220" Type="http://schemas.openxmlformats.org/officeDocument/2006/relationships/presProps" Target="presProps.xml"/><Relationship Id="rId221" Type="http://schemas.openxmlformats.org/officeDocument/2006/relationships/viewProps" Target="viewProps.xml"/><Relationship Id="rId222" Type="http://schemas.openxmlformats.org/officeDocument/2006/relationships/theme" Target="theme/theme1.xml"/><Relationship Id="rId223" Type="http://schemas.openxmlformats.org/officeDocument/2006/relationships/tableStyles" Target="tableStyles.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slide" Target="slides/slide118.xml"/><Relationship Id="rId150" Type="http://schemas.openxmlformats.org/officeDocument/2006/relationships/slide" Target="slides/slide149.xml"/><Relationship Id="rId151" Type="http://schemas.openxmlformats.org/officeDocument/2006/relationships/slide" Target="slides/slide150.xml"/><Relationship Id="rId152" Type="http://schemas.openxmlformats.org/officeDocument/2006/relationships/slide" Target="slides/slide15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53" Type="http://schemas.openxmlformats.org/officeDocument/2006/relationships/slide" Target="slides/slide152.xml"/><Relationship Id="rId154" Type="http://schemas.openxmlformats.org/officeDocument/2006/relationships/slide" Target="slides/slide153.xml"/><Relationship Id="rId155" Type="http://schemas.openxmlformats.org/officeDocument/2006/relationships/slide" Target="slides/slide154.xml"/><Relationship Id="rId156" Type="http://schemas.openxmlformats.org/officeDocument/2006/relationships/slide" Target="slides/slide155.xml"/><Relationship Id="rId157" Type="http://schemas.openxmlformats.org/officeDocument/2006/relationships/slide" Target="slides/slide156.xml"/><Relationship Id="rId158" Type="http://schemas.openxmlformats.org/officeDocument/2006/relationships/slide" Target="slides/slide157.xml"/><Relationship Id="rId159" Type="http://schemas.openxmlformats.org/officeDocument/2006/relationships/slide" Target="slides/slide158.xml"/><Relationship Id="rId190" Type="http://schemas.openxmlformats.org/officeDocument/2006/relationships/slide" Target="slides/slide189.xml"/><Relationship Id="rId191" Type="http://schemas.openxmlformats.org/officeDocument/2006/relationships/slide" Target="slides/slide190.xml"/><Relationship Id="rId192" Type="http://schemas.openxmlformats.org/officeDocument/2006/relationships/slide" Target="slides/slide191.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93" Type="http://schemas.openxmlformats.org/officeDocument/2006/relationships/slide" Target="slides/slide192.xml"/><Relationship Id="rId194" Type="http://schemas.openxmlformats.org/officeDocument/2006/relationships/slide" Target="slides/slide193.xml"/><Relationship Id="rId195" Type="http://schemas.openxmlformats.org/officeDocument/2006/relationships/slide" Target="slides/slide194.xml"/><Relationship Id="rId196" Type="http://schemas.openxmlformats.org/officeDocument/2006/relationships/slide" Target="slides/slide195.xml"/><Relationship Id="rId197" Type="http://schemas.openxmlformats.org/officeDocument/2006/relationships/slide" Target="slides/slide196.xml"/><Relationship Id="rId198" Type="http://schemas.openxmlformats.org/officeDocument/2006/relationships/slide" Target="slides/slide197.xml"/><Relationship Id="rId199" Type="http://schemas.openxmlformats.org/officeDocument/2006/relationships/slide" Target="slides/slide198.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120" Type="http://schemas.openxmlformats.org/officeDocument/2006/relationships/slide" Target="slides/slide119.xml"/><Relationship Id="rId121" Type="http://schemas.openxmlformats.org/officeDocument/2006/relationships/slide" Target="slides/slide120.xml"/><Relationship Id="rId122" Type="http://schemas.openxmlformats.org/officeDocument/2006/relationships/slide" Target="slides/slide121.xml"/><Relationship Id="rId123" Type="http://schemas.openxmlformats.org/officeDocument/2006/relationships/slide" Target="slides/slide122.xml"/><Relationship Id="rId124" Type="http://schemas.openxmlformats.org/officeDocument/2006/relationships/slide" Target="slides/slide123.xml"/><Relationship Id="rId125" Type="http://schemas.openxmlformats.org/officeDocument/2006/relationships/slide" Target="slides/slide124.xml"/><Relationship Id="rId126" Type="http://schemas.openxmlformats.org/officeDocument/2006/relationships/slide" Target="slides/slide125.xml"/><Relationship Id="rId127" Type="http://schemas.openxmlformats.org/officeDocument/2006/relationships/slide" Target="slides/slide126.xml"/><Relationship Id="rId128" Type="http://schemas.openxmlformats.org/officeDocument/2006/relationships/slide" Target="slides/slide127.xml"/><Relationship Id="rId129" Type="http://schemas.openxmlformats.org/officeDocument/2006/relationships/slide" Target="slides/slide128.xml"/><Relationship Id="rId160" Type="http://schemas.openxmlformats.org/officeDocument/2006/relationships/slide" Target="slides/slide159.xml"/><Relationship Id="rId161" Type="http://schemas.openxmlformats.org/officeDocument/2006/relationships/slide" Target="slides/slide160.xml"/><Relationship Id="rId162" Type="http://schemas.openxmlformats.org/officeDocument/2006/relationships/slide" Target="slides/slide16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63" Type="http://schemas.openxmlformats.org/officeDocument/2006/relationships/slide" Target="slides/slide162.xml"/><Relationship Id="rId164" Type="http://schemas.openxmlformats.org/officeDocument/2006/relationships/slide" Target="slides/slide163.xml"/><Relationship Id="rId165" Type="http://schemas.openxmlformats.org/officeDocument/2006/relationships/slide" Target="slides/slide164.xml"/><Relationship Id="rId166" Type="http://schemas.openxmlformats.org/officeDocument/2006/relationships/slide" Target="slides/slide165.xml"/><Relationship Id="rId167" Type="http://schemas.openxmlformats.org/officeDocument/2006/relationships/slide" Target="slides/slide166.xml"/><Relationship Id="rId168" Type="http://schemas.openxmlformats.org/officeDocument/2006/relationships/slide" Target="slides/slide167.xml"/><Relationship Id="rId169" Type="http://schemas.openxmlformats.org/officeDocument/2006/relationships/slide" Target="slides/slide168.xml"/><Relationship Id="rId200" Type="http://schemas.openxmlformats.org/officeDocument/2006/relationships/slide" Target="slides/slide199.xml"/><Relationship Id="rId201" Type="http://schemas.openxmlformats.org/officeDocument/2006/relationships/slide" Target="slides/slide200.xml"/><Relationship Id="rId202" Type="http://schemas.openxmlformats.org/officeDocument/2006/relationships/slide" Target="slides/slide201.xml"/><Relationship Id="rId203" Type="http://schemas.openxmlformats.org/officeDocument/2006/relationships/slide" Target="slides/slide202.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204" Type="http://schemas.openxmlformats.org/officeDocument/2006/relationships/slide" Target="slides/slide203.xml"/><Relationship Id="rId205" Type="http://schemas.openxmlformats.org/officeDocument/2006/relationships/slide" Target="slides/slide204.xml"/><Relationship Id="rId206" Type="http://schemas.openxmlformats.org/officeDocument/2006/relationships/slide" Target="slides/slide205.xml"/><Relationship Id="rId207" Type="http://schemas.openxmlformats.org/officeDocument/2006/relationships/slide" Target="slides/slide206.xml"/><Relationship Id="rId208" Type="http://schemas.openxmlformats.org/officeDocument/2006/relationships/slide" Target="slides/slide207.xml"/><Relationship Id="rId209" Type="http://schemas.openxmlformats.org/officeDocument/2006/relationships/slide" Target="slides/slide208.xml"/><Relationship Id="rId130" Type="http://schemas.openxmlformats.org/officeDocument/2006/relationships/slide" Target="slides/slide129.xml"/><Relationship Id="rId131" Type="http://schemas.openxmlformats.org/officeDocument/2006/relationships/slide" Target="slides/slide130.xml"/><Relationship Id="rId132" Type="http://schemas.openxmlformats.org/officeDocument/2006/relationships/slide" Target="slides/slide131.xml"/><Relationship Id="rId133" Type="http://schemas.openxmlformats.org/officeDocument/2006/relationships/slide" Target="slides/slide132.xml"/><Relationship Id="rId134" Type="http://schemas.openxmlformats.org/officeDocument/2006/relationships/slide" Target="slides/slide133.xml"/><Relationship Id="rId135" Type="http://schemas.openxmlformats.org/officeDocument/2006/relationships/slide" Target="slides/slide134.xml"/><Relationship Id="rId136" Type="http://schemas.openxmlformats.org/officeDocument/2006/relationships/slide" Target="slides/slide135.xml"/><Relationship Id="rId137" Type="http://schemas.openxmlformats.org/officeDocument/2006/relationships/slide" Target="slides/slide136.xml"/><Relationship Id="rId138" Type="http://schemas.openxmlformats.org/officeDocument/2006/relationships/slide" Target="slides/slide137.xml"/><Relationship Id="rId139" Type="http://schemas.openxmlformats.org/officeDocument/2006/relationships/slide" Target="slides/slide138.xml"/><Relationship Id="rId170" Type="http://schemas.openxmlformats.org/officeDocument/2006/relationships/slide" Target="slides/slide169.xml"/><Relationship Id="rId171" Type="http://schemas.openxmlformats.org/officeDocument/2006/relationships/slide" Target="slides/slide170.xml"/><Relationship Id="rId172" Type="http://schemas.openxmlformats.org/officeDocument/2006/relationships/slide" Target="slides/slide171.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173" Type="http://schemas.openxmlformats.org/officeDocument/2006/relationships/slide" Target="slides/slide172.xml"/><Relationship Id="rId174" Type="http://schemas.openxmlformats.org/officeDocument/2006/relationships/slide" Target="slides/slide173.xml"/><Relationship Id="rId175" Type="http://schemas.openxmlformats.org/officeDocument/2006/relationships/slide" Target="slides/slide174.xml"/><Relationship Id="rId176" Type="http://schemas.openxmlformats.org/officeDocument/2006/relationships/slide" Target="slides/slide175.xml"/><Relationship Id="rId177" Type="http://schemas.openxmlformats.org/officeDocument/2006/relationships/slide" Target="slides/slide176.xml"/><Relationship Id="rId178" Type="http://schemas.openxmlformats.org/officeDocument/2006/relationships/slide" Target="slides/slide177.xml"/><Relationship Id="rId179" Type="http://schemas.openxmlformats.org/officeDocument/2006/relationships/slide" Target="slides/slide178.xml"/><Relationship Id="rId210" Type="http://schemas.openxmlformats.org/officeDocument/2006/relationships/slide" Target="slides/slide209.xml"/><Relationship Id="rId211" Type="http://schemas.openxmlformats.org/officeDocument/2006/relationships/slide" Target="slides/slide210.xml"/><Relationship Id="rId212" Type="http://schemas.openxmlformats.org/officeDocument/2006/relationships/slide" Target="slides/slide211.xml"/><Relationship Id="rId213" Type="http://schemas.openxmlformats.org/officeDocument/2006/relationships/slide" Target="slides/slide212.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14" Type="http://schemas.openxmlformats.org/officeDocument/2006/relationships/slide" Target="slides/slide213.xml"/><Relationship Id="rId215" Type="http://schemas.openxmlformats.org/officeDocument/2006/relationships/slide" Target="slides/slide214.xml"/><Relationship Id="rId216" Type="http://schemas.openxmlformats.org/officeDocument/2006/relationships/slide" Target="slides/slide215.xml"/><Relationship Id="rId217" Type="http://schemas.openxmlformats.org/officeDocument/2006/relationships/notesMaster" Target="notesMasters/notesMaster1.xml"/><Relationship Id="rId218" Type="http://schemas.openxmlformats.org/officeDocument/2006/relationships/handoutMaster" Target="handoutMasters/handoutMaster1.xml"/><Relationship Id="rId219" Type="http://schemas.openxmlformats.org/officeDocument/2006/relationships/commentAuthors" Target="commentAuthor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100" Type="http://schemas.openxmlformats.org/officeDocument/2006/relationships/slide" Target="slides/slide99.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40" Type="http://schemas.openxmlformats.org/officeDocument/2006/relationships/slide" Target="slides/slide139.xml"/><Relationship Id="rId141" Type="http://schemas.openxmlformats.org/officeDocument/2006/relationships/slide" Target="slides/slide140.xml"/></Relationships>
</file>

<file path=ppt/diagrams/colors1.xml><?xml version="1.0" encoding="utf-8"?>
<dgm:colorsDef xmlns:dgm="http://schemas.openxmlformats.org/drawingml/2006/diagram" xmlns:a="http://schemas.openxmlformats.org/drawingml/2006/main" uniqueId="urn:microsoft.com/office/officeart/2005/8/colors/accent1_1#1">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1#2">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1#3">
  <dgm:title val=""/>
  <dgm:desc val=""/>
  <dgm:catLst>
    <dgm:cat type="accent1" pri="11100"/>
  </dgm:catLst>
  <dgm:styleLbl name="align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align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b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b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con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1">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2">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3">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4">
    <dgm:fillClrLst meth="repeat">
      <a:schemeClr val="accent1">
        <a:alpha val="90000"/>
        <a:tint val="4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1">
        <a:alpha val="90000"/>
      </a:schemeClr>
    </dgm:linClrLst>
    <dgm:effectClrLst/>
    <dgm:txLinClrLst/>
    <dgm:txFillClrLst meth="repeat">
      <a:schemeClr val="dk1"/>
    </dgm:txFillClrLst>
    <dgm:txEffectClrLst/>
  </dgm:styleLbl>
  <dgm:styleLbl name="fgImgPlace1">
    <dgm:fillClrLst meth="repeat">
      <a:schemeClr val="accent1">
        <a:tint val="40000"/>
      </a:schemeClr>
    </dgm:fillClrLst>
    <dgm:linClrLst meth="repeat">
      <a:schemeClr val="accent1">
        <a:shade val="80000"/>
      </a:schemeClr>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1">
        <a:shade val="80000"/>
      </a:schemeClr>
    </dgm:linClrLst>
    <dgm:effectClrLst/>
    <dgm:txLinClrLst/>
    <dgm:txFillClrLst meth="repeat">
      <a:schemeClr val="dk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dgm:txEffectClrLst/>
  </dgm:styleLbl>
  <dgm:styleLbl name="parChTrans2D2">
    <dgm:fillClrLst meth="repeat">
      <a:schemeClr val="accent1"/>
    </dgm:fillClrLst>
    <dgm:linClrLst meth="repeat">
      <a:schemeClr val="accent1"/>
    </dgm:linClrLst>
    <dgm:effectClrLst/>
    <dgm:txLinClrLst/>
    <dgm:txFillClrLst/>
    <dgm:txEffectClrLst/>
  </dgm:styleLbl>
  <dgm:styleLbl name="parChTrans2D3">
    <dgm:fillClrLst meth="repeat">
      <a:schemeClr val="accent1"/>
    </dgm:fillClrLst>
    <dgm:linClrLst meth="repeat">
      <a:schemeClr val="accent1"/>
    </dgm:linClrLst>
    <dgm:effectClrLst/>
    <dgm:txLinClrLst/>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accent1">
        <a:alpha val="40000"/>
        <a:tint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1">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AFEC153C-9174-4A86-8A60-FA980617E309}" type="doc">
      <dgm:prSet loTypeId="urn:microsoft.com/office/officeart/2005/8/layout/vProcess5" loCatId="process" qsTypeId="urn:microsoft.com/office/officeart/2005/8/quickstyle/simple2#1" qsCatId="simple" csTypeId="urn:microsoft.com/office/officeart/2005/8/colors/accent1_1#1" csCatId="accent1" phldr="1"/>
      <dgm:spPr/>
      <dgm:t>
        <a:bodyPr/>
        <a:lstStyle/>
        <a:p>
          <a:endParaRPr lang="zh-CN" altLang="en-US"/>
        </a:p>
      </dgm:t>
    </dgm:pt>
    <dgm:pt modelId="{0FB7139B-7B45-45FC-A083-A9EDEA2C5BBA}">
      <dgm:prSet phldrT="[文本]" custT="1"/>
      <dgm:spPr/>
      <dgm:t>
        <a:bodyPr/>
        <a:lstStyle/>
        <a:p>
          <a:r>
            <a:rPr lang="zh-CN" altLang="en-US" sz="2400" dirty="0" smtClean="0">
              <a:latin typeface="Microsoft YaHei" charset="-122"/>
              <a:ea typeface="Microsoft YaHei" charset="-122"/>
              <a:cs typeface="Microsoft YaHei" charset="-122"/>
            </a:rPr>
            <a:t>按照常规的方法用密钥</a:t>
          </a:r>
          <a:r>
            <a:rPr lang="en-US" altLang="zh-CN" sz="2400" dirty="0" smtClean="0">
              <a:latin typeface="Microsoft YaHei" charset="-122"/>
              <a:ea typeface="Microsoft YaHei" charset="-122"/>
              <a:cs typeface="Microsoft YaHei" charset="-122"/>
            </a:rPr>
            <a:t>K</a:t>
          </a:r>
          <a:r>
            <a:rPr lang="en-US" altLang="zh-CN" sz="2400" baseline="-25000" dirty="0" smtClean="0">
              <a:latin typeface="Microsoft YaHei" charset="-122"/>
              <a:ea typeface="Microsoft YaHei" charset="-122"/>
              <a:cs typeface="Microsoft YaHei" charset="-122"/>
            </a:rPr>
            <a:t>1</a:t>
          </a:r>
          <a:r>
            <a:rPr lang="zh-CN" altLang="en-US" sz="2400" dirty="0" smtClean="0">
              <a:latin typeface="Microsoft YaHei" charset="-122"/>
              <a:ea typeface="Microsoft YaHei" charset="-122"/>
              <a:cs typeface="Microsoft YaHei" charset="-122"/>
            </a:rPr>
            <a:t>执行</a:t>
          </a:r>
          <a:r>
            <a:rPr lang="en-US" altLang="zh-CN" sz="2400" dirty="0" smtClean="0">
              <a:latin typeface="Microsoft YaHei" charset="-122"/>
              <a:ea typeface="Microsoft YaHei" charset="-122"/>
              <a:cs typeface="Microsoft YaHei" charset="-122"/>
            </a:rPr>
            <a:t>DES</a:t>
          </a:r>
          <a:r>
            <a:rPr lang="zh-CN" altLang="en-US" sz="2400" dirty="0" smtClean="0">
              <a:latin typeface="Microsoft YaHei" charset="-122"/>
              <a:ea typeface="Microsoft YaHei" charset="-122"/>
              <a:cs typeface="Microsoft YaHei" charset="-122"/>
            </a:rPr>
            <a:t>加密</a:t>
          </a:r>
          <a:endParaRPr lang="zh-CN" altLang="en-US" sz="2400" dirty="0">
            <a:latin typeface="Microsoft YaHei" charset="-122"/>
            <a:ea typeface="Microsoft YaHei" charset="-122"/>
            <a:cs typeface="Microsoft YaHei" charset="-122"/>
          </a:endParaRPr>
        </a:p>
      </dgm:t>
    </dgm:pt>
    <dgm:pt modelId="{94A90FDB-75AA-4620-B5C4-BCCD772680F4}" type="parTrans" cxnId="{CBD5BD63-AA06-41DC-B393-F19AB691FCA9}">
      <dgm:prSet/>
      <dgm:spPr/>
      <dgm:t>
        <a:bodyPr/>
        <a:lstStyle/>
        <a:p>
          <a:endParaRPr lang="zh-CN" altLang="en-US" sz="2400">
            <a:latin typeface="Microsoft YaHei" charset="-122"/>
            <a:ea typeface="Microsoft YaHei" charset="-122"/>
            <a:cs typeface="Microsoft YaHei" charset="-122"/>
          </a:endParaRPr>
        </a:p>
      </dgm:t>
    </dgm:pt>
    <dgm:pt modelId="{66298503-DC87-4EF1-BB29-E2E088FCA505}" type="sibTrans" cxnId="{CBD5BD63-AA06-41DC-B393-F19AB691FCA9}">
      <dgm:prSet custT="1"/>
      <dgm:spPr/>
      <dgm:t>
        <a:bodyPr/>
        <a:lstStyle/>
        <a:p>
          <a:endParaRPr lang="zh-CN" altLang="en-US" sz="2400">
            <a:latin typeface="Microsoft YaHei" charset="-122"/>
            <a:ea typeface="Microsoft YaHei" charset="-122"/>
            <a:cs typeface="Microsoft YaHei" charset="-122"/>
          </a:endParaRPr>
        </a:p>
      </dgm:t>
    </dgm:pt>
    <dgm:pt modelId="{65F829A3-ADA3-499D-BEC0-B16543C7EE3C}">
      <dgm:prSet phldrT="[文本]" custT="1"/>
      <dgm:spPr/>
      <dgm:t>
        <a:bodyPr/>
        <a:lstStyle/>
        <a:p>
          <a:r>
            <a:rPr lang="zh-CN" altLang="en-US" sz="2400" dirty="0" smtClean="0">
              <a:latin typeface="Microsoft YaHei" charset="-122"/>
              <a:ea typeface="Microsoft YaHei" charset="-122"/>
              <a:cs typeface="Microsoft YaHei" charset="-122"/>
            </a:rPr>
            <a:t>按照</a:t>
          </a:r>
          <a:r>
            <a:rPr lang="en-US" altLang="zh-CN" sz="2400" dirty="0" smtClean="0">
              <a:latin typeface="Microsoft YaHei" charset="-122"/>
              <a:ea typeface="Microsoft YaHei" charset="-122"/>
              <a:cs typeface="Microsoft YaHei" charset="-122"/>
            </a:rPr>
            <a:t>DES</a:t>
          </a:r>
          <a:r>
            <a:rPr lang="zh-CN" altLang="en-US" sz="2400" dirty="0" smtClean="0">
              <a:latin typeface="Microsoft YaHei" charset="-122"/>
              <a:ea typeface="Microsoft YaHei" charset="-122"/>
              <a:cs typeface="Microsoft YaHei" charset="-122"/>
            </a:rPr>
            <a:t>解密方式，只用密钥</a:t>
          </a:r>
          <a:r>
            <a:rPr lang="en-US" altLang="zh-CN" sz="2400" dirty="0" smtClean="0">
              <a:latin typeface="Microsoft YaHei" charset="-122"/>
              <a:ea typeface="Microsoft YaHei" charset="-122"/>
              <a:cs typeface="Microsoft YaHei" charset="-122"/>
            </a:rPr>
            <a:t>K</a:t>
          </a:r>
          <a:r>
            <a:rPr lang="en-US" altLang="zh-CN" sz="2400" baseline="-25000" dirty="0" smtClean="0">
              <a:latin typeface="Microsoft YaHei" charset="-122"/>
              <a:ea typeface="Microsoft YaHei" charset="-122"/>
              <a:cs typeface="Microsoft YaHei" charset="-122"/>
            </a:rPr>
            <a:t>2</a:t>
          </a:r>
          <a:r>
            <a:rPr lang="zh-CN" altLang="en-US" sz="2400" dirty="0" smtClean="0">
              <a:latin typeface="Microsoft YaHei" charset="-122"/>
              <a:ea typeface="Microsoft YaHei" charset="-122"/>
              <a:cs typeface="Microsoft YaHei" charset="-122"/>
            </a:rPr>
            <a:t>进行解密</a:t>
          </a:r>
          <a:endParaRPr lang="zh-CN" altLang="en-US" sz="2400" dirty="0">
            <a:latin typeface="Microsoft YaHei" charset="-122"/>
            <a:ea typeface="Microsoft YaHei" charset="-122"/>
            <a:cs typeface="Microsoft YaHei" charset="-122"/>
          </a:endParaRPr>
        </a:p>
      </dgm:t>
    </dgm:pt>
    <dgm:pt modelId="{3396D21D-0DFA-4BCA-B1A5-7CAD878C89F2}" type="parTrans" cxnId="{65B1BF5E-1350-410E-84DC-994501E3E30F}">
      <dgm:prSet/>
      <dgm:spPr/>
      <dgm:t>
        <a:bodyPr/>
        <a:lstStyle/>
        <a:p>
          <a:endParaRPr lang="zh-CN" altLang="en-US" sz="2400">
            <a:latin typeface="Microsoft YaHei" charset="-122"/>
            <a:ea typeface="Microsoft YaHei" charset="-122"/>
            <a:cs typeface="Microsoft YaHei" charset="-122"/>
          </a:endParaRPr>
        </a:p>
      </dgm:t>
    </dgm:pt>
    <dgm:pt modelId="{61E8B04C-B154-453A-AE1F-56A152D576B7}" type="sibTrans" cxnId="{65B1BF5E-1350-410E-84DC-994501E3E30F}">
      <dgm:prSet custT="1"/>
      <dgm:spPr/>
      <dgm:t>
        <a:bodyPr/>
        <a:lstStyle/>
        <a:p>
          <a:endParaRPr lang="zh-CN" altLang="en-US" sz="2400">
            <a:latin typeface="Microsoft YaHei" charset="-122"/>
            <a:ea typeface="Microsoft YaHei" charset="-122"/>
            <a:cs typeface="Microsoft YaHei" charset="-122"/>
          </a:endParaRPr>
        </a:p>
      </dgm:t>
    </dgm:pt>
    <dgm:pt modelId="{6C33293A-8C4C-4BAC-A9AF-6AE3041EFA3C}">
      <dgm:prSet phldrT="[文本]" custT="1"/>
      <dgm:spPr/>
      <dgm:t>
        <a:bodyPr/>
        <a:lstStyle/>
        <a:p>
          <a:r>
            <a:rPr lang="zh-CN" altLang="en-US" sz="2400" dirty="0" smtClean="0">
              <a:latin typeface="Microsoft YaHei" charset="-122"/>
              <a:ea typeface="Microsoft YaHei" charset="-122"/>
              <a:cs typeface="Microsoft YaHei" charset="-122"/>
            </a:rPr>
            <a:t>再次用 </a:t>
          </a:r>
          <a:r>
            <a:rPr lang="en-US" altLang="zh-CN" sz="2400" dirty="0" smtClean="0">
              <a:latin typeface="Microsoft YaHei" charset="-122"/>
              <a:ea typeface="Microsoft YaHei" charset="-122"/>
              <a:cs typeface="Microsoft YaHei" charset="-122"/>
            </a:rPr>
            <a:t>K</a:t>
          </a:r>
          <a:r>
            <a:rPr lang="en-US" altLang="zh-CN" sz="2400" baseline="-25000" dirty="0" smtClean="0">
              <a:latin typeface="Microsoft YaHei" charset="-122"/>
              <a:ea typeface="Microsoft YaHei" charset="-122"/>
              <a:cs typeface="Microsoft YaHei" charset="-122"/>
            </a:rPr>
            <a:t>1</a:t>
          </a:r>
          <a:r>
            <a:rPr lang="zh-CN" altLang="en-US" sz="2400" dirty="0" smtClean="0">
              <a:latin typeface="Microsoft YaHei" charset="-122"/>
              <a:ea typeface="Microsoft YaHei" charset="-122"/>
              <a:cs typeface="Microsoft YaHei" charset="-122"/>
            </a:rPr>
            <a:t>执行</a:t>
          </a:r>
          <a:r>
            <a:rPr lang="en-US" altLang="zh-CN" sz="2400" dirty="0" smtClean="0">
              <a:latin typeface="Microsoft YaHei" charset="-122"/>
              <a:ea typeface="Microsoft YaHei" charset="-122"/>
              <a:cs typeface="Microsoft YaHei" charset="-122"/>
            </a:rPr>
            <a:t>DES</a:t>
          </a:r>
          <a:r>
            <a:rPr lang="zh-CN" altLang="en-US" sz="2400" dirty="0" smtClean="0">
              <a:latin typeface="Microsoft YaHei" charset="-122"/>
              <a:ea typeface="Microsoft YaHei" charset="-122"/>
              <a:cs typeface="Microsoft YaHei" charset="-122"/>
            </a:rPr>
            <a:t>加密</a:t>
          </a:r>
          <a:endParaRPr lang="zh-CN" altLang="en-US" sz="2400" dirty="0">
            <a:latin typeface="Microsoft YaHei" charset="-122"/>
            <a:ea typeface="Microsoft YaHei" charset="-122"/>
            <a:cs typeface="Microsoft YaHei" charset="-122"/>
          </a:endParaRPr>
        </a:p>
      </dgm:t>
    </dgm:pt>
    <dgm:pt modelId="{CF2FB4F7-35D8-4EC4-8176-60361B4EE453}" type="parTrans" cxnId="{B2F995C6-8920-402C-83BE-B7E68F6CE7A2}">
      <dgm:prSet/>
      <dgm:spPr/>
      <dgm:t>
        <a:bodyPr/>
        <a:lstStyle/>
        <a:p>
          <a:endParaRPr lang="zh-CN" altLang="en-US" sz="2400">
            <a:latin typeface="Microsoft YaHei" charset="-122"/>
            <a:ea typeface="Microsoft YaHei" charset="-122"/>
            <a:cs typeface="Microsoft YaHei" charset="-122"/>
          </a:endParaRPr>
        </a:p>
      </dgm:t>
    </dgm:pt>
    <dgm:pt modelId="{4950D2FB-C2B0-439A-89F1-4A4213FEB367}" type="sibTrans" cxnId="{B2F995C6-8920-402C-83BE-B7E68F6CE7A2}">
      <dgm:prSet/>
      <dgm:spPr/>
      <dgm:t>
        <a:bodyPr/>
        <a:lstStyle/>
        <a:p>
          <a:endParaRPr lang="zh-CN" altLang="en-US" sz="2400">
            <a:latin typeface="Microsoft YaHei" charset="-122"/>
            <a:ea typeface="Microsoft YaHei" charset="-122"/>
            <a:cs typeface="Microsoft YaHei" charset="-122"/>
          </a:endParaRPr>
        </a:p>
      </dgm:t>
    </dgm:pt>
    <dgm:pt modelId="{2A7948EC-B8E7-4C43-B7DC-53921427EF2F}" type="pres">
      <dgm:prSet presAssocID="{AFEC153C-9174-4A86-8A60-FA980617E309}" presName="outerComposite" presStyleCnt="0">
        <dgm:presLayoutVars>
          <dgm:chMax val="5"/>
          <dgm:dir/>
          <dgm:resizeHandles val="exact"/>
        </dgm:presLayoutVars>
      </dgm:prSet>
      <dgm:spPr/>
      <dgm:t>
        <a:bodyPr/>
        <a:lstStyle/>
        <a:p>
          <a:endParaRPr lang="zh-CN" altLang="en-US"/>
        </a:p>
      </dgm:t>
    </dgm:pt>
    <dgm:pt modelId="{933EB322-B23C-4CDE-B9BF-EDCF2BFD705A}" type="pres">
      <dgm:prSet presAssocID="{AFEC153C-9174-4A86-8A60-FA980617E309}" presName="dummyMaxCanvas" presStyleCnt="0">
        <dgm:presLayoutVars/>
      </dgm:prSet>
      <dgm:spPr/>
    </dgm:pt>
    <dgm:pt modelId="{F725A862-D5FF-484A-B339-3FB62B5C4F8B}" type="pres">
      <dgm:prSet presAssocID="{AFEC153C-9174-4A86-8A60-FA980617E309}" presName="ThreeNodes_1" presStyleLbl="node1" presStyleIdx="0" presStyleCnt="3">
        <dgm:presLayoutVars>
          <dgm:bulletEnabled val="1"/>
        </dgm:presLayoutVars>
      </dgm:prSet>
      <dgm:spPr/>
      <dgm:t>
        <a:bodyPr/>
        <a:lstStyle/>
        <a:p>
          <a:endParaRPr lang="zh-CN" altLang="en-US"/>
        </a:p>
      </dgm:t>
    </dgm:pt>
    <dgm:pt modelId="{DD351F63-FD90-428B-BB26-82F6D35531F1}" type="pres">
      <dgm:prSet presAssocID="{AFEC153C-9174-4A86-8A60-FA980617E309}" presName="ThreeNodes_2" presStyleLbl="node1" presStyleIdx="1" presStyleCnt="3">
        <dgm:presLayoutVars>
          <dgm:bulletEnabled val="1"/>
        </dgm:presLayoutVars>
      </dgm:prSet>
      <dgm:spPr/>
      <dgm:t>
        <a:bodyPr/>
        <a:lstStyle/>
        <a:p>
          <a:endParaRPr lang="zh-CN" altLang="en-US"/>
        </a:p>
      </dgm:t>
    </dgm:pt>
    <dgm:pt modelId="{63C18E40-4F8E-4339-BF4F-B86972866718}" type="pres">
      <dgm:prSet presAssocID="{AFEC153C-9174-4A86-8A60-FA980617E309}" presName="ThreeNodes_3" presStyleLbl="node1" presStyleIdx="2" presStyleCnt="3">
        <dgm:presLayoutVars>
          <dgm:bulletEnabled val="1"/>
        </dgm:presLayoutVars>
      </dgm:prSet>
      <dgm:spPr/>
      <dgm:t>
        <a:bodyPr/>
        <a:lstStyle/>
        <a:p>
          <a:endParaRPr lang="zh-CN" altLang="en-US"/>
        </a:p>
      </dgm:t>
    </dgm:pt>
    <dgm:pt modelId="{1D75B446-FA8C-424E-8BDE-ADFA4620B795}" type="pres">
      <dgm:prSet presAssocID="{AFEC153C-9174-4A86-8A60-FA980617E309}" presName="ThreeConn_1-2" presStyleLbl="fgAccFollowNode1" presStyleIdx="0" presStyleCnt="2">
        <dgm:presLayoutVars>
          <dgm:bulletEnabled val="1"/>
        </dgm:presLayoutVars>
      </dgm:prSet>
      <dgm:spPr/>
      <dgm:t>
        <a:bodyPr/>
        <a:lstStyle/>
        <a:p>
          <a:endParaRPr lang="zh-CN" altLang="en-US"/>
        </a:p>
      </dgm:t>
    </dgm:pt>
    <dgm:pt modelId="{2085BF0D-03AD-4C57-B24E-3280CB32154C}" type="pres">
      <dgm:prSet presAssocID="{AFEC153C-9174-4A86-8A60-FA980617E309}" presName="ThreeConn_2-3" presStyleLbl="fgAccFollowNode1" presStyleIdx="1" presStyleCnt="2">
        <dgm:presLayoutVars>
          <dgm:bulletEnabled val="1"/>
        </dgm:presLayoutVars>
      </dgm:prSet>
      <dgm:spPr/>
      <dgm:t>
        <a:bodyPr/>
        <a:lstStyle/>
        <a:p>
          <a:endParaRPr lang="zh-CN" altLang="en-US"/>
        </a:p>
      </dgm:t>
    </dgm:pt>
    <dgm:pt modelId="{B6DC592A-6038-4940-B54E-3399C6314D43}" type="pres">
      <dgm:prSet presAssocID="{AFEC153C-9174-4A86-8A60-FA980617E309}" presName="ThreeNodes_1_text" presStyleLbl="node1" presStyleIdx="2" presStyleCnt="3">
        <dgm:presLayoutVars>
          <dgm:bulletEnabled val="1"/>
        </dgm:presLayoutVars>
      </dgm:prSet>
      <dgm:spPr/>
      <dgm:t>
        <a:bodyPr/>
        <a:lstStyle/>
        <a:p>
          <a:endParaRPr lang="zh-CN" altLang="en-US"/>
        </a:p>
      </dgm:t>
    </dgm:pt>
    <dgm:pt modelId="{A2312D7B-E8B0-41B2-8A3A-6C734503E6D2}" type="pres">
      <dgm:prSet presAssocID="{AFEC153C-9174-4A86-8A60-FA980617E309}" presName="ThreeNodes_2_text" presStyleLbl="node1" presStyleIdx="2" presStyleCnt="3">
        <dgm:presLayoutVars>
          <dgm:bulletEnabled val="1"/>
        </dgm:presLayoutVars>
      </dgm:prSet>
      <dgm:spPr/>
      <dgm:t>
        <a:bodyPr/>
        <a:lstStyle/>
        <a:p>
          <a:endParaRPr lang="zh-CN" altLang="en-US"/>
        </a:p>
      </dgm:t>
    </dgm:pt>
    <dgm:pt modelId="{9FFC3235-5BE0-4883-8BE1-60B1E908A663}" type="pres">
      <dgm:prSet presAssocID="{AFEC153C-9174-4A86-8A60-FA980617E309}" presName="ThreeNodes_3_text" presStyleLbl="node1" presStyleIdx="2" presStyleCnt="3">
        <dgm:presLayoutVars>
          <dgm:bulletEnabled val="1"/>
        </dgm:presLayoutVars>
      </dgm:prSet>
      <dgm:spPr/>
      <dgm:t>
        <a:bodyPr/>
        <a:lstStyle/>
        <a:p>
          <a:endParaRPr lang="zh-CN" altLang="en-US"/>
        </a:p>
      </dgm:t>
    </dgm:pt>
  </dgm:ptLst>
  <dgm:cxnLst>
    <dgm:cxn modelId="{476E4C75-4750-4641-80F8-43EFC8F53F1E}" type="presOf" srcId="{AFEC153C-9174-4A86-8A60-FA980617E309}" destId="{2A7948EC-B8E7-4C43-B7DC-53921427EF2F}" srcOrd="0" destOrd="0" presId="urn:microsoft.com/office/officeart/2005/8/layout/vProcess5"/>
    <dgm:cxn modelId="{21E6152B-6F8A-40F3-A49E-0C0E332DF01D}" type="presOf" srcId="{65F829A3-ADA3-499D-BEC0-B16543C7EE3C}" destId="{A2312D7B-E8B0-41B2-8A3A-6C734503E6D2}" srcOrd="1" destOrd="0" presId="urn:microsoft.com/office/officeart/2005/8/layout/vProcess5"/>
    <dgm:cxn modelId="{49413CF2-CCF5-4783-BE5C-7C95534F9B66}" type="presOf" srcId="{0FB7139B-7B45-45FC-A083-A9EDEA2C5BBA}" destId="{B6DC592A-6038-4940-B54E-3399C6314D43}" srcOrd="1" destOrd="0" presId="urn:microsoft.com/office/officeart/2005/8/layout/vProcess5"/>
    <dgm:cxn modelId="{E60D44E2-B5D0-4E94-9D7A-21CB9BA7F560}" type="presOf" srcId="{61E8B04C-B154-453A-AE1F-56A152D576B7}" destId="{2085BF0D-03AD-4C57-B24E-3280CB32154C}" srcOrd="0" destOrd="0" presId="urn:microsoft.com/office/officeart/2005/8/layout/vProcess5"/>
    <dgm:cxn modelId="{CBD5BD63-AA06-41DC-B393-F19AB691FCA9}" srcId="{AFEC153C-9174-4A86-8A60-FA980617E309}" destId="{0FB7139B-7B45-45FC-A083-A9EDEA2C5BBA}" srcOrd="0" destOrd="0" parTransId="{94A90FDB-75AA-4620-B5C4-BCCD772680F4}" sibTransId="{66298503-DC87-4EF1-BB29-E2E088FCA505}"/>
    <dgm:cxn modelId="{AD468699-7817-4D91-A605-39981C9DED4C}" type="presOf" srcId="{6C33293A-8C4C-4BAC-A9AF-6AE3041EFA3C}" destId="{9FFC3235-5BE0-4883-8BE1-60B1E908A663}" srcOrd="1" destOrd="0" presId="urn:microsoft.com/office/officeart/2005/8/layout/vProcess5"/>
    <dgm:cxn modelId="{B2F995C6-8920-402C-83BE-B7E68F6CE7A2}" srcId="{AFEC153C-9174-4A86-8A60-FA980617E309}" destId="{6C33293A-8C4C-4BAC-A9AF-6AE3041EFA3C}" srcOrd="2" destOrd="0" parTransId="{CF2FB4F7-35D8-4EC4-8176-60361B4EE453}" sibTransId="{4950D2FB-C2B0-439A-89F1-4A4213FEB367}"/>
    <dgm:cxn modelId="{97C43FC3-A23A-44B5-B878-57A6A00ACDF1}" type="presOf" srcId="{6C33293A-8C4C-4BAC-A9AF-6AE3041EFA3C}" destId="{63C18E40-4F8E-4339-BF4F-B86972866718}" srcOrd="0" destOrd="0" presId="urn:microsoft.com/office/officeart/2005/8/layout/vProcess5"/>
    <dgm:cxn modelId="{934B4819-C383-46FB-BA3F-8282E1B9CE39}" type="presOf" srcId="{66298503-DC87-4EF1-BB29-E2E088FCA505}" destId="{1D75B446-FA8C-424E-8BDE-ADFA4620B795}" srcOrd="0" destOrd="0" presId="urn:microsoft.com/office/officeart/2005/8/layout/vProcess5"/>
    <dgm:cxn modelId="{7B049DF4-AC4B-4062-B2CC-F17424254561}" type="presOf" srcId="{65F829A3-ADA3-499D-BEC0-B16543C7EE3C}" destId="{DD351F63-FD90-428B-BB26-82F6D35531F1}" srcOrd="0" destOrd="0" presId="urn:microsoft.com/office/officeart/2005/8/layout/vProcess5"/>
    <dgm:cxn modelId="{10540A19-5D82-41E8-92EB-2DA01883780A}" type="presOf" srcId="{0FB7139B-7B45-45FC-A083-A9EDEA2C5BBA}" destId="{F725A862-D5FF-484A-B339-3FB62B5C4F8B}" srcOrd="0" destOrd="0" presId="urn:microsoft.com/office/officeart/2005/8/layout/vProcess5"/>
    <dgm:cxn modelId="{65B1BF5E-1350-410E-84DC-994501E3E30F}" srcId="{AFEC153C-9174-4A86-8A60-FA980617E309}" destId="{65F829A3-ADA3-499D-BEC0-B16543C7EE3C}" srcOrd="1" destOrd="0" parTransId="{3396D21D-0DFA-4BCA-B1A5-7CAD878C89F2}" sibTransId="{61E8B04C-B154-453A-AE1F-56A152D576B7}"/>
    <dgm:cxn modelId="{45E22005-547B-48DD-B3C8-A050124AA8F4}" type="presParOf" srcId="{2A7948EC-B8E7-4C43-B7DC-53921427EF2F}" destId="{933EB322-B23C-4CDE-B9BF-EDCF2BFD705A}" srcOrd="0" destOrd="0" presId="urn:microsoft.com/office/officeart/2005/8/layout/vProcess5"/>
    <dgm:cxn modelId="{78967C06-13CA-4003-ACFD-188CC8786B37}" type="presParOf" srcId="{2A7948EC-B8E7-4C43-B7DC-53921427EF2F}" destId="{F725A862-D5FF-484A-B339-3FB62B5C4F8B}" srcOrd="1" destOrd="0" presId="urn:microsoft.com/office/officeart/2005/8/layout/vProcess5"/>
    <dgm:cxn modelId="{DF338B58-78EF-4168-A29E-AC4FE99CDA91}" type="presParOf" srcId="{2A7948EC-B8E7-4C43-B7DC-53921427EF2F}" destId="{DD351F63-FD90-428B-BB26-82F6D35531F1}" srcOrd="2" destOrd="0" presId="urn:microsoft.com/office/officeart/2005/8/layout/vProcess5"/>
    <dgm:cxn modelId="{8D4CE571-C78B-40BD-AFC6-AE54F0A556CA}" type="presParOf" srcId="{2A7948EC-B8E7-4C43-B7DC-53921427EF2F}" destId="{63C18E40-4F8E-4339-BF4F-B86972866718}" srcOrd="3" destOrd="0" presId="urn:microsoft.com/office/officeart/2005/8/layout/vProcess5"/>
    <dgm:cxn modelId="{6762E68E-C151-439E-9869-120F0CAB8423}" type="presParOf" srcId="{2A7948EC-B8E7-4C43-B7DC-53921427EF2F}" destId="{1D75B446-FA8C-424E-8BDE-ADFA4620B795}" srcOrd="4" destOrd="0" presId="urn:microsoft.com/office/officeart/2005/8/layout/vProcess5"/>
    <dgm:cxn modelId="{0A64E92F-18A2-4786-BFF9-281E8184DBCD}" type="presParOf" srcId="{2A7948EC-B8E7-4C43-B7DC-53921427EF2F}" destId="{2085BF0D-03AD-4C57-B24E-3280CB32154C}" srcOrd="5" destOrd="0" presId="urn:microsoft.com/office/officeart/2005/8/layout/vProcess5"/>
    <dgm:cxn modelId="{ACB9DA78-44D6-4F1F-B621-B6975FB1D58C}" type="presParOf" srcId="{2A7948EC-B8E7-4C43-B7DC-53921427EF2F}" destId="{B6DC592A-6038-4940-B54E-3399C6314D43}" srcOrd="6" destOrd="0" presId="urn:microsoft.com/office/officeart/2005/8/layout/vProcess5"/>
    <dgm:cxn modelId="{6F60C360-4850-43BE-946C-0DA1B6B50AAD}" type="presParOf" srcId="{2A7948EC-B8E7-4C43-B7DC-53921427EF2F}" destId="{A2312D7B-E8B0-41B2-8A3A-6C734503E6D2}" srcOrd="7" destOrd="0" presId="urn:microsoft.com/office/officeart/2005/8/layout/vProcess5"/>
    <dgm:cxn modelId="{851C4391-67EE-4290-A936-0B13FE81033F}" type="presParOf" srcId="{2A7948EC-B8E7-4C43-B7DC-53921427EF2F}" destId="{9FFC3235-5BE0-4883-8BE1-60B1E908A663}" srcOrd="8"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A66CBCA-D315-4621-92A5-D36EDFBC7127}" type="doc">
      <dgm:prSet loTypeId="urn:microsoft.com/office/officeart/2005/8/layout/vProcess5" loCatId="process" qsTypeId="urn:microsoft.com/office/officeart/2005/8/quickstyle/simple2#2" qsCatId="simple" csTypeId="urn:microsoft.com/office/officeart/2005/8/colors/accent1_1#2" csCatId="accent1" phldr="1"/>
      <dgm:spPr/>
      <dgm:t>
        <a:bodyPr/>
        <a:lstStyle/>
        <a:p>
          <a:endParaRPr lang="zh-CN" altLang="en-US"/>
        </a:p>
      </dgm:t>
    </dgm:pt>
    <dgm:pt modelId="{6EBDDD4D-BE98-4985-9462-A438BE88ED35}">
      <dgm:prSet phldrT="[文本]" custT="1"/>
      <dgm:spPr/>
      <dgm:t>
        <a:bodyPr/>
        <a:lstStyle/>
        <a:p>
          <a:r>
            <a:rPr lang="zh-CN" altLang="en-US" sz="1600" dirty="0" smtClean="0"/>
            <a:t>客户发送其支持的算法列表，以及客户一次随机数</a:t>
          </a:r>
          <a:r>
            <a:rPr lang="en-US" altLang="zh-CN" sz="1600" dirty="0" smtClean="0"/>
            <a:t>nonce</a:t>
          </a:r>
          <a:r>
            <a:rPr lang="zh-CN" altLang="en-US" sz="1600" dirty="0" smtClean="0"/>
            <a:t>，服务器从算法列表中选择算法，并发给客户自己的选择、公钥证书和服务器端一次随机数</a:t>
          </a:r>
          <a:r>
            <a:rPr lang="en-US" altLang="zh-CN" sz="1600" dirty="0" smtClean="0"/>
            <a:t>nonce</a:t>
          </a:r>
          <a:endParaRPr lang="zh-CN" altLang="en-US" sz="1600" dirty="0"/>
        </a:p>
      </dgm:t>
    </dgm:pt>
    <dgm:pt modelId="{D4B66CF2-A570-4B55-AB7D-1DED4EBF6C9C}" type="parTrans" cxnId="{B9B8CEC4-3F0E-4DC5-80A9-D4963174E679}">
      <dgm:prSet/>
      <dgm:spPr/>
      <dgm:t>
        <a:bodyPr/>
        <a:lstStyle/>
        <a:p>
          <a:endParaRPr lang="zh-CN" altLang="en-US" sz="1400"/>
        </a:p>
      </dgm:t>
    </dgm:pt>
    <dgm:pt modelId="{78ED24A4-A166-4997-8EFE-F1F613A5A58E}" type="sibTrans" cxnId="{B9B8CEC4-3F0E-4DC5-80A9-D4963174E679}">
      <dgm:prSet custT="1"/>
      <dgm:spPr/>
      <dgm:t>
        <a:bodyPr/>
        <a:lstStyle/>
        <a:p>
          <a:endParaRPr lang="zh-CN" altLang="en-US" sz="1400"/>
        </a:p>
      </dgm:t>
    </dgm:pt>
    <dgm:pt modelId="{F3D08AEC-45B5-4CCE-96F3-01853D716624}">
      <dgm:prSet phldrT="[文本]" custT="1"/>
      <dgm:spPr/>
      <dgm:t>
        <a:bodyPr/>
        <a:lstStyle/>
        <a:p>
          <a:r>
            <a:rPr lang="zh-CN" altLang="en-US" sz="1600" dirty="0" smtClean="0"/>
            <a:t>客户验证证书，提取服务器公钥，生成预主密钥，并利用服务器的公钥加密预主密钥，发送给服务器，实现密钥的分发</a:t>
          </a:r>
          <a:endParaRPr lang="zh-CN" altLang="en-US" sz="1600" dirty="0"/>
        </a:p>
      </dgm:t>
    </dgm:pt>
    <dgm:pt modelId="{DBEA7489-C124-4154-8BEF-7CCC6EC671C3}" type="parTrans" cxnId="{687773EE-9F3F-48CD-9233-74B55902B392}">
      <dgm:prSet/>
      <dgm:spPr/>
      <dgm:t>
        <a:bodyPr/>
        <a:lstStyle/>
        <a:p>
          <a:endParaRPr lang="zh-CN" altLang="en-US" sz="1400"/>
        </a:p>
      </dgm:t>
    </dgm:pt>
    <dgm:pt modelId="{527D4EB1-2C27-4D65-9FC7-36810999B9F3}" type="sibTrans" cxnId="{687773EE-9F3F-48CD-9233-74B55902B392}">
      <dgm:prSet custT="1"/>
      <dgm:spPr/>
      <dgm:t>
        <a:bodyPr/>
        <a:lstStyle/>
        <a:p>
          <a:endParaRPr lang="zh-CN" altLang="en-US" sz="1400"/>
        </a:p>
      </dgm:t>
    </dgm:pt>
    <dgm:pt modelId="{AF54FC90-2CC6-49BE-A550-8624F967C643}">
      <dgm:prSet phldrT="[文本]" custT="1"/>
      <dgm:spPr/>
      <dgm:t>
        <a:bodyPr/>
        <a:lstStyle/>
        <a:p>
          <a:r>
            <a:rPr lang="zh-CN" altLang="en-US" sz="1600" dirty="0" smtClean="0"/>
            <a:t>客户与服务器基于预主密钥和一次随机数，分别独立计算加密密钥和</a:t>
          </a:r>
          <a:r>
            <a:rPr lang="en-US" altLang="zh-CN" sz="1600" dirty="0" smtClean="0"/>
            <a:t>MAC</a:t>
          </a:r>
          <a:r>
            <a:rPr lang="zh-CN" altLang="en-US" sz="1600" dirty="0" smtClean="0"/>
            <a:t>密钥，包括前面提到的</a:t>
          </a:r>
          <a:r>
            <a:rPr lang="en-US" altLang="zh-CN" sz="1600" dirty="0" smtClean="0"/>
            <a:t>4</a:t>
          </a:r>
          <a:r>
            <a:rPr lang="zh-CN" altLang="en-US" sz="1600" dirty="0" smtClean="0"/>
            <a:t>个密钥</a:t>
          </a:r>
          <a:endParaRPr lang="zh-CN" altLang="en-US" sz="1600" dirty="0"/>
        </a:p>
      </dgm:t>
    </dgm:pt>
    <dgm:pt modelId="{C60C6EFC-529F-4B94-8258-A8E9037545FF}" type="parTrans" cxnId="{8BA64FD5-63E1-4B0A-8A50-480EF8118FB1}">
      <dgm:prSet/>
      <dgm:spPr/>
      <dgm:t>
        <a:bodyPr/>
        <a:lstStyle/>
        <a:p>
          <a:endParaRPr lang="zh-CN" altLang="en-US" sz="1400"/>
        </a:p>
      </dgm:t>
    </dgm:pt>
    <dgm:pt modelId="{18B23490-69EB-4468-8185-C31387E2ADFA}" type="sibTrans" cxnId="{8BA64FD5-63E1-4B0A-8A50-480EF8118FB1}">
      <dgm:prSet custT="1"/>
      <dgm:spPr/>
      <dgm:t>
        <a:bodyPr/>
        <a:lstStyle/>
        <a:p>
          <a:endParaRPr lang="zh-CN" altLang="en-US" sz="1400"/>
        </a:p>
      </dgm:t>
    </dgm:pt>
    <dgm:pt modelId="{8EBFFB50-788B-4499-B91C-5C3273F7FCE2}">
      <dgm:prSet phldrT="[文本]" custT="1"/>
      <dgm:spPr/>
      <dgm:t>
        <a:bodyPr/>
        <a:lstStyle/>
        <a:p>
          <a:r>
            <a:rPr lang="zh-CN" altLang="en-US" sz="1600" dirty="0" smtClean="0"/>
            <a:t>客户发送一个针对所有握手消息的</a:t>
          </a:r>
          <a:r>
            <a:rPr lang="en-US" altLang="zh-CN" sz="1600" dirty="0" smtClean="0"/>
            <a:t>MAC</a:t>
          </a:r>
          <a:r>
            <a:rPr lang="zh-CN" altLang="en-US" sz="1600" dirty="0" smtClean="0"/>
            <a:t>，并将此</a:t>
          </a:r>
          <a:r>
            <a:rPr lang="en-US" altLang="zh-CN" sz="1600" dirty="0" smtClean="0"/>
            <a:t>MAC</a:t>
          </a:r>
          <a:r>
            <a:rPr lang="zh-CN" altLang="en-US" sz="1600" dirty="0" smtClean="0"/>
            <a:t>发送给服务器</a:t>
          </a:r>
          <a:endParaRPr lang="zh-CN" altLang="en-US" sz="1600" dirty="0"/>
        </a:p>
      </dgm:t>
    </dgm:pt>
    <dgm:pt modelId="{02567018-A367-4F48-96A2-9E97D1F98CA4}" type="parTrans" cxnId="{7D1408A0-72CE-4CC3-A821-28A1AA70D490}">
      <dgm:prSet/>
      <dgm:spPr/>
      <dgm:t>
        <a:bodyPr/>
        <a:lstStyle/>
        <a:p>
          <a:endParaRPr lang="zh-CN" altLang="en-US" sz="1400"/>
        </a:p>
      </dgm:t>
    </dgm:pt>
    <dgm:pt modelId="{EABC17CF-6266-463C-80B3-8C639F56570A}" type="sibTrans" cxnId="{7D1408A0-72CE-4CC3-A821-28A1AA70D490}">
      <dgm:prSet custT="1"/>
      <dgm:spPr/>
      <dgm:t>
        <a:bodyPr/>
        <a:lstStyle/>
        <a:p>
          <a:endParaRPr lang="zh-CN" altLang="en-US" sz="1400"/>
        </a:p>
      </dgm:t>
    </dgm:pt>
    <dgm:pt modelId="{DF2FB3C3-C87F-4467-86FB-C13826691E3B}">
      <dgm:prSet phldrT="[文本]" custT="1"/>
      <dgm:spPr/>
      <dgm:t>
        <a:bodyPr/>
        <a:lstStyle/>
        <a:p>
          <a:r>
            <a:rPr lang="zh-CN" altLang="en-US" sz="1600" dirty="0" smtClean="0"/>
            <a:t>服务器发送一个针对所有握手消息的</a:t>
          </a:r>
          <a:r>
            <a:rPr lang="en-US" altLang="zh-CN" sz="1600" dirty="0" smtClean="0"/>
            <a:t>MAC</a:t>
          </a:r>
          <a:r>
            <a:rPr lang="zh-CN" altLang="en-US" sz="1600" dirty="0" smtClean="0"/>
            <a:t>，并将此</a:t>
          </a:r>
          <a:r>
            <a:rPr lang="en-US" altLang="zh-CN" sz="1600" dirty="0" smtClean="0"/>
            <a:t>MAC</a:t>
          </a:r>
          <a:r>
            <a:rPr lang="zh-CN" altLang="en-US" sz="1600" dirty="0" smtClean="0"/>
            <a:t>发送给客户</a:t>
          </a:r>
          <a:endParaRPr lang="zh-CN" altLang="en-US" sz="1600" dirty="0"/>
        </a:p>
      </dgm:t>
    </dgm:pt>
    <dgm:pt modelId="{5255CFEE-6921-46AB-8786-802D00C718F5}" type="parTrans" cxnId="{80A98532-A3A4-4003-968F-1D39C69FDF54}">
      <dgm:prSet/>
      <dgm:spPr/>
      <dgm:t>
        <a:bodyPr/>
        <a:lstStyle/>
        <a:p>
          <a:endParaRPr lang="zh-CN" altLang="en-US" sz="1400"/>
        </a:p>
      </dgm:t>
    </dgm:pt>
    <dgm:pt modelId="{C17478EB-F8AF-4BB5-A4E9-ABAB373D61B3}" type="sibTrans" cxnId="{80A98532-A3A4-4003-968F-1D39C69FDF54}">
      <dgm:prSet/>
      <dgm:spPr/>
      <dgm:t>
        <a:bodyPr/>
        <a:lstStyle/>
        <a:p>
          <a:endParaRPr lang="zh-CN" altLang="en-US" sz="1400"/>
        </a:p>
      </dgm:t>
    </dgm:pt>
    <dgm:pt modelId="{7F495BA4-0E20-4E22-8B26-7DC40A3CC459}" type="pres">
      <dgm:prSet presAssocID="{3A66CBCA-D315-4621-92A5-D36EDFBC7127}" presName="outerComposite" presStyleCnt="0">
        <dgm:presLayoutVars>
          <dgm:chMax val="5"/>
          <dgm:dir/>
          <dgm:resizeHandles val="exact"/>
        </dgm:presLayoutVars>
      </dgm:prSet>
      <dgm:spPr/>
      <dgm:t>
        <a:bodyPr/>
        <a:lstStyle/>
        <a:p>
          <a:endParaRPr lang="zh-CN" altLang="en-US"/>
        </a:p>
      </dgm:t>
    </dgm:pt>
    <dgm:pt modelId="{6B96DBFE-BE26-4A5D-B98C-4AEC91AC0D70}" type="pres">
      <dgm:prSet presAssocID="{3A66CBCA-D315-4621-92A5-D36EDFBC7127}" presName="dummyMaxCanvas" presStyleCnt="0">
        <dgm:presLayoutVars/>
      </dgm:prSet>
      <dgm:spPr/>
    </dgm:pt>
    <dgm:pt modelId="{9B43429A-E875-402B-B396-0BE8161C7050}" type="pres">
      <dgm:prSet presAssocID="{3A66CBCA-D315-4621-92A5-D36EDFBC7127}" presName="FiveNodes_1" presStyleLbl="node1" presStyleIdx="0" presStyleCnt="5" custScaleX="114477" custLinFactNeighborY="0">
        <dgm:presLayoutVars>
          <dgm:bulletEnabled val="1"/>
        </dgm:presLayoutVars>
      </dgm:prSet>
      <dgm:spPr/>
      <dgm:t>
        <a:bodyPr/>
        <a:lstStyle/>
        <a:p>
          <a:endParaRPr lang="zh-CN" altLang="en-US"/>
        </a:p>
      </dgm:t>
    </dgm:pt>
    <dgm:pt modelId="{5F91D3FA-92A6-41E8-8CD9-E834C1D29CEF}" type="pres">
      <dgm:prSet presAssocID="{3A66CBCA-D315-4621-92A5-D36EDFBC7127}" presName="FiveNodes_2" presStyleLbl="node1" presStyleIdx="1" presStyleCnt="5" custScaleX="114477" custLinFactNeighborY="0">
        <dgm:presLayoutVars>
          <dgm:bulletEnabled val="1"/>
        </dgm:presLayoutVars>
      </dgm:prSet>
      <dgm:spPr/>
      <dgm:t>
        <a:bodyPr/>
        <a:lstStyle/>
        <a:p>
          <a:endParaRPr lang="zh-CN" altLang="en-US"/>
        </a:p>
      </dgm:t>
    </dgm:pt>
    <dgm:pt modelId="{3B356F39-27EB-4CD7-B0F8-BAA0B92D8E44}" type="pres">
      <dgm:prSet presAssocID="{3A66CBCA-D315-4621-92A5-D36EDFBC7127}" presName="FiveNodes_3" presStyleLbl="node1" presStyleIdx="2" presStyleCnt="5" custScaleX="114477" custLinFactNeighborY="0">
        <dgm:presLayoutVars>
          <dgm:bulletEnabled val="1"/>
        </dgm:presLayoutVars>
      </dgm:prSet>
      <dgm:spPr/>
      <dgm:t>
        <a:bodyPr/>
        <a:lstStyle/>
        <a:p>
          <a:endParaRPr lang="zh-CN" altLang="en-US"/>
        </a:p>
      </dgm:t>
    </dgm:pt>
    <dgm:pt modelId="{0D0A2D1F-B418-4C08-8343-5C91E5B47E42}" type="pres">
      <dgm:prSet presAssocID="{3A66CBCA-D315-4621-92A5-D36EDFBC7127}" presName="FiveNodes_4" presStyleLbl="node1" presStyleIdx="3" presStyleCnt="5" custScaleX="114477" custLinFactNeighborY="0">
        <dgm:presLayoutVars>
          <dgm:bulletEnabled val="1"/>
        </dgm:presLayoutVars>
      </dgm:prSet>
      <dgm:spPr/>
      <dgm:t>
        <a:bodyPr/>
        <a:lstStyle/>
        <a:p>
          <a:endParaRPr lang="zh-CN" altLang="en-US"/>
        </a:p>
      </dgm:t>
    </dgm:pt>
    <dgm:pt modelId="{00F7BAA7-D8A1-40B9-BF13-51CDD0235674}" type="pres">
      <dgm:prSet presAssocID="{3A66CBCA-D315-4621-92A5-D36EDFBC7127}" presName="FiveNodes_5" presStyleLbl="node1" presStyleIdx="4" presStyleCnt="5" custScaleX="114477" custLinFactNeighborY="0">
        <dgm:presLayoutVars>
          <dgm:bulletEnabled val="1"/>
        </dgm:presLayoutVars>
      </dgm:prSet>
      <dgm:spPr/>
      <dgm:t>
        <a:bodyPr/>
        <a:lstStyle/>
        <a:p>
          <a:endParaRPr lang="zh-CN" altLang="en-US"/>
        </a:p>
      </dgm:t>
    </dgm:pt>
    <dgm:pt modelId="{CFFDF996-7A45-45F7-A6B0-0F1E524867E4}" type="pres">
      <dgm:prSet presAssocID="{3A66CBCA-D315-4621-92A5-D36EDFBC7127}" presName="FiveConn_1-2" presStyleLbl="fgAccFollowNode1" presStyleIdx="0" presStyleCnt="4" custLinFactNeighborX="62721">
        <dgm:presLayoutVars>
          <dgm:bulletEnabled val="1"/>
        </dgm:presLayoutVars>
      </dgm:prSet>
      <dgm:spPr/>
      <dgm:t>
        <a:bodyPr/>
        <a:lstStyle/>
        <a:p>
          <a:endParaRPr lang="zh-CN" altLang="en-US"/>
        </a:p>
      </dgm:t>
    </dgm:pt>
    <dgm:pt modelId="{B8562462-1429-469D-B166-05F0ADAA5DD8}" type="pres">
      <dgm:prSet presAssocID="{3A66CBCA-D315-4621-92A5-D36EDFBC7127}" presName="FiveConn_2-3" presStyleLbl="fgAccFollowNode1" presStyleIdx="1" presStyleCnt="4" custLinFactNeighborX="62721">
        <dgm:presLayoutVars>
          <dgm:bulletEnabled val="1"/>
        </dgm:presLayoutVars>
      </dgm:prSet>
      <dgm:spPr/>
      <dgm:t>
        <a:bodyPr/>
        <a:lstStyle/>
        <a:p>
          <a:endParaRPr lang="zh-CN" altLang="en-US"/>
        </a:p>
      </dgm:t>
    </dgm:pt>
    <dgm:pt modelId="{6F7AD030-B75D-4368-8FC8-2BD9E74BBDFE}" type="pres">
      <dgm:prSet presAssocID="{3A66CBCA-D315-4621-92A5-D36EDFBC7127}" presName="FiveConn_3-4" presStyleLbl="fgAccFollowNode1" presStyleIdx="2" presStyleCnt="4" custLinFactNeighborX="62721">
        <dgm:presLayoutVars>
          <dgm:bulletEnabled val="1"/>
        </dgm:presLayoutVars>
      </dgm:prSet>
      <dgm:spPr/>
      <dgm:t>
        <a:bodyPr/>
        <a:lstStyle/>
        <a:p>
          <a:endParaRPr lang="zh-CN" altLang="en-US"/>
        </a:p>
      </dgm:t>
    </dgm:pt>
    <dgm:pt modelId="{465FCD3A-2AE3-461C-9A09-E60F313CE5A7}" type="pres">
      <dgm:prSet presAssocID="{3A66CBCA-D315-4621-92A5-D36EDFBC7127}" presName="FiveConn_4-5" presStyleLbl="fgAccFollowNode1" presStyleIdx="3" presStyleCnt="4" custLinFactNeighborX="62721">
        <dgm:presLayoutVars>
          <dgm:bulletEnabled val="1"/>
        </dgm:presLayoutVars>
      </dgm:prSet>
      <dgm:spPr/>
      <dgm:t>
        <a:bodyPr/>
        <a:lstStyle/>
        <a:p>
          <a:endParaRPr lang="zh-CN" altLang="en-US"/>
        </a:p>
      </dgm:t>
    </dgm:pt>
    <dgm:pt modelId="{A5CC83F1-C604-4FFD-99A3-ECFD21BE323A}" type="pres">
      <dgm:prSet presAssocID="{3A66CBCA-D315-4621-92A5-D36EDFBC7127}" presName="FiveNodes_1_text" presStyleLbl="node1" presStyleIdx="4" presStyleCnt="5">
        <dgm:presLayoutVars>
          <dgm:bulletEnabled val="1"/>
        </dgm:presLayoutVars>
      </dgm:prSet>
      <dgm:spPr/>
      <dgm:t>
        <a:bodyPr/>
        <a:lstStyle/>
        <a:p>
          <a:endParaRPr lang="zh-CN" altLang="en-US"/>
        </a:p>
      </dgm:t>
    </dgm:pt>
    <dgm:pt modelId="{4B6D70CB-1272-43FD-BF90-BA8BECFAE008}" type="pres">
      <dgm:prSet presAssocID="{3A66CBCA-D315-4621-92A5-D36EDFBC7127}" presName="FiveNodes_2_text" presStyleLbl="node1" presStyleIdx="4" presStyleCnt="5">
        <dgm:presLayoutVars>
          <dgm:bulletEnabled val="1"/>
        </dgm:presLayoutVars>
      </dgm:prSet>
      <dgm:spPr/>
      <dgm:t>
        <a:bodyPr/>
        <a:lstStyle/>
        <a:p>
          <a:endParaRPr lang="zh-CN" altLang="en-US"/>
        </a:p>
      </dgm:t>
    </dgm:pt>
    <dgm:pt modelId="{14FAAA34-BA82-4B5D-883A-FB60F82D0599}" type="pres">
      <dgm:prSet presAssocID="{3A66CBCA-D315-4621-92A5-D36EDFBC7127}" presName="FiveNodes_3_text" presStyleLbl="node1" presStyleIdx="4" presStyleCnt="5">
        <dgm:presLayoutVars>
          <dgm:bulletEnabled val="1"/>
        </dgm:presLayoutVars>
      </dgm:prSet>
      <dgm:spPr/>
      <dgm:t>
        <a:bodyPr/>
        <a:lstStyle/>
        <a:p>
          <a:endParaRPr lang="zh-CN" altLang="en-US"/>
        </a:p>
      </dgm:t>
    </dgm:pt>
    <dgm:pt modelId="{70DB183C-F90C-40EB-9872-0F53177708F4}" type="pres">
      <dgm:prSet presAssocID="{3A66CBCA-D315-4621-92A5-D36EDFBC7127}" presName="FiveNodes_4_text" presStyleLbl="node1" presStyleIdx="4" presStyleCnt="5">
        <dgm:presLayoutVars>
          <dgm:bulletEnabled val="1"/>
        </dgm:presLayoutVars>
      </dgm:prSet>
      <dgm:spPr/>
      <dgm:t>
        <a:bodyPr/>
        <a:lstStyle/>
        <a:p>
          <a:endParaRPr lang="zh-CN" altLang="en-US"/>
        </a:p>
      </dgm:t>
    </dgm:pt>
    <dgm:pt modelId="{4B59D92C-ECAE-43E4-B79D-3E90404411FE}" type="pres">
      <dgm:prSet presAssocID="{3A66CBCA-D315-4621-92A5-D36EDFBC7127}" presName="FiveNodes_5_text" presStyleLbl="node1" presStyleIdx="4" presStyleCnt="5">
        <dgm:presLayoutVars>
          <dgm:bulletEnabled val="1"/>
        </dgm:presLayoutVars>
      </dgm:prSet>
      <dgm:spPr/>
      <dgm:t>
        <a:bodyPr/>
        <a:lstStyle/>
        <a:p>
          <a:endParaRPr lang="zh-CN" altLang="en-US"/>
        </a:p>
      </dgm:t>
    </dgm:pt>
  </dgm:ptLst>
  <dgm:cxnLst>
    <dgm:cxn modelId="{445BB219-86D9-4C8D-A04D-AF927DCE3C03}" type="presOf" srcId="{3A66CBCA-D315-4621-92A5-D36EDFBC7127}" destId="{7F495BA4-0E20-4E22-8B26-7DC40A3CC459}" srcOrd="0" destOrd="0" presId="urn:microsoft.com/office/officeart/2005/8/layout/vProcess5"/>
    <dgm:cxn modelId="{192EA108-C371-457A-BF8E-F75DFF8D651A}" type="presOf" srcId="{527D4EB1-2C27-4D65-9FC7-36810999B9F3}" destId="{B8562462-1429-469D-B166-05F0ADAA5DD8}" srcOrd="0" destOrd="0" presId="urn:microsoft.com/office/officeart/2005/8/layout/vProcess5"/>
    <dgm:cxn modelId="{FA745502-72FE-49B5-A4E3-DEF6534D9875}" type="presOf" srcId="{AF54FC90-2CC6-49BE-A550-8624F967C643}" destId="{3B356F39-27EB-4CD7-B0F8-BAA0B92D8E44}" srcOrd="0" destOrd="0" presId="urn:microsoft.com/office/officeart/2005/8/layout/vProcess5"/>
    <dgm:cxn modelId="{E8B85FD1-8F40-40DB-A8EB-5EFCFA5C3F68}" type="presOf" srcId="{F3D08AEC-45B5-4CCE-96F3-01853D716624}" destId="{5F91D3FA-92A6-41E8-8CD9-E834C1D29CEF}" srcOrd="0" destOrd="0" presId="urn:microsoft.com/office/officeart/2005/8/layout/vProcess5"/>
    <dgm:cxn modelId="{CFD3FD30-7526-4358-BB68-CF26FB6D5E33}" type="presOf" srcId="{6EBDDD4D-BE98-4985-9462-A438BE88ED35}" destId="{A5CC83F1-C604-4FFD-99A3-ECFD21BE323A}" srcOrd="1" destOrd="0" presId="urn:microsoft.com/office/officeart/2005/8/layout/vProcess5"/>
    <dgm:cxn modelId="{EACFACCD-6808-4102-848E-99295497193D}" type="presOf" srcId="{8EBFFB50-788B-4499-B91C-5C3273F7FCE2}" destId="{0D0A2D1F-B418-4C08-8343-5C91E5B47E42}" srcOrd="0" destOrd="0" presId="urn:microsoft.com/office/officeart/2005/8/layout/vProcess5"/>
    <dgm:cxn modelId="{99F1F57E-684E-480E-A632-D1481B7D4011}" type="presOf" srcId="{DF2FB3C3-C87F-4467-86FB-C13826691E3B}" destId="{4B59D92C-ECAE-43E4-B79D-3E90404411FE}" srcOrd="1" destOrd="0" presId="urn:microsoft.com/office/officeart/2005/8/layout/vProcess5"/>
    <dgm:cxn modelId="{80C804D3-B46E-4368-BDDE-4A866699ABAF}" type="presOf" srcId="{AF54FC90-2CC6-49BE-A550-8624F967C643}" destId="{14FAAA34-BA82-4B5D-883A-FB60F82D0599}" srcOrd="1" destOrd="0" presId="urn:microsoft.com/office/officeart/2005/8/layout/vProcess5"/>
    <dgm:cxn modelId="{9FCA2A64-CA13-45DC-871C-32229549EA81}" type="presOf" srcId="{6EBDDD4D-BE98-4985-9462-A438BE88ED35}" destId="{9B43429A-E875-402B-B396-0BE8161C7050}" srcOrd="0" destOrd="0" presId="urn:microsoft.com/office/officeart/2005/8/layout/vProcess5"/>
    <dgm:cxn modelId="{428E40F2-E2C7-4545-8057-87AB9D1C8111}" type="presOf" srcId="{EABC17CF-6266-463C-80B3-8C639F56570A}" destId="{465FCD3A-2AE3-461C-9A09-E60F313CE5A7}" srcOrd="0" destOrd="0" presId="urn:microsoft.com/office/officeart/2005/8/layout/vProcess5"/>
    <dgm:cxn modelId="{D89A7B36-14B9-4305-BD76-0C047C441D6C}" type="presOf" srcId="{F3D08AEC-45B5-4CCE-96F3-01853D716624}" destId="{4B6D70CB-1272-43FD-BF90-BA8BECFAE008}" srcOrd="1" destOrd="0" presId="urn:microsoft.com/office/officeart/2005/8/layout/vProcess5"/>
    <dgm:cxn modelId="{B9B8CEC4-3F0E-4DC5-80A9-D4963174E679}" srcId="{3A66CBCA-D315-4621-92A5-D36EDFBC7127}" destId="{6EBDDD4D-BE98-4985-9462-A438BE88ED35}" srcOrd="0" destOrd="0" parTransId="{D4B66CF2-A570-4B55-AB7D-1DED4EBF6C9C}" sibTransId="{78ED24A4-A166-4997-8EFE-F1F613A5A58E}"/>
    <dgm:cxn modelId="{D8A7B347-4CEE-4B93-862F-FCC09BAA8938}" type="presOf" srcId="{DF2FB3C3-C87F-4467-86FB-C13826691E3B}" destId="{00F7BAA7-D8A1-40B9-BF13-51CDD0235674}" srcOrd="0" destOrd="0" presId="urn:microsoft.com/office/officeart/2005/8/layout/vProcess5"/>
    <dgm:cxn modelId="{80A1B807-850E-4AF0-A272-14EFDEACD62D}" type="presOf" srcId="{78ED24A4-A166-4997-8EFE-F1F613A5A58E}" destId="{CFFDF996-7A45-45F7-A6B0-0F1E524867E4}" srcOrd="0" destOrd="0" presId="urn:microsoft.com/office/officeart/2005/8/layout/vProcess5"/>
    <dgm:cxn modelId="{0C8EFA6C-5E8B-4841-95F0-F429D4A679AE}" type="presOf" srcId="{18B23490-69EB-4468-8185-C31387E2ADFA}" destId="{6F7AD030-B75D-4368-8FC8-2BD9E74BBDFE}" srcOrd="0" destOrd="0" presId="urn:microsoft.com/office/officeart/2005/8/layout/vProcess5"/>
    <dgm:cxn modelId="{8BA64FD5-63E1-4B0A-8A50-480EF8118FB1}" srcId="{3A66CBCA-D315-4621-92A5-D36EDFBC7127}" destId="{AF54FC90-2CC6-49BE-A550-8624F967C643}" srcOrd="2" destOrd="0" parTransId="{C60C6EFC-529F-4B94-8258-A8E9037545FF}" sibTransId="{18B23490-69EB-4468-8185-C31387E2ADFA}"/>
    <dgm:cxn modelId="{80A98532-A3A4-4003-968F-1D39C69FDF54}" srcId="{3A66CBCA-D315-4621-92A5-D36EDFBC7127}" destId="{DF2FB3C3-C87F-4467-86FB-C13826691E3B}" srcOrd="4" destOrd="0" parTransId="{5255CFEE-6921-46AB-8786-802D00C718F5}" sibTransId="{C17478EB-F8AF-4BB5-A4E9-ABAB373D61B3}"/>
    <dgm:cxn modelId="{687773EE-9F3F-48CD-9233-74B55902B392}" srcId="{3A66CBCA-D315-4621-92A5-D36EDFBC7127}" destId="{F3D08AEC-45B5-4CCE-96F3-01853D716624}" srcOrd="1" destOrd="0" parTransId="{DBEA7489-C124-4154-8BEF-7CCC6EC671C3}" sibTransId="{527D4EB1-2C27-4D65-9FC7-36810999B9F3}"/>
    <dgm:cxn modelId="{7D1408A0-72CE-4CC3-A821-28A1AA70D490}" srcId="{3A66CBCA-D315-4621-92A5-D36EDFBC7127}" destId="{8EBFFB50-788B-4499-B91C-5C3273F7FCE2}" srcOrd="3" destOrd="0" parTransId="{02567018-A367-4F48-96A2-9E97D1F98CA4}" sibTransId="{EABC17CF-6266-463C-80B3-8C639F56570A}"/>
    <dgm:cxn modelId="{BC7EE47A-C989-4D94-A725-4E4FAC752B30}" type="presOf" srcId="{8EBFFB50-788B-4499-B91C-5C3273F7FCE2}" destId="{70DB183C-F90C-40EB-9872-0F53177708F4}" srcOrd="1" destOrd="0" presId="urn:microsoft.com/office/officeart/2005/8/layout/vProcess5"/>
    <dgm:cxn modelId="{AB5BBB38-0F88-4C0B-ACF4-B8C1D3F633A9}" type="presParOf" srcId="{7F495BA4-0E20-4E22-8B26-7DC40A3CC459}" destId="{6B96DBFE-BE26-4A5D-B98C-4AEC91AC0D70}" srcOrd="0" destOrd="0" presId="urn:microsoft.com/office/officeart/2005/8/layout/vProcess5"/>
    <dgm:cxn modelId="{08A20C43-521D-4D13-8FAF-30EE6E5849F4}" type="presParOf" srcId="{7F495BA4-0E20-4E22-8B26-7DC40A3CC459}" destId="{9B43429A-E875-402B-B396-0BE8161C7050}" srcOrd="1" destOrd="0" presId="urn:microsoft.com/office/officeart/2005/8/layout/vProcess5"/>
    <dgm:cxn modelId="{E01188D3-5EBE-4C5B-9BB2-9A396E236BCE}" type="presParOf" srcId="{7F495BA4-0E20-4E22-8B26-7DC40A3CC459}" destId="{5F91D3FA-92A6-41E8-8CD9-E834C1D29CEF}" srcOrd="2" destOrd="0" presId="urn:microsoft.com/office/officeart/2005/8/layout/vProcess5"/>
    <dgm:cxn modelId="{3D0F881C-DBB1-4EB5-9C06-4EA210FBD7B8}" type="presParOf" srcId="{7F495BA4-0E20-4E22-8B26-7DC40A3CC459}" destId="{3B356F39-27EB-4CD7-B0F8-BAA0B92D8E44}" srcOrd="3" destOrd="0" presId="urn:microsoft.com/office/officeart/2005/8/layout/vProcess5"/>
    <dgm:cxn modelId="{3B2C02AE-2840-4B93-A3B9-1EA119D03412}" type="presParOf" srcId="{7F495BA4-0E20-4E22-8B26-7DC40A3CC459}" destId="{0D0A2D1F-B418-4C08-8343-5C91E5B47E42}" srcOrd="4" destOrd="0" presId="urn:microsoft.com/office/officeart/2005/8/layout/vProcess5"/>
    <dgm:cxn modelId="{0386CABD-360E-4013-8654-0751EBA370D2}" type="presParOf" srcId="{7F495BA4-0E20-4E22-8B26-7DC40A3CC459}" destId="{00F7BAA7-D8A1-40B9-BF13-51CDD0235674}" srcOrd="5" destOrd="0" presId="urn:microsoft.com/office/officeart/2005/8/layout/vProcess5"/>
    <dgm:cxn modelId="{A6407499-DBD1-44D3-95DB-F2C54E62CF4A}" type="presParOf" srcId="{7F495BA4-0E20-4E22-8B26-7DC40A3CC459}" destId="{CFFDF996-7A45-45F7-A6B0-0F1E524867E4}" srcOrd="6" destOrd="0" presId="urn:microsoft.com/office/officeart/2005/8/layout/vProcess5"/>
    <dgm:cxn modelId="{6A94CC60-4FF4-43E1-880F-3B05CB849361}" type="presParOf" srcId="{7F495BA4-0E20-4E22-8B26-7DC40A3CC459}" destId="{B8562462-1429-469D-B166-05F0ADAA5DD8}" srcOrd="7" destOrd="0" presId="urn:microsoft.com/office/officeart/2005/8/layout/vProcess5"/>
    <dgm:cxn modelId="{3037BE2C-6F3A-46AC-8D77-8665F23F443A}" type="presParOf" srcId="{7F495BA4-0E20-4E22-8B26-7DC40A3CC459}" destId="{6F7AD030-B75D-4368-8FC8-2BD9E74BBDFE}" srcOrd="8" destOrd="0" presId="urn:microsoft.com/office/officeart/2005/8/layout/vProcess5"/>
    <dgm:cxn modelId="{7E1D6961-9ED9-4B38-AA82-61EF979ECEAB}" type="presParOf" srcId="{7F495BA4-0E20-4E22-8B26-7DC40A3CC459}" destId="{465FCD3A-2AE3-461C-9A09-E60F313CE5A7}" srcOrd="9" destOrd="0" presId="urn:microsoft.com/office/officeart/2005/8/layout/vProcess5"/>
    <dgm:cxn modelId="{C537E561-FC73-4075-B111-FA2B7B69D3D7}" type="presParOf" srcId="{7F495BA4-0E20-4E22-8B26-7DC40A3CC459}" destId="{A5CC83F1-C604-4FFD-99A3-ECFD21BE323A}" srcOrd="10" destOrd="0" presId="urn:microsoft.com/office/officeart/2005/8/layout/vProcess5"/>
    <dgm:cxn modelId="{15EA72A6-B055-4908-972D-87D9D03BE979}" type="presParOf" srcId="{7F495BA4-0E20-4E22-8B26-7DC40A3CC459}" destId="{4B6D70CB-1272-43FD-BF90-BA8BECFAE008}" srcOrd="11" destOrd="0" presId="urn:microsoft.com/office/officeart/2005/8/layout/vProcess5"/>
    <dgm:cxn modelId="{9AA0F050-836B-42E1-9FDF-831DAD8BC12B}" type="presParOf" srcId="{7F495BA4-0E20-4E22-8B26-7DC40A3CC459}" destId="{14FAAA34-BA82-4B5D-883A-FB60F82D0599}" srcOrd="12" destOrd="0" presId="urn:microsoft.com/office/officeart/2005/8/layout/vProcess5"/>
    <dgm:cxn modelId="{C8CD0312-D646-47BF-BCA8-53112D2EFD5E}" type="presParOf" srcId="{7F495BA4-0E20-4E22-8B26-7DC40A3CC459}" destId="{70DB183C-F90C-40EB-9872-0F53177708F4}" srcOrd="13" destOrd="0" presId="urn:microsoft.com/office/officeart/2005/8/layout/vProcess5"/>
    <dgm:cxn modelId="{D688BC29-DA99-46C4-AD3F-977DC7F0A2E9}" type="presParOf" srcId="{7F495BA4-0E20-4E22-8B26-7DC40A3CC459}" destId="{4B59D92C-ECAE-43E4-B79D-3E90404411FE}" srcOrd="14" destOrd="0" presId="urn:microsoft.com/office/officeart/2005/8/layout/vProcess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1FA2F940-4FE4-4B6C-B9A2-AFC144674896}" type="doc">
      <dgm:prSet loTypeId="urn:microsoft.com/office/officeart/2005/8/layout/default#2" loCatId="list" qsTypeId="urn:microsoft.com/office/officeart/2005/8/quickstyle/simple2#3" qsCatId="simple" csTypeId="urn:microsoft.com/office/officeart/2005/8/colors/accent1_1#3" csCatId="accent1" phldr="1"/>
      <dgm:spPr/>
      <dgm:t>
        <a:bodyPr/>
        <a:lstStyle/>
        <a:p>
          <a:endParaRPr lang="zh-CN" altLang="en-US"/>
        </a:p>
      </dgm:t>
    </dgm:pt>
    <dgm:pt modelId="{A94F0D59-F810-44E1-8950-FF2F21EA9397}">
      <dgm:prSet phldrT="[文本]" custT="1"/>
      <dgm:spPr/>
      <dgm:t>
        <a:bodyPr/>
        <a:lstStyle/>
        <a:p>
          <a:r>
            <a:rPr lang="zh-CN" altLang="en-US" sz="2400" dirty="0" smtClean="0">
              <a:latin typeface="手札体-简粗体" panose="03000700000000000000" pitchFamily="66" charset="-122"/>
              <a:ea typeface="手札体-简粗体" panose="03000700000000000000" pitchFamily="66" charset="-122"/>
            </a:rPr>
            <a:t>隧道技术</a:t>
          </a:r>
          <a:endParaRPr lang="zh-CN" altLang="en-US" sz="2400" dirty="0">
            <a:latin typeface="手札体-简粗体" panose="03000700000000000000" pitchFamily="66" charset="-122"/>
            <a:ea typeface="手札体-简粗体" panose="03000700000000000000" pitchFamily="66" charset="-122"/>
          </a:endParaRPr>
        </a:p>
      </dgm:t>
    </dgm:pt>
    <dgm:pt modelId="{1D8107D9-19A6-4E5F-B9CE-955D2E4EE4E6}" type="parTrans" cxnId="{4F06C4F9-464A-4166-BB3D-40AD3A69C1DA}">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19B880C6-D620-4D42-9841-3DC05288F6D2}" type="sibTrans" cxnId="{4F06C4F9-464A-4166-BB3D-40AD3A69C1DA}">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62A25F77-3BC6-4BE2-B814-F5B54E67B511}">
      <dgm:prSet phldrT="[文本]" custT="1"/>
      <dgm:spPr/>
      <dgm:t>
        <a:bodyPr/>
        <a:lstStyle/>
        <a:p>
          <a:r>
            <a:rPr lang="zh-CN" altLang="en-US" sz="2400" dirty="0" smtClean="0">
              <a:latin typeface="手札体-简粗体" panose="03000700000000000000" pitchFamily="66" charset="-122"/>
              <a:ea typeface="手札体-简粗体" panose="03000700000000000000" pitchFamily="66" charset="-122"/>
            </a:rPr>
            <a:t>数据加密</a:t>
          </a:r>
          <a:endParaRPr lang="zh-CN" altLang="en-US" sz="2400" dirty="0">
            <a:latin typeface="手札体-简粗体" panose="03000700000000000000" pitchFamily="66" charset="-122"/>
            <a:ea typeface="手札体-简粗体" panose="03000700000000000000" pitchFamily="66" charset="-122"/>
          </a:endParaRPr>
        </a:p>
      </dgm:t>
    </dgm:pt>
    <dgm:pt modelId="{DC062440-6337-4714-93A6-F635D4349865}" type="parTrans" cxnId="{AF7B3D4A-4B25-480E-84AB-44B55C4FA068}">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D7643863-BA3F-40A0-AF9B-F91F4D8CA7D8}" type="sibTrans" cxnId="{AF7B3D4A-4B25-480E-84AB-44B55C4FA068}">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CD0F0EB5-B816-419F-B3E8-F357D6E103FC}">
      <dgm:prSet phldrT="[文本]" custT="1"/>
      <dgm:spPr/>
      <dgm:t>
        <a:bodyPr/>
        <a:lstStyle/>
        <a:p>
          <a:r>
            <a:rPr lang="zh-CN" altLang="en-US" sz="2400" dirty="0" smtClean="0">
              <a:latin typeface="手札体-简粗体" panose="03000700000000000000" pitchFamily="66" charset="-122"/>
              <a:ea typeface="手札体-简粗体" panose="03000700000000000000" pitchFamily="66" charset="-122"/>
            </a:rPr>
            <a:t>身份认证</a:t>
          </a:r>
          <a:endParaRPr lang="zh-CN" altLang="en-US" sz="2400" dirty="0">
            <a:latin typeface="手札体-简粗体" panose="03000700000000000000" pitchFamily="66" charset="-122"/>
            <a:ea typeface="手札体-简粗体" panose="03000700000000000000" pitchFamily="66" charset="-122"/>
          </a:endParaRPr>
        </a:p>
      </dgm:t>
    </dgm:pt>
    <dgm:pt modelId="{32F396E9-5D50-45EE-A24C-29F0543DAE87}" type="parTrans" cxnId="{EF32CEFC-B18A-4750-8D6E-DD59FD3117CC}">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6BCCA72F-E772-47F4-92FD-60BBC30C8AE8}" type="sibTrans" cxnId="{EF32CEFC-B18A-4750-8D6E-DD59FD3117CC}">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A2B4AD2D-43CD-4468-B5F7-42B0A1278909}">
      <dgm:prSet phldrT="[文本]" custT="1"/>
      <dgm:spPr/>
      <dgm:t>
        <a:bodyPr/>
        <a:lstStyle/>
        <a:p>
          <a:r>
            <a:rPr lang="zh-CN" altLang="en-US" sz="2400" dirty="0" smtClean="0">
              <a:latin typeface="手札体-简粗体" panose="03000700000000000000" pitchFamily="66" charset="-122"/>
              <a:ea typeface="手札体-简粗体" panose="03000700000000000000" pitchFamily="66" charset="-122"/>
            </a:rPr>
            <a:t>密钥管理</a:t>
          </a:r>
          <a:endParaRPr lang="zh-CN" altLang="en-US" sz="2400" dirty="0">
            <a:latin typeface="手札体-简粗体" panose="03000700000000000000" pitchFamily="66" charset="-122"/>
            <a:ea typeface="手札体-简粗体" panose="03000700000000000000" pitchFamily="66" charset="-122"/>
          </a:endParaRPr>
        </a:p>
      </dgm:t>
    </dgm:pt>
    <dgm:pt modelId="{8BEB2E66-69EA-4747-8117-33F0A392E025}" type="parTrans" cxnId="{90A231BB-9386-4D0D-874E-675A22726E73}">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ED327C70-88F1-4A4D-992E-4FF13C430BD8}" type="sibTrans" cxnId="{90A231BB-9386-4D0D-874E-675A22726E73}">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A0FCC11A-0883-41BF-83E3-D91902590D79}">
      <dgm:prSet phldrT="[文本]" custT="1"/>
      <dgm:spPr/>
      <dgm:t>
        <a:bodyPr/>
        <a:lstStyle/>
        <a:p>
          <a:r>
            <a:rPr lang="zh-CN" altLang="en-US" sz="2400" dirty="0" smtClean="0">
              <a:latin typeface="手札体-简粗体" panose="03000700000000000000" pitchFamily="66" charset="-122"/>
              <a:ea typeface="手札体-简粗体" panose="03000700000000000000" pitchFamily="66" charset="-122"/>
            </a:rPr>
            <a:t>访问控制</a:t>
          </a:r>
          <a:endParaRPr lang="en-US" altLang="zh-CN" sz="2400" dirty="0" smtClean="0">
            <a:latin typeface="手札体-简粗体" panose="03000700000000000000" pitchFamily="66" charset="-122"/>
            <a:ea typeface="手札体-简粗体" panose="03000700000000000000" pitchFamily="66" charset="-122"/>
          </a:endParaRPr>
        </a:p>
      </dgm:t>
    </dgm:pt>
    <dgm:pt modelId="{7B53AFD0-88B0-471E-ABB6-F8170197DE0B}" type="parTrans" cxnId="{41C550AF-93BE-4508-B31B-CED7AFEE8245}">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CBF64C67-7CBC-494B-A5FD-F40C9465EDA7}" type="sibTrans" cxnId="{41C550AF-93BE-4508-B31B-CED7AFEE8245}">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9AADEB70-CE5C-4F67-92DE-B3286818C0A0}">
      <dgm:prSet phldrT="[文本]" custT="1"/>
      <dgm:spPr/>
      <dgm:t>
        <a:bodyPr/>
        <a:lstStyle/>
        <a:p>
          <a:r>
            <a:rPr lang="zh-CN" altLang="en-US" sz="2400" dirty="0" smtClean="0">
              <a:latin typeface="手札体-简粗体" panose="03000700000000000000" pitchFamily="66" charset="-122"/>
              <a:ea typeface="手札体-简粗体" panose="03000700000000000000" pitchFamily="66" charset="-122"/>
            </a:rPr>
            <a:t>网络管理</a:t>
          </a:r>
          <a:endParaRPr lang="en-US" altLang="zh-CN" sz="2400" dirty="0" smtClean="0">
            <a:latin typeface="手札体-简粗体" panose="03000700000000000000" pitchFamily="66" charset="-122"/>
            <a:ea typeface="手札体-简粗体" panose="03000700000000000000" pitchFamily="66" charset="-122"/>
          </a:endParaRPr>
        </a:p>
      </dgm:t>
    </dgm:pt>
    <dgm:pt modelId="{21458F4B-BA07-42B0-B86C-BD49DB1ED38B}" type="parTrans" cxnId="{0242E9F9-D640-43F6-BD6C-6C7806E13951}">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7D500D56-ECA1-4CBF-96F4-7B34D740F95D}" type="sibTrans" cxnId="{0242E9F9-D640-43F6-BD6C-6C7806E13951}">
      <dgm:prSet/>
      <dgm:spPr/>
      <dgm:t>
        <a:bodyPr/>
        <a:lstStyle/>
        <a:p>
          <a:endParaRPr lang="zh-CN" altLang="en-US" sz="2400">
            <a:latin typeface="手札体-简粗体" panose="03000700000000000000" pitchFamily="66" charset="-122"/>
            <a:ea typeface="手札体-简粗体" panose="03000700000000000000" pitchFamily="66" charset="-122"/>
          </a:endParaRPr>
        </a:p>
      </dgm:t>
    </dgm:pt>
    <dgm:pt modelId="{FDBEB73F-3BE6-439A-B7EF-DC90B94042C8}" type="pres">
      <dgm:prSet presAssocID="{1FA2F940-4FE4-4B6C-B9A2-AFC144674896}" presName="diagram" presStyleCnt="0">
        <dgm:presLayoutVars>
          <dgm:dir/>
          <dgm:resizeHandles val="exact"/>
        </dgm:presLayoutVars>
      </dgm:prSet>
      <dgm:spPr/>
      <dgm:t>
        <a:bodyPr/>
        <a:lstStyle/>
        <a:p>
          <a:endParaRPr lang="zh-CN" altLang="en-US"/>
        </a:p>
      </dgm:t>
    </dgm:pt>
    <dgm:pt modelId="{66235AB8-3E52-44F3-BA80-E77EF8F599DA}" type="pres">
      <dgm:prSet presAssocID="{A94F0D59-F810-44E1-8950-FF2F21EA9397}" presName="node" presStyleLbl="node1" presStyleIdx="0" presStyleCnt="6">
        <dgm:presLayoutVars>
          <dgm:bulletEnabled val="1"/>
        </dgm:presLayoutVars>
      </dgm:prSet>
      <dgm:spPr/>
      <dgm:t>
        <a:bodyPr/>
        <a:lstStyle/>
        <a:p>
          <a:endParaRPr lang="zh-CN" altLang="en-US"/>
        </a:p>
      </dgm:t>
    </dgm:pt>
    <dgm:pt modelId="{57F50F3A-9C4A-4F5F-B4DA-02339BD6287E}" type="pres">
      <dgm:prSet presAssocID="{19B880C6-D620-4D42-9841-3DC05288F6D2}" presName="sibTrans" presStyleCnt="0"/>
      <dgm:spPr/>
    </dgm:pt>
    <dgm:pt modelId="{BAC8861C-8762-497A-B295-C8D5A171DF8A}" type="pres">
      <dgm:prSet presAssocID="{62A25F77-3BC6-4BE2-B814-F5B54E67B511}" presName="node" presStyleLbl="node1" presStyleIdx="1" presStyleCnt="6">
        <dgm:presLayoutVars>
          <dgm:bulletEnabled val="1"/>
        </dgm:presLayoutVars>
      </dgm:prSet>
      <dgm:spPr/>
      <dgm:t>
        <a:bodyPr/>
        <a:lstStyle/>
        <a:p>
          <a:endParaRPr lang="zh-CN" altLang="en-US"/>
        </a:p>
      </dgm:t>
    </dgm:pt>
    <dgm:pt modelId="{C21EA234-AE0C-42FB-967B-FAFC454AA64A}" type="pres">
      <dgm:prSet presAssocID="{D7643863-BA3F-40A0-AF9B-F91F4D8CA7D8}" presName="sibTrans" presStyleCnt="0"/>
      <dgm:spPr/>
    </dgm:pt>
    <dgm:pt modelId="{587244CE-E944-4384-8723-139907ADEC60}" type="pres">
      <dgm:prSet presAssocID="{CD0F0EB5-B816-419F-B3E8-F357D6E103FC}" presName="node" presStyleLbl="node1" presStyleIdx="2" presStyleCnt="6">
        <dgm:presLayoutVars>
          <dgm:bulletEnabled val="1"/>
        </dgm:presLayoutVars>
      </dgm:prSet>
      <dgm:spPr/>
      <dgm:t>
        <a:bodyPr/>
        <a:lstStyle/>
        <a:p>
          <a:endParaRPr lang="zh-CN" altLang="en-US"/>
        </a:p>
      </dgm:t>
    </dgm:pt>
    <dgm:pt modelId="{EF35228E-8F5A-4195-805E-BF2DD199FA3E}" type="pres">
      <dgm:prSet presAssocID="{6BCCA72F-E772-47F4-92FD-60BBC30C8AE8}" presName="sibTrans" presStyleCnt="0"/>
      <dgm:spPr/>
    </dgm:pt>
    <dgm:pt modelId="{9CCE0401-23A4-48D0-B9F2-45E29E7B7943}" type="pres">
      <dgm:prSet presAssocID="{A2B4AD2D-43CD-4468-B5F7-42B0A1278909}" presName="node" presStyleLbl="node1" presStyleIdx="3" presStyleCnt="6">
        <dgm:presLayoutVars>
          <dgm:bulletEnabled val="1"/>
        </dgm:presLayoutVars>
      </dgm:prSet>
      <dgm:spPr/>
      <dgm:t>
        <a:bodyPr/>
        <a:lstStyle/>
        <a:p>
          <a:endParaRPr lang="zh-CN" altLang="en-US"/>
        </a:p>
      </dgm:t>
    </dgm:pt>
    <dgm:pt modelId="{CAE57DB2-B0D3-41BC-8549-5E03AE8A67C0}" type="pres">
      <dgm:prSet presAssocID="{ED327C70-88F1-4A4D-992E-4FF13C430BD8}" presName="sibTrans" presStyleCnt="0"/>
      <dgm:spPr/>
    </dgm:pt>
    <dgm:pt modelId="{EC13AA50-FA07-4A3E-A1ED-443B1DED248A}" type="pres">
      <dgm:prSet presAssocID="{A0FCC11A-0883-41BF-83E3-D91902590D79}" presName="node" presStyleLbl="node1" presStyleIdx="4" presStyleCnt="6">
        <dgm:presLayoutVars>
          <dgm:bulletEnabled val="1"/>
        </dgm:presLayoutVars>
      </dgm:prSet>
      <dgm:spPr/>
      <dgm:t>
        <a:bodyPr/>
        <a:lstStyle/>
        <a:p>
          <a:endParaRPr lang="zh-CN" altLang="en-US"/>
        </a:p>
      </dgm:t>
    </dgm:pt>
    <dgm:pt modelId="{EA192049-4858-47AD-808F-B04100ADF8DC}" type="pres">
      <dgm:prSet presAssocID="{CBF64C67-7CBC-494B-A5FD-F40C9465EDA7}" presName="sibTrans" presStyleCnt="0"/>
      <dgm:spPr/>
    </dgm:pt>
    <dgm:pt modelId="{F1448483-7F2F-4F85-BAEA-AB78ACDAC2AD}" type="pres">
      <dgm:prSet presAssocID="{9AADEB70-CE5C-4F67-92DE-B3286818C0A0}" presName="node" presStyleLbl="node1" presStyleIdx="5" presStyleCnt="6">
        <dgm:presLayoutVars>
          <dgm:bulletEnabled val="1"/>
        </dgm:presLayoutVars>
      </dgm:prSet>
      <dgm:spPr/>
      <dgm:t>
        <a:bodyPr/>
        <a:lstStyle/>
        <a:p>
          <a:endParaRPr lang="zh-CN" altLang="en-US"/>
        </a:p>
      </dgm:t>
    </dgm:pt>
  </dgm:ptLst>
  <dgm:cxnLst>
    <dgm:cxn modelId="{32BD78AF-702C-4573-B612-CABBCD4BCE71}" type="presOf" srcId="{A94F0D59-F810-44E1-8950-FF2F21EA9397}" destId="{66235AB8-3E52-44F3-BA80-E77EF8F599DA}" srcOrd="0" destOrd="0" presId="urn:microsoft.com/office/officeart/2005/8/layout/default#2"/>
    <dgm:cxn modelId="{90A231BB-9386-4D0D-874E-675A22726E73}" srcId="{1FA2F940-4FE4-4B6C-B9A2-AFC144674896}" destId="{A2B4AD2D-43CD-4468-B5F7-42B0A1278909}" srcOrd="3" destOrd="0" parTransId="{8BEB2E66-69EA-4747-8117-33F0A392E025}" sibTransId="{ED327C70-88F1-4A4D-992E-4FF13C430BD8}"/>
    <dgm:cxn modelId="{80AC9014-E576-4174-B2AB-9D0348D54D92}" type="presOf" srcId="{1FA2F940-4FE4-4B6C-B9A2-AFC144674896}" destId="{FDBEB73F-3BE6-439A-B7EF-DC90B94042C8}" srcOrd="0" destOrd="0" presId="urn:microsoft.com/office/officeart/2005/8/layout/default#2"/>
    <dgm:cxn modelId="{5C3D85AE-3DFD-4B25-BE1B-A34390E3684F}" type="presOf" srcId="{CD0F0EB5-B816-419F-B3E8-F357D6E103FC}" destId="{587244CE-E944-4384-8723-139907ADEC60}" srcOrd="0" destOrd="0" presId="urn:microsoft.com/office/officeart/2005/8/layout/default#2"/>
    <dgm:cxn modelId="{0242E9F9-D640-43F6-BD6C-6C7806E13951}" srcId="{1FA2F940-4FE4-4B6C-B9A2-AFC144674896}" destId="{9AADEB70-CE5C-4F67-92DE-B3286818C0A0}" srcOrd="5" destOrd="0" parTransId="{21458F4B-BA07-42B0-B86C-BD49DB1ED38B}" sibTransId="{7D500D56-ECA1-4CBF-96F4-7B34D740F95D}"/>
    <dgm:cxn modelId="{799DDA6B-CDE3-4659-B5FC-1DAA96B7B8E6}" type="presOf" srcId="{A0FCC11A-0883-41BF-83E3-D91902590D79}" destId="{EC13AA50-FA07-4A3E-A1ED-443B1DED248A}" srcOrd="0" destOrd="0" presId="urn:microsoft.com/office/officeart/2005/8/layout/default#2"/>
    <dgm:cxn modelId="{41C550AF-93BE-4508-B31B-CED7AFEE8245}" srcId="{1FA2F940-4FE4-4B6C-B9A2-AFC144674896}" destId="{A0FCC11A-0883-41BF-83E3-D91902590D79}" srcOrd="4" destOrd="0" parTransId="{7B53AFD0-88B0-471E-ABB6-F8170197DE0B}" sibTransId="{CBF64C67-7CBC-494B-A5FD-F40C9465EDA7}"/>
    <dgm:cxn modelId="{EF32CEFC-B18A-4750-8D6E-DD59FD3117CC}" srcId="{1FA2F940-4FE4-4B6C-B9A2-AFC144674896}" destId="{CD0F0EB5-B816-419F-B3E8-F357D6E103FC}" srcOrd="2" destOrd="0" parTransId="{32F396E9-5D50-45EE-A24C-29F0543DAE87}" sibTransId="{6BCCA72F-E772-47F4-92FD-60BBC30C8AE8}"/>
    <dgm:cxn modelId="{F120A210-6FC9-486F-BEA7-A6070AF496B4}" type="presOf" srcId="{9AADEB70-CE5C-4F67-92DE-B3286818C0A0}" destId="{F1448483-7F2F-4F85-BAEA-AB78ACDAC2AD}" srcOrd="0" destOrd="0" presId="urn:microsoft.com/office/officeart/2005/8/layout/default#2"/>
    <dgm:cxn modelId="{AF7B3D4A-4B25-480E-84AB-44B55C4FA068}" srcId="{1FA2F940-4FE4-4B6C-B9A2-AFC144674896}" destId="{62A25F77-3BC6-4BE2-B814-F5B54E67B511}" srcOrd="1" destOrd="0" parTransId="{DC062440-6337-4714-93A6-F635D4349865}" sibTransId="{D7643863-BA3F-40A0-AF9B-F91F4D8CA7D8}"/>
    <dgm:cxn modelId="{95B64CA8-FCEB-4290-B62C-C5CA00F66C08}" type="presOf" srcId="{62A25F77-3BC6-4BE2-B814-F5B54E67B511}" destId="{BAC8861C-8762-497A-B295-C8D5A171DF8A}" srcOrd="0" destOrd="0" presId="urn:microsoft.com/office/officeart/2005/8/layout/default#2"/>
    <dgm:cxn modelId="{5EE38627-D828-490B-9EB8-77AD6E19C57D}" type="presOf" srcId="{A2B4AD2D-43CD-4468-B5F7-42B0A1278909}" destId="{9CCE0401-23A4-48D0-B9F2-45E29E7B7943}" srcOrd="0" destOrd="0" presId="urn:microsoft.com/office/officeart/2005/8/layout/default#2"/>
    <dgm:cxn modelId="{4F06C4F9-464A-4166-BB3D-40AD3A69C1DA}" srcId="{1FA2F940-4FE4-4B6C-B9A2-AFC144674896}" destId="{A94F0D59-F810-44E1-8950-FF2F21EA9397}" srcOrd="0" destOrd="0" parTransId="{1D8107D9-19A6-4E5F-B9CE-955D2E4EE4E6}" sibTransId="{19B880C6-D620-4D42-9841-3DC05288F6D2}"/>
    <dgm:cxn modelId="{9082CC78-D6BF-4301-B23C-60602F4A8A5B}" type="presParOf" srcId="{FDBEB73F-3BE6-439A-B7EF-DC90B94042C8}" destId="{66235AB8-3E52-44F3-BA80-E77EF8F599DA}" srcOrd="0" destOrd="0" presId="urn:microsoft.com/office/officeart/2005/8/layout/default#2"/>
    <dgm:cxn modelId="{E5C33B8F-A5B0-4439-AF92-96DB32865C00}" type="presParOf" srcId="{FDBEB73F-3BE6-439A-B7EF-DC90B94042C8}" destId="{57F50F3A-9C4A-4F5F-B4DA-02339BD6287E}" srcOrd="1" destOrd="0" presId="urn:microsoft.com/office/officeart/2005/8/layout/default#2"/>
    <dgm:cxn modelId="{D8917E67-8360-47AB-9A6F-F2C7FA73C7C9}" type="presParOf" srcId="{FDBEB73F-3BE6-439A-B7EF-DC90B94042C8}" destId="{BAC8861C-8762-497A-B295-C8D5A171DF8A}" srcOrd="2" destOrd="0" presId="urn:microsoft.com/office/officeart/2005/8/layout/default#2"/>
    <dgm:cxn modelId="{E945367F-2B08-4714-9F34-C2FD4F8E1C08}" type="presParOf" srcId="{FDBEB73F-3BE6-439A-B7EF-DC90B94042C8}" destId="{C21EA234-AE0C-42FB-967B-FAFC454AA64A}" srcOrd="3" destOrd="0" presId="urn:microsoft.com/office/officeart/2005/8/layout/default#2"/>
    <dgm:cxn modelId="{1E853EA6-6E99-446A-979B-4F4193FD16EE}" type="presParOf" srcId="{FDBEB73F-3BE6-439A-B7EF-DC90B94042C8}" destId="{587244CE-E944-4384-8723-139907ADEC60}" srcOrd="4" destOrd="0" presId="urn:microsoft.com/office/officeart/2005/8/layout/default#2"/>
    <dgm:cxn modelId="{3AE497BF-A21D-4E29-BD18-5309ED18E0C9}" type="presParOf" srcId="{FDBEB73F-3BE6-439A-B7EF-DC90B94042C8}" destId="{EF35228E-8F5A-4195-805E-BF2DD199FA3E}" srcOrd="5" destOrd="0" presId="urn:microsoft.com/office/officeart/2005/8/layout/default#2"/>
    <dgm:cxn modelId="{7156F0F8-BDB6-4057-8FB0-6E87171F9B73}" type="presParOf" srcId="{FDBEB73F-3BE6-439A-B7EF-DC90B94042C8}" destId="{9CCE0401-23A4-48D0-B9F2-45E29E7B7943}" srcOrd="6" destOrd="0" presId="urn:microsoft.com/office/officeart/2005/8/layout/default#2"/>
    <dgm:cxn modelId="{5EB33D83-1677-4356-AC79-02CD9CC6840F}" type="presParOf" srcId="{FDBEB73F-3BE6-439A-B7EF-DC90B94042C8}" destId="{CAE57DB2-B0D3-41BC-8549-5E03AE8A67C0}" srcOrd="7" destOrd="0" presId="urn:microsoft.com/office/officeart/2005/8/layout/default#2"/>
    <dgm:cxn modelId="{0F3B6CD4-E318-4130-8C75-B616234AF497}" type="presParOf" srcId="{FDBEB73F-3BE6-439A-B7EF-DC90B94042C8}" destId="{EC13AA50-FA07-4A3E-A1ED-443B1DED248A}" srcOrd="8" destOrd="0" presId="urn:microsoft.com/office/officeart/2005/8/layout/default#2"/>
    <dgm:cxn modelId="{67F574E0-0C61-4E19-B57E-AE8FC4E6F276}" type="presParOf" srcId="{FDBEB73F-3BE6-439A-B7EF-DC90B94042C8}" destId="{EA192049-4858-47AD-808F-B04100ADF8DC}" srcOrd="9" destOrd="0" presId="urn:microsoft.com/office/officeart/2005/8/layout/default#2"/>
    <dgm:cxn modelId="{C5E6D45F-51E2-4620-8452-7545E73DD023}" type="presParOf" srcId="{FDBEB73F-3BE6-439A-B7EF-DC90B94042C8}" destId="{F1448483-7F2F-4F85-BAEA-AB78ACDAC2AD}" srcOrd="10" destOrd="0" presId="urn:microsoft.com/office/officeart/2005/8/layout/default#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725A862-D5FF-484A-B339-3FB62B5C4F8B}">
      <dsp:nvSpPr>
        <dsp:cNvPr id="0" name=""/>
        <dsp:cNvSpPr/>
      </dsp:nvSpPr>
      <dsp:spPr>
        <a:xfrm>
          <a:off x="0" y="0"/>
          <a:ext cx="7560344" cy="957934"/>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zh-CN" altLang="en-US" sz="2400" kern="1200" dirty="0" smtClean="0">
              <a:latin typeface="Microsoft YaHei" charset="-122"/>
              <a:ea typeface="Microsoft YaHei" charset="-122"/>
              <a:cs typeface="Microsoft YaHei" charset="-122"/>
            </a:rPr>
            <a:t>按照常规的方法用密钥</a:t>
          </a:r>
          <a:r>
            <a:rPr lang="en-US" altLang="zh-CN" sz="2400" kern="1200" dirty="0" smtClean="0">
              <a:latin typeface="Microsoft YaHei" charset="-122"/>
              <a:ea typeface="Microsoft YaHei" charset="-122"/>
              <a:cs typeface="Microsoft YaHei" charset="-122"/>
            </a:rPr>
            <a:t>K</a:t>
          </a:r>
          <a:r>
            <a:rPr lang="en-US" altLang="zh-CN" sz="2400" kern="1200" baseline="-25000" dirty="0" smtClean="0">
              <a:latin typeface="Microsoft YaHei" charset="-122"/>
              <a:ea typeface="Microsoft YaHei" charset="-122"/>
              <a:cs typeface="Microsoft YaHei" charset="-122"/>
            </a:rPr>
            <a:t>1</a:t>
          </a:r>
          <a:r>
            <a:rPr lang="zh-CN" altLang="en-US" sz="2400" kern="1200" dirty="0" smtClean="0">
              <a:latin typeface="Microsoft YaHei" charset="-122"/>
              <a:ea typeface="Microsoft YaHei" charset="-122"/>
              <a:cs typeface="Microsoft YaHei" charset="-122"/>
            </a:rPr>
            <a:t>执行</a:t>
          </a:r>
          <a:r>
            <a:rPr lang="en-US" altLang="zh-CN" sz="2400" kern="1200" dirty="0" smtClean="0">
              <a:latin typeface="Microsoft YaHei" charset="-122"/>
              <a:ea typeface="Microsoft YaHei" charset="-122"/>
              <a:cs typeface="Microsoft YaHei" charset="-122"/>
            </a:rPr>
            <a:t>DES</a:t>
          </a:r>
          <a:r>
            <a:rPr lang="zh-CN" altLang="en-US" sz="2400" kern="1200" dirty="0" smtClean="0">
              <a:latin typeface="Microsoft YaHei" charset="-122"/>
              <a:ea typeface="Microsoft YaHei" charset="-122"/>
              <a:cs typeface="Microsoft YaHei" charset="-122"/>
            </a:rPr>
            <a:t>加密</a:t>
          </a:r>
          <a:endParaRPr lang="zh-CN" altLang="en-US" sz="2400" kern="1200" dirty="0">
            <a:latin typeface="Microsoft YaHei" charset="-122"/>
            <a:ea typeface="Microsoft YaHei" charset="-122"/>
            <a:cs typeface="Microsoft YaHei" charset="-122"/>
          </a:endParaRPr>
        </a:p>
      </dsp:txBody>
      <dsp:txXfrm>
        <a:off x="28057" y="28057"/>
        <a:ext cx="6526658" cy="901820"/>
      </dsp:txXfrm>
    </dsp:sp>
    <dsp:sp modelId="{DD351F63-FD90-428B-BB26-82F6D35531F1}">
      <dsp:nvSpPr>
        <dsp:cNvPr id="0" name=""/>
        <dsp:cNvSpPr/>
      </dsp:nvSpPr>
      <dsp:spPr>
        <a:xfrm>
          <a:off x="667089" y="1117589"/>
          <a:ext cx="7560344" cy="957934"/>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zh-CN" altLang="en-US" sz="2400" kern="1200" dirty="0" smtClean="0">
              <a:latin typeface="Microsoft YaHei" charset="-122"/>
              <a:ea typeface="Microsoft YaHei" charset="-122"/>
              <a:cs typeface="Microsoft YaHei" charset="-122"/>
            </a:rPr>
            <a:t>按照</a:t>
          </a:r>
          <a:r>
            <a:rPr lang="en-US" altLang="zh-CN" sz="2400" kern="1200" dirty="0" smtClean="0">
              <a:latin typeface="Microsoft YaHei" charset="-122"/>
              <a:ea typeface="Microsoft YaHei" charset="-122"/>
              <a:cs typeface="Microsoft YaHei" charset="-122"/>
            </a:rPr>
            <a:t>DES</a:t>
          </a:r>
          <a:r>
            <a:rPr lang="zh-CN" altLang="en-US" sz="2400" kern="1200" dirty="0" smtClean="0">
              <a:latin typeface="Microsoft YaHei" charset="-122"/>
              <a:ea typeface="Microsoft YaHei" charset="-122"/>
              <a:cs typeface="Microsoft YaHei" charset="-122"/>
            </a:rPr>
            <a:t>解密方式，只用密钥</a:t>
          </a:r>
          <a:r>
            <a:rPr lang="en-US" altLang="zh-CN" sz="2400" kern="1200" dirty="0" smtClean="0">
              <a:latin typeface="Microsoft YaHei" charset="-122"/>
              <a:ea typeface="Microsoft YaHei" charset="-122"/>
              <a:cs typeface="Microsoft YaHei" charset="-122"/>
            </a:rPr>
            <a:t>K</a:t>
          </a:r>
          <a:r>
            <a:rPr lang="en-US" altLang="zh-CN" sz="2400" kern="1200" baseline="-25000" dirty="0" smtClean="0">
              <a:latin typeface="Microsoft YaHei" charset="-122"/>
              <a:ea typeface="Microsoft YaHei" charset="-122"/>
              <a:cs typeface="Microsoft YaHei" charset="-122"/>
            </a:rPr>
            <a:t>2</a:t>
          </a:r>
          <a:r>
            <a:rPr lang="zh-CN" altLang="en-US" sz="2400" kern="1200" dirty="0" smtClean="0">
              <a:latin typeface="Microsoft YaHei" charset="-122"/>
              <a:ea typeface="Microsoft YaHei" charset="-122"/>
              <a:cs typeface="Microsoft YaHei" charset="-122"/>
            </a:rPr>
            <a:t>进行解密</a:t>
          </a:r>
          <a:endParaRPr lang="zh-CN" altLang="en-US" sz="2400" kern="1200" dirty="0">
            <a:latin typeface="Microsoft YaHei" charset="-122"/>
            <a:ea typeface="Microsoft YaHei" charset="-122"/>
            <a:cs typeface="Microsoft YaHei" charset="-122"/>
          </a:endParaRPr>
        </a:p>
      </dsp:txBody>
      <dsp:txXfrm>
        <a:off x="695146" y="1145646"/>
        <a:ext cx="6214484" cy="901820"/>
      </dsp:txXfrm>
    </dsp:sp>
    <dsp:sp modelId="{63C18E40-4F8E-4339-BF4F-B86972866718}">
      <dsp:nvSpPr>
        <dsp:cNvPr id="0" name=""/>
        <dsp:cNvSpPr/>
      </dsp:nvSpPr>
      <dsp:spPr>
        <a:xfrm>
          <a:off x="1334178" y="2235179"/>
          <a:ext cx="7560344" cy="957934"/>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zh-CN" altLang="en-US" sz="2400" kern="1200" dirty="0" smtClean="0">
              <a:latin typeface="Microsoft YaHei" charset="-122"/>
              <a:ea typeface="Microsoft YaHei" charset="-122"/>
              <a:cs typeface="Microsoft YaHei" charset="-122"/>
            </a:rPr>
            <a:t>再次用 </a:t>
          </a:r>
          <a:r>
            <a:rPr lang="en-US" altLang="zh-CN" sz="2400" kern="1200" dirty="0" smtClean="0">
              <a:latin typeface="Microsoft YaHei" charset="-122"/>
              <a:ea typeface="Microsoft YaHei" charset="-122"/>
              <a:cs typeface="Microsoft YaHei" charset="-122"/>
            </a:rPr>
            <a:t>K</a:t>
          </a:r>
          <a:r>
            <a:rPr lang="en-US" altLang="zh-CN" sz="2400" kern="1200" baseline="-25000" dirty="0" smtClean="0">
              <a:latin typeface="Microsoft YaHei" charset="-122"/>
              <a:ea typeface="Microsoft YaHei" charset="-122"/>
              <a:cs typeface="Microsoft YaHei" charset="-122"/>
            </a:rPr>
            <a:t>1</a:t>
          </a:r>
          <a:r>
            <a:rPr lang="zh-CN" altLang="en-US" sz="2400" kern="1200" dirty="0" smtClean="0">
              <a:latin typeface="Microsoft YaHei" charset="-122"/>
              <a:ea typeface="Microsoft YaHei" charset="-122"/>
              <a:cs typeface="Microsoft YaHei" charset="-122"/>
            </a:rPr>
            <a:t>执行</a:t>
          </a:r>
          <a:r>
            <a:rPr lang="en-US" altLang="zh-CN" sz="2400" kern="1200" dirty="0" smtClean="0">
              <a:latin typeface="Microsoft YaHei" charset="-122"/>
              <a:ea typeface="Microsoft YaHei" charset="-122"/>
              <a:cs typeface="Microsoft YaHei" charset="-122"/>
            </a:rPr>
            <a:t>DES</a:t>
          </a:r>
          <a:r>
            <a:rPr lang="zh-CN" altLang="en-US" sz="2400" kern="1200" dirty="0" smtClean="0">
              <a:latin typeface="Microsoft YaHei" charset="-122"/>
              <a:ea typeface="Microsoft YaHei" charset="-122"/>
              <a:cs typeface="Microsoft YaHei" charset="-122"/>
            </a:rPr>
            <a:t>加密</a:t>
          </a:r>
          <a:endParaRPr lang="zh-CN" altLang="en-US" sz="2400" kern="1200" dirty="0">
            <a:latin typeface="Microsoft YaHei" charset="-122"/>
            <a:ea typeface="Microsoft YaHei" charset="-122"/>
            <a:cs typeface="Microsoft YaHei" charset="-122"/>
          </a:endParaRPr>
        </a:p>
      </dsp:txBody>
      <dsp:txXfrm>
        <a:off x="1362235" y="2263236"/>
        <a:ext cx="6214484" cy="901820"/>
      </dsp:txXfrm>
    </dsp:sp>
    <dsp:sp modelId="{1D75B446-FA8C-424E-8BDE-ADFA4620B795}">
      <dsp:nvSpPr>
        <dsp:cNvPr id="0" name=""/>
        <dsp:cNvSpPr/>
      </dsp:nvSpPr>
      <dsp:spPr>
        <a:xfrm>
          <a:off x="6937687" y="726433"/>
          <a:ext cx="622657" cy="622657"/>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lvl="0" algn="ctr" defTabSz="1066800">
            <a:lnSpc>
              <a:spcPct val="90000"/>
            </a:lnSpc>
            <a:spcBef>
              <a:spcPct val="0"/>
            </a:spcBef>
            <a:spcAft>
              <a:spcPct val="35000"/>
            </a:spcAft>
          </a:pPr>
          <a:endParaRPr lang="zh-CN" altLang="en-US" sz="2400" kern="1200">
            <a:latin typeface="Microsoft YaHei" charset="-122"/>
            <a:ea typeface="Microsoft YaHei" charset="-122"/>
            <a:cs typeface="Microsoft YaHei" charset="-122"/>
          </a:endParaRPr>
        </a:p>
      </dsp:txBody>
      <dsp:txXfrm>
        <a:off x="7077785" y="726433"/>
        <a:ext cx="342461" cy="468549"/>
      </dsp:txXfrm>
    </dsp:sp>
    <dsp:sp modelId="{2085BF0D-03AD-4C57-B24E-3280CB32154C}">
      <dsp:nvSpPr>
        <dsp:cNvPr id="0" name=""/>
        <dsp:cNvSpPr/>
      </dsp:nvSpPr>
      <dsp:spPr>
        <a:xfrm>
          <a:off x="7604776" y="1837637"/>
          <a:ext cx="622657" cy="622657"/>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30480" tIns="30480" rIns="30480" bIns="30480" numCol="1" spcCol="1270" anchor="ctr" anchorCtr="0">
          <a:noAutofit/>
        </a:bodyPr>
        <a:lstStyle/>
        <a:p>
          <a:pPr lvl="0" algn="ctr" defTabSz="1066800">
            <a:lnSpc>
              <a:spcPct val="90000"/>
            </a:lnSpc>
            <a:spcBef>
              <a:spcPct val="0"/>
            </a:spcBef>
            <a:spcAft>
              <a:spcPct val="35000"/>
            </a:spcAft>
          </a:pPr>
          <a:endParaRPr lang="zh-CN" altLang="en-US" sz="2400" kern="1200">
            <a:latin typeface="Microsoft YaHei" charset="-122"/>
            <a:ea typeface="Microsoft YaHei" charset="-122"/>
            <a:cs typeface="Microsoft YaHei" charset="-122"/>
          </a:endParaRPr>
        </a:p>
      </dsp:txBody>
      <dsp:txXfrm>
        <a:off x="7744874" y="1837637"/>
        <a:ext cx="342461" cy="46854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B43429A-E875-402B-B396-0BE8161C7050}">
      <dsp:nvSpPr>
        <dsp:cNvPr id="0" name=""/>
        <dsp:cNvSpPr/>
      </dsp:nvSpPr>
      <dsp:spPr>
        <a:xfrm>
          <a:off x="-531197" y="0"/>
          <a:ext cx="8400892" cy="704300"/>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zh-CN" altLang="en-US" sz="1600" kern="1200" dirty="0" smtClean="0"/>
            <a:t>客户发送其支持的算法列表，以及客户一次随机数</a:t>
          </a:r>
          <a:r>
            <a:rPr lang="en-US" altLang="zh-CN" sz="1600" kern="1200" dirty="0" smtClean="0"/>
            <a:t>nonce</a:t>
          </a:r>
          <a:r>
            <a:rPr lang="zh-CN" altLang="en-US" sz="1600" kern="1200" dirty="0" smtClean="0"/>
            <a:t>，服务器从算法列表中选择算法，并发给客户自己的选择、公钥证书和服务器端一次随机数</a:t>
          </a:r>
          <a:r>
            <a:rPr lang="en-US" altLang="zh-CN" sz="1600" kern="1200" dirty="0" smtClean="0"/>
            <a:t>nonce</a:t>
          </a:r>
          <a:endParaRPr lang="zh-CN" altLang="en-US" sz="1600" kern="1200" dirty="0"/>
        </a:p>
      </dsp:txBody>
      <dsp:txXfrm>
        <a:off x="-510569" y="20628"/>
        <a:ext cx="7442512" cy="663044"/>
      </dsp:txXfrm>
    </dsp:sp>
    <dsp:sp modelId="{5F91D3FA-92A6-41E8-8CD9-E834C1D29CEF}">
      <dsp:nvSpPr>
        <dsp:cNvPr id="0" name=""/>
        <dsp:cNvSpPr/>
      </dsp:nvSpPr>
      <dsp:spPr>
        <a:xfrm>
          <a:off x="16807" y="802120"/>
          <a:ext cx="8400892" cy="704300"/>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zh-CN" altLang="en-US" sz="1600" kern="1200" dirty="0" smtClean="0"/>
            <a:t>客户验证证书，提取服务器公钥，生成预主密钥，并利用服务器的公钥加密预主密钥，发送给服务器，实现密钥的分发</a:t>
          </a:r>
          <a:endParaRPr lang="zh-CN" altLang="en-US" sz="1600" kern="1200" dirty="0"/>
        </a:p>
      </dsp:txBody>
      <dsp:txXfrm>
        <a:off x="37435" y="822748"/>
        <a:ext cx="7208226" cy="663044"/>
      </dsp:txXfrm>
    </dsp:sp>
    <dsp:sp modelId="{3B356F39-27EB-4CD7-B0F8-BAA0B92D8E44}">
      <dsp:nvSpPr>
        <dsp:cNvPr id="0" name=""/>
        <dsp:cNvSpPr/>
      </dsp:nvSpPr>
      <dsp:spPr>
        <a:xfrm>
          <a:off x="564812" y="1604241"/>
          <a:ext cx="8400892" cy="704300"/>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zh-CN" altLang="en-US" sz="1600" kern="1200" dirty="0" smtClean="0"/>
            <a:t>客户与服务器基于预主密钥和一次随机数，分别独立计算加密密钥和</a:t>
          </a:r>
          <a:r>
            <a:rPr lang="en-US" altLang="zh-CN" sz="1600" kern="1200" dirty="0" smtClean="0"/>
            <a:t>MAC</a:t>
          </a:r>
          <a:r>
            <a:rPr lang="zh-CN" altLang="en-US" sz="1600" kern="1200" dirty="0" smtClean="0"/>
            <a:t>密钥，包括前面提到的</a:t>
          </a:r>
          <a:r>
            <a:rPr lang="en-US" altLang="zh-CN" sz="1600" kern="1200" dirty="0" smtClean="0"/>
            <a:t>4</a:t>
          </a:r>
          <a:r>
            <a:rPr lang="zh-CN" altLang="en-US" sz="1600" kern="1200" dirty="0" smtClean="0"/>
            <a:t>个密钥</a:t>
          </a:r>
          <a:endParaRPr lang="zh-CN" altLang="en-US" sz="1600" kern="1200" dirty="0"/>
        </a:p>
      </dsp:txBody>
      <dsp:txXfrm>
        <a:off x="585440" y="1624869"/>
        <a:ext cx="7208226" cy="663044"/>
      </dsp:txXfrm>
    </dsp:sp>
    <dsp:sp modelId="{0D0A2D1F-B418-4C08-8343-5C91E5B47E42}">
      <dsp:nvSpPr>
        <dsp:cNvPr id="0" name=""/>
        <dsp:cNvSpPr/>
      </dsp:nvSpPr>
      <dsp:spPr>
        <a:xfrm>
          <a:off x="1112816" y="2406361"/>
          <a:ext cx="8400892" cy="704300"/>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zh-CN" altLang="en-US" sz="1600" kern="1200" dirty="0" smtClean="0"/>
            <a:t>客户发送一个针对所有握手消息的</a:t>
          </a:r>
          <a:r>
            <a:rPr lang="en-US" altLang="zh-CN" sz="1600" kern="1200" dirty="0" smtClean="0"/>
            <a:t>MAC</a:t>
          </a:r>
          <a:r>
            <a:rPr lang="zh-CN" altLang="en-US" sz="1600" kern="1200" dirty="0" smtClean="0"/>
            <a:t>，并将此</a:t>
          </a:r>
          <a:r>
            <a:rPr lang="en-US" altLang="zh-CN" sz="1600" kern="1200" dirty="0" smtClean="0"/>
            <a:t>MAC</a:t>
          </a:r>
          <a:r>
            <a:rPr lang="zh-CN" altLang="en-US" sz="1600" kern="1200" dirty="0" smtClean="0"/>
            <a:t>发送给服务器</a:t>
          </a:r>
          <a:endParaRPr lang="zh-CN" altLang="en-US" sz="1600" kern="1200" dirty="0"/>
        </a:p>
      </dsp:txBody>
      <dsp:txXfrm>
        <a:off x="1133444" y="2426989"/>
        <a:ext cx="7208226" cy="663044"/>
      </dsp:txXfrm>
    </dsp:sp>
    <dsp:sp modelId="{00F7BAA7-D8A1-40B9-BF13-51CDD0235674}">
      <dsp:nvSpPr>
        <dsp:cNvPr id="0" name=""/>
        <dsp:cNvSpPr/>
      </dsp:nvSpPr>
      <dsp:spPr>
        <a:xfrm>
          <a:off x="1660821" y="3208482"/>
          <a:ext cx="8400892" cy="704300"/>
        </a:xfrm>
        <a:prstGeom prst="roundRect">
          <a:avLst>
            <a:gd name="adj" fmla="val 10000"/>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60960" tIns="60960" rIns="60960" bIns="60960" numCol="1" spcCol="1270" anchor="ctr" anchorCtr="0">
          <a:noAutofit/>
        </a:bodyPr>
        <a:lstStyle/>
        <a:p>
          <a:pPr lvl="0" algn="l" defTabSz="711200">
            <a:lnSpc>
              <a:spcPct val="90000"/>
            </a:lnSpc>
            <a:spcBef>
              <a:spcPct val="0"/>
            </a:spcBef>
            <a:spcAft>
              <a:spcPct val="35000"/>
            </a:spcAft>
          </a:pPr>
          <a:r>
            <a:rPr lang="zh-CN" altLang="en-US" sz="1600" kern="1200" dirty="0" smtClean="0"/>
            <a:t>服务器发送一个针对所有握手消息的</a:t>
          </a:r>
          <a:r>
            <a:rPr lang="en-US" altLang="zh-CN" sz="1600" kern="1200" dirty="0" smtClean="0"/>
            <a:t>MAC</a:t>
          </a:r>
          <a:r>
            <a:rPr lang="zh-CN" altLang="en-US" sz="1600" kern="1200" dirty="0" smtClean="0"/>
            <a:t>，并将此</a:t>
          </a:r>
          <a:r>
            <a:rPr lang="en-US" altLang="zh-CN" sz="1600" kern="1200" dirty="0" smtClean="0"/>
            <a:t>MAC</a:t>
          </a:r>
          <a:r>
            <a:rPr lang="zh-CN" altLang="en-US" sz="1600" kern="1200" dirty="0" smtClean="0"/>
            <a:t>发送给客户</a:t>
          </a:r>
          <a:endParaRPr lang="zh-CN" altLang="en-US" sz="1600" kern="1200" dirty="0"/>
        </a:p>
      </dsp:txBody>
      <dsp:txXfrm>
        <a:off x="1681449" y="3229110"/>
        <a:ext cx="7208226" cy="663044"/>
      </dsp:txXfrm>
    </dsp:sp>
    <dsp:sp modelId="{CFFDF996-7A45-45F7-A6B0-0F1E524867E4}">
      <dsp:nvSpPr>
        <dsp:cNvPr id="0" name=""/>
        <dsp:cNvSpPr/>
      </dsp:nvSpPr>
      <dsp:spPr>
        <a:xfrm>
          <a:off x="7167836" y="514530"/>
          <a:ext cx="457795" cy="457795"/>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endParaRPr lang="zh-CN" altLang="en-US" sz="1400" kern="1200"/>
        </a:p>
      </dsp:txBody>
      <dsp:txXfrm>
        <a:off x="7270840" y="514530"/>
        <a:ext cx="251787" cy="344491"/>
      </dsp:txXfrm>
    </dsp:sp>
    <dsp:sp modelId="{B8562462-1429-469D-B166-05F0ADAA5DD8}">
      <dsp:nvSpPr>
        <dsp:cNvPr id="0" name=""/>
        <dsp:cNvSpPr/>
      </dsp:nvSpPr>
      <dsp:spPr>
        <a:xfrm>
          <a:off x="7715841" y="1316651"/>
          <a:ext cx="457795" cy="457795"/>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endParaRPr lang="zh-CN" altLang="en-US" sz="1400" kern="1200"/>
        </a:p>
      </dsp:txBody>
      <dsp:txXfrm>
        <a:off x="7818845" y="1316651"/>
        <a:ext cx="251787" cy="344491"/>
      </dsp:txXfrm>
    </dsp:sp>
    <dsp:sp modelId="{6F7AD030-B75D-4368-8FC8-2BD9E74BBDFE}">
      <dsp:nvSpPr>
        <dsp:cNvPr id="0" name=""/>
        <dsp:cNvSpPr/>
      </dsp:nvSpPr>
      <dsp:spPr>
        <a:xfrm>
          <a:off x="8263845" y="2107033"/>
          <a:ext cx="457795" cy="457795"/>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endParaRPr lang="zh-CN" altLang="en-US" sz="1400" kern="1200"/>
        </a:p>
      </dsp:txBody>
      <dsp:txXfrm>
        <a:off x="8366849" y="2107033"/>
        <a:ext cx="251787" cy="344491"/>
      </dsp:txXfrm>
    </dsp:sp>
    <dsp:sp modelId="{465FCD3A-2AE3-461C-9A09-E60F313CE5A7}">
      <dsp:nvSpPr>
        <dsp:cNvPr id="0" name=""/>
        <dsp:cNvSpPr/>
      </dsp:nvSpPr>
      <dsp:spPr>
        <a:xfrm>
          <a:off x="8811850" y="2916979"/>
          <a:ext cx="457795" cy="457795"/>
        </a:xfrm>
        <a:prstGeom prst="downArrow">
          <a:avLst>
            <a:gd name="adj1" fmla="val 55000"/>
            <a:gd name="adj2" fmla="val 45000"/>
          </a:avLst>
        </a:prstGeom>
        <a:solidFill>
          <a:schemeClr val="lt1">
            <a:alpha val="90000"/>
            <a:tint val="40000"/>
            <a:hueOff val="0"/>
            <a:satOff val="0"/>
            <a:lumOff val="0"/>
            <a:alphaOff val="0"/>
          </a:schemeClr>
        </a:solidFill>
        <a:ln w="12700" cap="flat" cmpd="sng" algn="ctr">
          <a:solidFill>
            <a:schemeClr val="accent1">
              <a:alpha val="9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endParaRPr lang="zh-CN" altLang="en-US" sz="1400" kern="1200"/>
        </a:p>
      </dsp:txBody>
      <dsp:txXfrm>
        <a:off x="8914854" y="2916979"/>
        <a:ext cx="251787" cy="344491"/>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235AB8-3E52-44F3-BA80-E77EF8F599DA}">
      <dsp:nvSpPr>
        <dsp:cNvPr id="0" name=""/>
        <dsp:cNvSpPr/>
      </dsp:nvSpPr>
      <dsp:spPr>
        <a:xfrm>
          <a:off x="798360" y="2350"/>
          <a:ext cx="2035501" cy="1221301"/>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CN" altLang="en-US" sz="2400" kern="1200" dirty="0" smtClean="0">
              <a:latin typeface="手札体-简粗体" panose="03000700000000000000" pitchFamily="66" charset="-122"/>
              <a:ea typeface="手札体-简粗体" panose="03000700000000000000" pitchFamily="66" charset="-122"/>
            </a:rPr>
            <a:t>隧道技术</a:t>
          </a:r>
          <a:endParaRPr lang="zh-CN" altLang="en-US" sz="2400" kern="1200" dirty="0">
            <a:latin typeface="手札体-简粗体" panose="03000700000000000000" pitchFamily="66" charset="-122"/>
            <a:ea typeface="手札体-简粗体" panose="03000700000000000000" pitchFamily="66" charset="-122"/>
          </a:endParaRPr>
        </a:p>
      </dsp:txBody>
      <dsp:txXfrm>
        <a:off x="798360" y="2350"/>
        <a:ext cx="2035501" cy="1221301"/>
      </dsp:txXfrm>
    </dsp:sp>
    <dsp:sp modelId="{BAC8861C-8762-497A-B295-C8D5A171DF8A}">
      <dsp:nvSpPr>
        <dsp:cNvPr id="0" name=""/>
        <dsp:cNvSpPr/>
      </dsp:nvSpPr>
      <dsp:spPr>
        <a:xfrm>
          <a:off x="3037412" y="2350"/>
          <a:ext cx="2035501" cy="1221301"/>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CN" altLang="en-US" sz="2400" kern="1200" dirty="0" smtClean="0">
              <a:latin typeface="手札体-简粗体" panose="03000700000000000000" pitchFamily="66" charset="-122"/>
              <a:ea typeface="手札体-简粗体" panose="03000700000000000000" pitchFamily="66" charset="-122"/>
            </a:rPr>
            <a:t>数据加密</a:t>
          </a:r>
          <a:endParaRPr lang="zh-CN" altLang="en-US" sz="2400" kern="1200" dirty="0">
            <a:latin typeface="手札体-简粗体" panose="03000700000000000000" pitchFamily="66" charset="-122"/>
            <a:ea typeface="手札体-简粗体" panose="03000700000000000000" pitchFamily="66" charset="-122"/>
          </a:endParaRPr>
        </a:p>
      </dsp:txBody>
      <dsp:txXfrm>
        <a:off x="3037412" y="2350"/>
        <a:ext cx="2035501" cy="1221301"/>
      </dsp:txXfrm>
    </dsp:sp>
    <dsp:sp modelId="{587244CE-E944-4384-8723-139907ADEC60}">
      <dsp:nvSpPr>
        <dsp:cNvPr id="0" name=""/>
        <dsp:cNvSpPr/>
      </dsp:nvSpPr>
      <dsp:spPr>
        <a:xfrm>
          <a:off x="5276464" y="2350"/>
          <a:ext cx="2035501" cy="1221301"/>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CN" altLang="en-US" sz="2400" kern="1200" dirty="0" smtClean="0">
              <a:latin typeface="手札体-简粗体" panose="03000700000000000000" pitchFamily="66" charset="-122"/>
              <a:ea typeface="手札体-简粗体" panose="03000700000000000000" pitchFamily="66" charset="-122"/>
            </a:rPr>
            <a:t>身份认证</a:t>
          </a:r>
          <a:endParaRPr lang="zh-CN" altLang="en-US" sz="2400" kern="1200" dirty="0">
            <a:latin typeface="手札体-简粗体" panose="03000700000000000000" pitchFamily="66" charset="-122"/>
            <a:ea typeface="手札体-简粗体" panose="03000700000000000000" pitchFamily="66" charset="-122"/>
          </a:endParaRPr>
        </a:p>
      </dsp:txBody>
      <dsp:txXfrm>
        <a:off x="5276464" y="2350"/>
        <a:ext cx="2035501" cy="1221301"/>
      </dsp:txXfrm>
    </dsp:sp>
    <dsp:sp modelId="{9CCE0401-23A4-48D0-B9F2-45E29E7B7943}">
      <dsp:nvSpPr>
        <dsp:cNvPr id="0" name=""/>
        <dsp:cNvSpPr/>
      </dsp:nvSpPr>
      <dsp:spPr>
        <a:xfrm>
          <a:off x="798360" y="1427202"/>
          <a:ext cx="2035501" cy="1221301"/>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CN" altLang="en-US" sz="2400" kern="1200" dirty="0" smtClean="0">
              <a:latin typeface="手札体-简粗体" panose="03000700000000000000" pitchFamily="66" charset="-122"/>
              <a:ea typeface="手札体-简粗体" panose="03000700000000000000" pitchFamily="66" charset="-122"/>
            </a:rPr>
            <a:t>密钥管理</a:t>
          </a:r>
          <a:endParaRPr lang="zh-CN" altLang="en-US" sz="2400" kern="1200" dirty="0">
            <a:latin typeface="手札体-简粗体" panose="03000700000000000000" pitchFamily="66" charset="-122"/>
            <a:ea typeface="手札体-简粗体" panose="03000700000000000000" pitchFamily="66" charset="-122"/>
          </a:endParaRPr>
        </a:p>
      </dsp:txBody>
      <dsp:txXfrm>
        <a:off x="798360" y="1427202"/>
        <a:ext cx="2035501" cy="1221301"/>
      </dsp:txXfrm>
    </dsp:sp>
    <dsp:sp modelId="{EC13AA50-FA07-4A3E-A1ED-443B1DED248A}">
      <dsp:nvSpPr>
        <dsp:cNvPr id="0" name=""/>
        <dsp:cNvSpPr/>
      </dsp:nvSpPr>
      <dsp:spPr>
        <a:xfrm>
          <a:off x="3037412" y="1427202"/>
          <a:ext cx="2035501" cy="1221301"/>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CN" altLang="en-US" sz="2400" kern="1200" dirty="0" smtClean="0">
              <a:latin typeface="手札体-简粗体" panose="03000700000000000000" pitchFamily="66" charset="-122"/>
              <a:ea typeface="手札体-简粗体" panose="03000700000000000000" pitchFamily="66" charset="-122"/>
            </a:rPr>
            <a:t>访问控制</a:t>
          </a:r>
          <a:endParaRPr lang="en-US" altLang="zh-CN" sz="2400" kern="1200" dirty="0" smtClean="0">
            <a:latin typeface="手札体-简粗体" panose="03000700000000000000" pitchFamily="66" charset="-122"/>
            <a:ea typeface="手札体-简粗体" panose="03000700000000000000" pitchFamily="66" charset="-122"/>
          </a:endParaRPr>
        </a:p>
      </dsp:txBody>
      <dsp:txXfrm>
        <a:off x="3037412" y="1427202"/>
        <a:ext cx="2035501" cy="1221301"/>
      </dsp:txXfrm>
    </dsp:sp>
    <dsp:sp modelId="{F1448483-7F2F-4F85-BAEA-AB78ACDAC2AD}">
      <dsp:nvSpPr>
        <dsp:cNvPr id="0" name=""/>
        <dsp:cNvSpPr/>
      </dsp:nvSpPr>
      <dsp:spPr>
        <a:xfrm>
          <a:off x="5276464" y="1427202"/>
          <a:ext cx="2035501" cy="1221301"/>
        </a:xfrm>
        <a:prstGeom prst="rect">
          <a:avLst/>
        </a:prstGeom>
        <a:solidFill>
          <a:schemeClr val="lt1">
            <a:hueOff val="0"/>
            <a:satOff val="0"/>
            <a:lumOff val="0"/>
            <a:alphaOff val="0"/>
          </a:schemeClr>
        </a:solidFill>
        <a:ln w="19050" cap="flat" cmpd="sng" algn="ctr">
          <a:solidFill>
            <a:schemeClr val="accent1">
              <a:shade val="80000"/>
              <a:hueOff val="0"/>
              <a:satOff val="0"/>
              <a:lumOff val="0"/>
              <a:alphaOff val="0"/>
            </a:schemeClr>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91440" tIns="91440" rIns="91440" bIns="91440" numCol="1" spcCol="1270" anchor="ctr" anchorCtr="0">
          <a:noAutofit/>
        </a:bodyPr>
        <a:lstStyle/>
        <a:p>
          <a:pPr lvl="0" algn="ctr" defTabSz="1066800">
            <a:lnSpc>
              <a:spcPct val="90000"/>
            </a:lnSpc>
            <a:spcBef>
              <a:spcPct val="0"/>
            </a:spcBef>
            <a:spcAft>
              <a:spcPct val="35000"/>
            </a:spcAft>
          </a:pPr>
          <a:r>
            <a:rPr lang="zh-CN" altLang="en-US" sz="2400" kern="1200" dirty="0" smtClean="0">
              <a:latin typeface="手札体-简粗体" panose="03000700000000000000" pitchFamily="66" charset="-122"/>
              <a:ea typeface="手札体-简粗体" panose="03000700000000000000" pitchFamily="66" charset="-122"/>
            </a:rPr>
            <a:t>网络管理</a:t>
          </a:r>
          <a:endParaRPr lang="en-US" altLang="zh-CN" sz="2400" kern="1200" dirty="0" smtClean="0">
            <a:latin typeface="手札体-简粗体" panose="03000700000000000000" pitchFamily="66" charset="-122"/>
            <a:ea typeface="手札体-简粗体" panose="03000700000000000000" pitchFamily="66" charset="-122"/>
          </a:endParaRPr>
        </a:p>
      </dsp:txBody>
      <dsp:txXfrm>
        <a:off x="5276464" y="1427202"/>
        <a:ext cx="2035501" cy="1221301"/>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2.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layout3.xml><?xml version="1.0" encoding="utf-8"?>
<dgm:layoutDef xmlns:dgm="http://schemas.openxmlformats.org/drawingml/2006/diagram" xmlns:a="http://schemas.openxmlformats.org/drawingml/2006/main" uniqueId="urn:microsoft.com/office/officeart/2005/8/layout/default#2">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off" val="ctr"/>
          <dgm:param type="contDir" val="sameDir"/>
          <dgm:param type="grDir" val="tL"/>
          <dgm:param type="flowDir" val="row"/>
        </dgm:alg>
      </dgm:if>
      <dgm:else name="Name2">
        <dgm:alg type="snake">
          <dgm:param type="off" val="ctr"/>
          <dgm:param type="contDir" val="sameDir"/>
          <dgm:param type="grDir" val="tR"/>
          <dgm:param type="flowDir" val="row"/>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1">
  <dgm:title val=""/>
  <dgm:desc val=""/>
  <dgm:catLst>
    <dgm:cat type="simple" pri="102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2">
  <dgm:title val=""/>
  <dgm:desc val=""/>
  <dgm:catLst>
    <dgm:cat type="simple" pri="102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2#3">
  <dgm:title val=""/>
  <dgm:desc val=""/>
  <dgm:catLst>
    <dgm:cat type="simple" pri="102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2019/7/6</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cSld>
  <p:clrMap bg1="lt1" tx1="dk1" bg2="lt2" tx2="dk2" accent1="accent1" accent2="accent2" accent3="accent3" accent4="accent4" accent5="accent5" accent6="accent6" hlink="hlink" folHlink="folHlink"/>
</p:handoutMaster>
</file>

<file path=ppt/media/image1.jpeg>
</file>

<file path=ppt/media/image10.png>
</file>

<file path=ppt/media/image11.jpeg>
</file>

<file path=ppt/media/image12.png>
</file>

<file path=ppt/media/image13.png>
</file>

<file path=ppt/media/image14.png>
</file>

<file path=ppt/media/image15.jpeg>
</file>

<file path=ppt/media/image16.jpeg>
</file>

<file path=ppt/media/image17.jpeg>
</file>

<file path=ppt/media/image18.jpeg>
</file>

<file path=ppt/media/image19.jpeg>
</file>

<file path=ppt/media/image20.jpeg>
</file>

<file path=ppt/media/image21.jpeg>
</file>

<file path=ppt/media/image22.jpeg>
</file>

<file path=ppt/media/image23.png>
</file>

<file path=ppt/media/image24.jpeg>
</file>

<file path=ppt/media/image25.jpeg>
</file>

<file path=ppt/media/image26.jpeg>
</file>

<file path=ppt/media/image27.jpeg>
</file>

<file path=ppt/media/image28.png>
</file>

<file path=ppt/media/image29.jpeg>
</file>

<file path=ppt/media/image3.png>
</file>

<file path=ppt/media/image30.png>
</file>

<file path=ppt/media/image31.jpe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2019/7/6</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8.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smtClean="0">
                <a:latin typeface="华文黑体" panose="02010600040101010101" charset="-122"/>
                <a:ea typeface="华文黑体" panose="02010600040101010101" charset="-122"/>
              </a:rPr>
              <a:t>抗线性攻击：通过分析明文和密文的关系，进行破解。</a:t>
            </a:r>
            <a:endParaRPr lang="en-US" altLang="zh-CN" sz="1200" dirty="0" smtClean="0">
              <a:latin typeface="华文黑体" panose="02010600040101010101" charset="-122"/>
              <a:ea typeface="华文黑体" panose="02010600040101010101" charset="-122"/>
            </a:endParaRPr>
          </a:p>
          <a:p>
            <a:r>
              <a:rPr lang="zh-CN" altLang="en-US" sz="1200" dirty="0" smtClean="0">
                <a:latin typeface="华文黑体" panose="02010600040101010101" charset="-122"/>
                <a:ea typeface="华文黑体" panose="02010600040101010101" charset="-122"/>
              </a:rPr>
              <a:t>抗差分攻击：分析不同的密文和明文的关系，进行破解。</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56</a:t>
            </a:fld>
            <a:endParaRPr lang="zh-CN" altLang="en-US"/>
          </a:p>
        </p:txBody>
      </p:sp>
    </p:spTree>
    <p:extLst>
      <p:ext uri="{BB962C8B-B14F-4D97-AF65-F5344CB8AC3E}">
        <p14:creationId xmlns:p14="http://schemas.microsoft.com/office/powerpoint/2010/main" val="2269217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大数分解：</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70</a:t>
            </a:fld>
            <a:endParaRPr lang="zh-CN" altLang="en-US"/>
          </a:p>
        </p:txBody>
      </p:sp>
    </p:spTree>
    <p:extLst>
      <p:ext uri="{BB962C8B-B14F-4D97-AF65-F5344CB8AC3E}">
        <p14:creationId xmlns:p14="http://schemas.microsoft.com/office/powerpoint/2010/main" val="11097664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公钥用</a:t>
            </a:r>
            <a:r>
              <a:rPr kumimoji="1" lang="en-US" altLang="zh-CN" dirty="0" smtClean="0"/>
              <a:t>+</a:t>
            </a:r>
            <a:r>
              <a:rPr kumimoji="1" lang="zh-CN" altLang="en-US" dirty="0" smtClean="0"/>
              <a:t>表示</a:t>
            </a:r>
            <a:endParaRPr kumimoji="1" lang="en-US" altLang="zh-CN" dirty="0" smtClean="0"/>
          </a:p>
          <a:p>
            <a:r>
              <a:rPr kumimoji="1" lang="zh-CN" altLang="en-US" dirty="0" smtClean="0"/>
              <a:t>私钥用</a:t>
            </a:r>
            <a:r>
              <a:rPr kumimoji="1" lang="en-US" altLang="zh-CN" dirty="0" smtClean="0"/>
              <a:t>-</a:t>
            </a:r>
            <a:r>
              <a:rPr kumimoji="1" lang="zh-CN" altLang="en-US" dirty="0" smtClean="0"/>
              <a:t>表示</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71</a:t>
            </a:fld>
            <a:endParaRPr lang="zh-CN" altLang="en-US"/>
          </a:p>
        </p:txBody>
      </p:sp>
    </p:spTree>
    <p:extLst>
      <p:ext uri="{BB962C8B-B14F-4D97-AF65-F5344CB8AC3E}">
        <p14:creationId xmlns:p14="http://schemas.microsoft.com/office/powerpoint/2010/main" val="8999631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76</a:t>
            </a:fld>
            <a:endParaRPr lang="zh-CN" altLang="en-US"/>
          </a:p>
        </p:txBody>
      </p:sp>
    </p:spTree>
    <p:extLst>
      <p:ext uri="{BB962C8B-B14F-4D97-AF65-F5344CB8AC3E}">
        <p14:creationId xmlns:p14="http://schemas.microsoft.com/office/powerpoint/2010/main" val="213931186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85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r>
              <a:rPr lang="en-US" altLang="zh-CN" dirty="0" smtClean="0"/>
              <a:t>3</a:t>
            </a:r>
            <a:r>
              <a:rPr lang="zh-CN" altLang="en-US" dirty="0" smtClean="0"/>
              <a:t>、不管报文长度有多长，经过散列函数后都是一样的长度。</a:t>
            </a:r>
            <a:endParaRPr lang="en-US" altLang="zh-CN" dirty="0" smtClean="0"/>
          </a:p>
          <a:p>
            <a:endParaRPr lang="en-US" altLang="zh-CN" dirty="0" smtClean="0"/>
          </a:p>
          <a:p>
            <a:r>
              <a:rPr lang="zh-CN" altLang="en-US" dirty="0" smtClean="0"/>
              <a:t>单向性</a:t>
            </a:r>
            <a:r>
              <a:rPr lang="zh-CN" altLang="en-US" dirty="0"/>
              <a:t>：散列值持有者无法根据散列值逆推出报文</a:t>
            </a:r>
            <a:r>
              <a:rPr lang="zh-CN" altLang="en-US" dirty="0" smtClean="0"/>
              <a:t>；</a:t>
            </a:r>
            <a:endParaRPr lang="en-US" altLang="zh-CN" dirty="0" smtClean="0"/>
          </a:p>
          <a:p>
            <a:endParaRPr lang="zh-CN" altLang="en-US" dirty="0"/>
          </a:p>
          <a:p>
            <a:endParaRPr lang="zh-CN" altLang="en-US"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沙溢函数</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89</a:t>
            </a:fld>
            <a:endParaRPr lang="zh-CN" altLang="en-US"/>
          </a:p>
        </p:txBody>
      </p:sp>
    </p:spTree>
    <p:extLst>
      <p:ext uri="{BB962C8B-B14F-4D97-AF65-F5344CB8AC3E}">
        <p14:creationId xmlns:p14="http://schemas.microsoft.com/office/powerpoint/2010/main" val="19633606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有点，报文没有被篡改。</a:t>
            </a:r>
            <a:endParaRPr kumimoji="1" lang="en-US" altLang="zh-CN" dirty="0" smtClean="0"/>
          </a:p>
          <a:p>
            <a:r>
              <a:rPr kumimoji="1" lang="zh-CN" altLang="en-US" dirty="0" smtClean="0"/>
              <a:t>但是还有缺点。</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97</a:t>
            </a:fld>
            <a:endParaRPr lang="zh-CN" altLang="en-US"/>
          </a:p>
        </p:txBody>
      </p:sp>
    </p:spTree>
    <p:extLst>
      <p:ext uri="{BB962C8B-B14F-4D97-AF65-F5344CB8AC3E}">
        <p14:creationId xmlns:p14="http://schemas.microsoft.com/office/powerpoint/2010/main" val="12786693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129</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143</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幻灯片图像占位符 1"/>
          <p:cNvSpPr>
            <a:spLocks noGrp="1" noRot="1" noChangeAspect="1" noTextEdit="1"/>
          </p:cNvSpPr>
          <p:nvPr>
            <p:ph type="sldImg"/>
          </p:nvPr>
        </p:nvSpPr>
        <p:spPr bwMode="auto">
          <a:noFill/>
          <a:ln>
            <a:solidFill>
              <a:srgbClr val="000000"/>
            </a:solidFill>
            <a:miter lim="800000"/>
          </a:ln>
          <a:extLst>
            <a:ext uri="{909E8E84-426E-40DD-AFC4-6F175D3DCCD1}">
              <a14:hiddenFill xmlns:a14="http://schemas.microsoft.com/office/drawing/2010/main">
                <a:solidFill>
                  <a:srgbClr val="FFFFFF"/>
                </a:solidFill>
              </a14:hiddenFill>
            </a:ext>
          </a:extLst>
        </p:spPr>
      </p:sp>
      <p:sp>
        <p:nvSpPr>
          <p:cNvPr id="4099"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lstStyle/>
          <a:p>
            <a:pPr eaLnBrk="1" hangingPunct="1">
              <a:spcBef>
                <a:spcPct val="0"/>
              </a:spcBef>
            </a:pPr>
            <a:endParaRPr lang="zh-CN" altLang="en-US" dirty="0" smtClean="0"/>
          </a:p>
        </p:txBody>
      </p:sp>
      <p:sp>
        <p:nvSpPr>
          <p:cNvPr id="4100" name="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Narrow" panose="020B0606020202030204" pitchFamily="34" charset="0"/>
                <a:ea typeface="宋体" panose="02010600030101010101" pitchFamily="2" charset="-122"/>
              </a:defRPr>
            </a:lvl1pPr>
            <a:lvl2pPr marL="742950" indent="-285750">
              <a:defRPr>
                <a:solidFill>
                  <a:schemeClr val="tx1"/>
                </a:solidFill>
                <a:latin typeface="Arial Narrow" panose="020B0606020202030204" pitchFamily="34" charset="0"/>
                <a:ea typeface="宋体" panose="02010600030101010101" pitchFamily="2" charset="-122"/>
              </a:defRPr>
            </a:lvl2pPr>
            <a:lvl3pPr marL="1143000" indent="-228600">
              <a:defRPr>
                <a:solidFill>
                  <a:schemeClr val="tx1"/>
                </a:solidFill>
                <a:latin typeface="Arial Narrow" panose="020B0606020202030204" pitchFamily="34" charset="0"/>
                <a:ea typeface="宋体" panose="02010600030101010101" pitchFamily="2" charset="-122"/>
              </a:defRPr>
            </a:lvl3pPr>
            <a:lvl4pPr marL="1600200" indent="-228600">
              <a:defRPr>
                <a:solidFill>
                  <a:schemeClr val="tx1"/>
                </a:solidFill>
                <a:latin typeface="Arial Narrow" panose="020B0606020202030204" pitchFamily="34" charset="0"/>
                <a:ea typeface="宋体" panose="02010600030101010101" pitchFamily="2" charset="-122"/>
              </a:defRPr>
            </a:lvl4pPr>
            <a:lvl5pPr marL="2057400" indent="-228600">
              <a:defRPr>
                <a:solidFill>
                  <a:schemeClr val="tx1"/>
                </a:solidFill>
                <a:latin typeface="Arial Narrow" panose="020B0606020202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Narrow" panose="020B0606020202030204" pitchFamily="34" charset="0"/>
                <a:ea typeface="宋体" panose="02010600030101010101" pitchFamily="2" charset="-122"/>
              </a:defRPr>
            </a:lvl9pPr>
          </a:lstStyle>
          <a:p>
            <a:fld id="{7A53FA1B-AC57-414E-A6A6-D79E06144809}" type="slidenum">
              <a:rPr lang="zh-CN" altLang="en-US" smtClean="0">
                <a:solidFill>
                  <a:prstClr val="black"/>
                </a:solidFill>
                <a:latin typeface="Calibri" panose="020F0502020204030204" charset="0"/>
              </a:rPr>
              <a:t>3</a:t>
            </a:fld>
            <a:endParaRPr lang="en-US" altLang="zh-CN" smtClean="0">
              <a:solidFill>
                <a:prstClr val="black"/>
              </a:solidFill>
              <a:latin typeface="Calibri" panose="020F0502020204030204" charset="0"/>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158</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159</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4</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5</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smtClean="0">
                <a:latin typeface="华文黑体" panose="02010600040101010101" charset="-122"/>
                <a:ea typeface="华文黑体" panose="02010600040101010101" charset="-122"/>
              </a:rPr>
              <a:t>身份认证：相应的攻击方式就是</a:t>
            </a:r>
            <a:r>
              <a:rPr lang="en-US" altLang="zh-CN" sz="1200" dirty="0" smtClean="0">
                <a:latin typeface="华文黑体" panose="02010600040101010101" charset="-122"/>
                <a:ea typeface="华文黑体" panose="02010600040101010101" charset="-122"/>
              </a:rPr>
              <a:t>IP</a:t>
            </a:r>
            <a:r>
              <a:rPr lang="zh-CN" altLang="en-US" sz="1200" dirty="0" smtClean="0">
                <a:latin typeface="华文黑体" panose="02010600040101010101" charset="-122"/>
                <a:ea typeface="华文黑体" panose="02010600040101010101" charset="-122"/>
              </a:rPr>
              <a:t>欺骗。</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6</a:t>
            </a:fld>
            <a:endParaRPr lang="zh-CN" altLang="en-US"/>
          </a:p>
        </p:txBody>
      </p:sp>
    </p:spTree>
    <p:extLst>
      <p:ext uri="{BB962C8B-B14F-4D97-AF65-F5344CB8AC3E}">
        <p14:creationId xmlns:p14="http://schemas.microsoft.com/office/powerpoint/2010/main" val="14327916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b="0" i="0" u="none" strike="noStrike" kern="1200" dirty="0" smtClean="0">
                <a:solidFill>
                  <a:schemeClr val="tx1"/>
                </a:solidFill>
                <a:effectLst/>
                <a:latin typeface="+mn-lt"/>
                <a:ea typeface="+mn-ea"/>
                <a:cs typeface="+mn-cs"/>
              </a:rPr>
              <a:t>DOS</a:t>
            </a:r>
            <a:r>
              <a:rPr lang="zh-CN" altLang="en-US" sz="1200" b="0" i="0" u="none" strike="noStrike" kern="1200" dirty="0" smtClean="0">
                <a:solidFill>
                  <a:schemeClr val="tx1"/>
                </a:solidFill>
                <a:effectLst/>
                <a:latin typeface="+mn-lt"/>
                <a:ea typeface="+mn-ea"/>
                <a:cs typeface="+mn-cs"/>
              </a:rPr>
              <a:t>不是那个小黑框。</a:t>
            </a:r>
            <a:r>
              <a:rPr lang="en-US" altLang="zh-CN" sz="1200" b="0" i="0" u="none" strike="noStrike" kern="1200" dirty="0" smtClean="0">
                <a:solidFill>
                  <a:schemeClr val="tx1"/>
                </a:solidFill>
                <a:effectLst/>
                <a:latin typeface="+mn-lt"/>
                <a:ea typeface="+mn-ea"/>
                <a:cs typeface="+mn-cs"/>
              </a:rPr>
              <a:t>Denial of Service</a:t>
            </a:r>
            <a:r>
              <a:rPr lang="zh-CN" altLang="en-US" sz="1200" b="0" i="0" u="none" strike="noStrike" kern="1200" dirty="0" smtClean="0">
                <a:solidFill>
                  <a:schemeClr val="tx1"/>
                </a:solidFill>
                <a:effectLst/>
                <a:latin typeface="+mn-lt"/>
                <a:ea typeface="+mn-ea"/>
                <a:cs typeface="+mn-cs"/>
              </a:rPr>
              <a:t>。</a:t>
            </a:r>
            <a:r>
              <a:rPr kumimoji="1" lang="zh-CN" altLang="en-US" sz="1200" b="0" i="0" u="none" strike="noStrike" kern="1200" dirty="0" smtClean="0">
                <a:solidFill>
                  <a:schemeClr val="tx1"/>
                </a:solidFill>
                <a:effectLst/>
                <a:latin typeface="+mn-lt"/>
                <a:ea typeface="+mn-ea"/>
                <a:cs typeface="+mn-cs"/>
              </a:rPr>
              <a:t>坏蛋泛洪一个分组，占了带宽，让主机无法再服务别人。</a:t>
            </a:r>
            <a:r>
              <a:rPr lang="zh-CN" altLang="en-US" sz="1200" dirty="0" smtClean="0">
                <a:latin typeface="华文黑体" panose="02010600040101010101" charset="-122"/>
                <a:ea typeface="华文黑体" panose="02010600040101010101" charset="-122"/>
                <a:sym typeface="+mn-ea"/>
              </a:rPr>
              <a:t>分布式拒绝服务</a:t>
            </a:r>
            <a:r>
              <a:rPr lang="en-US" altLang="zh-CN" sz="1200" dirty="0" smtClean="0">
                <a:latin typeface="华文黑体" panose="02010600040101010101" charset="-122"/>
                <a:ea typeface="华文黑体" panose="02010600040101010101" charset="-122"/>
                <a:sym typeface="+mn-ea"/>
              </a:rPr>
              <a:t>DDoS</a:t>
            </a:r>
            <a:r>
              <a:rPr lang="zh-CN" altLang="en-US" sz="1200" dirty="0" smtClean="0">
                <a:latin typeface="华文黑体" panose="02010600040101010101" charset="-122"/>
                <a:ea typeface="华文黑体" panose="02010600040101010101" charset="-122"/>
                <a:sym typeface="+mn-ea"/>
              </a:rPr>
              <a:t>：用很多源主机对服务器进行攻击。</a:t>
            </a:r>
            <a:endParaRPr lang="en-US" altLang="zh-CN" sz="1200" dirty="0" smtClean="0">
              <a:latin typeface="华文黑体" panose="02010600040101010101" charset="-122"/>
              <a:ea typeface="华文黑体" panose="02010600040101010101" charset="-122"/>
              <a:sym typeface="+mn-ea"/>
            </a:endParaRPr>
          </a:p>
          <a:p>
            <a:r>
              <a:rPr lang="zh-CN" altLang="en-US" sz="1200" b="0" i="0" u="none" strike="noStrike" kern="1200" dirty="0" smtClean="0">
                <a:solidFill>
                  <a:schemeClr val="tx1"/>
                </a:solidFill>
                <a:effectLst/>
                <a:latin typeface="华文黑体" panose="02010600040101010101" charset="-122"/>
                <a:ea typeface="华文黑体" panose="02010600040101010101" charset="-122"/>
                <a:cs typeface="+mn-cs"/>
                <a:sym typeface="+mn-ea"/>
              </a:rPr>
              <a:t>映射：在攻击之前，先去探探路，可以检测出来漏洞在哪里。检测提供的服务漏洞在哪里，分析服务，分析应用的漏洞在哪里。</a:t>
            </a:r>
            <a:endParaRPr lang="en-US" altLang="zh-CN" sz="1200" b="0" i="0" u="none" strike="noStrike" kern="1200" dirty="0" smtClean="0">
              <a:solidFill>
                <a:schemeClr val="tx1"/>
              </a:solidFill>
              <a:effectLst/>
              <a:latin typeface="华文黑体" panose="02010600040101010101" charset="-122"/>
              <a:ea typeface="华文黑体" panose="02010600040101010101" charset="-122"/>
              <a:cs typeface="+mn-cs"/>
              <a:sym typeface="+mn-ea"/>
            </a:endParaRPr>
          </a:p>
          <a:p>
            <a:r>
              <a:rPr lang="zh-CN" altLang="en-US" sz="1200" b="0" i="0" u="none" strike="noStrike" kern="1200" dirty="0" smtClean="0">
                <a:solidFill>
                  <a:schemeClr val="tx1"/>
                </a:solidFill>
                <a:effectLst/>
                <a:latin typeface="华文黑体" panose="02010600040101010101" charset="-122"/>
                <a:ea typeface="华文黑体" panose="02010600040101010101" charset="-122"/>
                <a:cs typeface="+mn-cs"/>
                <a:sym typeface="+mn-ea"/>
              </a:rPr>
              <a:t>嗅探：经常出现在广播网络中。结点可以感受到主线上的信号。一般目的地址不是给我的，我就不要了。通过程序，修改网卡的模式，修改为混杂模式，那么这样，即便不是我的，我也可以接收了。</a:t>
            </a:r>
            <a:r>
              <a:rPr lang="en-US" altLang="zh-CN" sz="1200" dirty="0" smtClean="0">
                <a:latin typeface="华文黑体" panose="02010600040101010101" charset="-122"/>
                <a:ea typeface="华文黑体" panose="02010600040101010101" charset="-122"/>
                <a:sym typeface="+mn-ea"/>
              </a:rPr>
              <a:t>Wireshark</a:t>
            </a:r>
            <a:r>
              <a:rPr lang="zh-CN" altLang="en-US" sz="1200" dirty="0" smtClean="0">
                <a:latin typeface="华文黑体" panose="02010600040101010101" charset="-122"/>
                <a:ea typeface="华文黑体" panose="02010600040101010101" charset="-122"/>
                <a:sym typeface="+mn-ea"/>
              </a:rPr>
              <a:t>抓包的工具。</a:t>
            </a:r>
            <a:endParaRPr lang="en-US" altLang="zh-CN" sz="1200" dirty="0" smtClean="0">
              <a:latin typeface="华文黑体" panose="02010600040101010101" charset="-122"/>
              <a:ea typeface="华文黑体" panose="02010600040101010101" charset="-122"/>
              <a:sym typeface="+mn-ea"/>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dirty="0" smtClean="0">
                <a:latin typeface="华文黑体" panose="02010600040101010101" charset="-122"/>
                <a:ea typeface="华文黑体" panose="02010600040101010101" charset="-122"/>
                <a:sym typeface="+mn-ea"/>
              </a:rPr>
              <a:t>P</a:t>
            </a:r>
            <a:r>
              <a:rPr lang="zh-CN" altLang="en-US" sz="1200" dirty="0" smtClean="0">
                <a:latin typeface="华文黑体" panose="02010600040101010101" charset="-122"/>
                <a:ea typeface="华文黑体" panose="02010600040101010101" charset="-122"/>
                <a:sym typeface="+mn-ea"/>
              </a:rPr>
              <a:t>欺骗</a:t>
            </a:r>
            <a:r>
              <a:rPr lang="en-US" altLang="zh-CN" sz="1200" dirty="0" smtClean="0">
                <a:latin typeface="华文黑体" panose="02010600040101010101" charset="-122"/>
                <a:ea typeface="华文黑体" panose="02010600040101010101" charset="-122"/>
                <a:sym typeface="+mn-ea"/>
              </a:rPr>
              <a:t>:</a:t>
            </a:r>
            <a:r>
              <a:rPr lang="zh-CN" altLang="en-US" sz="1200" dirty="0" smtClean="0">
                <a:latin typeface="华文黑体" panose="02010600040101010101" charset="-122"/>
                <a:ea typeface="华文黑体" panose="02010600040101010101" charset="-122"/>
                <a:sym typeface="+mn-ea"/>
              </a:rPr>
              <a:t>例如说公司内部网络，不想让别人访问，就会限制</a:t>
            </a:r>
            <a:r>
              <a:rPr lang="en-US" altLang="zh-CN" sz="1200" dirty="0" err="1" smtClean="0">
                <a:latin typeface="华文黑体" panose="02010600040101010101" charset="-122"/>
                <a:ea typeface="华文黑体" panose="02010600040101010101" charset="-122"/>
                <a:sym typeface="+mn-ea"/>
              </a:rPr>
              <a:t>Ip</a:t>
            </a:r>
            <a:r>
              <a:rPr lang="zh-CN" altLang="en-US" sz="1200" dirty="0" smtClean="0">
                <a:latin typeface="华文黑体" panose="02010600040101010101" charset="-122"/>
                <a:ea typeface="华文黑体" panose="02010600040101010101" charset="-122"/>
                <a:sym typeface="+mn-ea"/>
              </a:rPr>
              <a:t>地址。不使用自己的</a:t>
            </a:r>
            <a:r>
              <a:rPr lang="en-US" altLang="zh-CN" sz="1200" dirty="0" err="1" smtClean="0">
                <a:latin typeface="华文黑体" panose="02010600040101010101" charset="-122"/>
                <a:ea typeface="华文黑体" panose="02010600040101010101" charset="-122"/>
                <a:sym typeface="+mn-ea"/>
              </a:rPr>
              <a:t>Ip</a:t>
            </a:r>
            <a:r>
              <a:rPr lang="zh-CN" altLang="en-US" sz="1200" dirty="0" smtClean="0">
                <a:latin typeface="华文黑体" panose="02010600040101010101" charset="-122"/>
                <a:ea typeface="华文黑体" panose="02010600040101010101" charset="-122"/>
                <a:sym typeface="+mn-ea"/>
              </a:rPr>
              <a:t>地址。在</a:t>
            </a:r>
            <a:r>
              <a:rPr lang="en-US" altLang="zh-CN" sz="1200" dirty="0" err="1" smtClean="0">
                <a:latin typeface="华文黑体" panose="02010600040101010101" charset="-122"/>
                <a:ea typeface="华文黑体" panose="02010600040101010101" charset="-122"/>
                <a:sym typeface="+mn-ea"/>
              </a:rPr>
              <a:t>Ip</a:t>
            </a:r>
            <a:r>
              <a:rPr lang="zh-CN" altLang="en-US" sz="1200" dirty="0" smtClean="0">
                <a:latin typeface="华文黑体" panose="02010600040101010101" charset="-122"/>
                <a:ea typeface="华文黑体" panose="02010600040101010101" charset="-122"/>
                <a:sym typeface="+mn-ea"/>
              </a:rPr>
              <a:t>数据报中添加一个假的</a:t>
            </a:r>
            <a:r>
              <a:rPr lang="en-US" altLang="zh-CN" sz="1200" dirty="0" err="1" smtClean="0">
                <a:latin typeface="华文黑体" panose="02010600040101010101" charset="-122"/>
                <a:ea typeface="华文黑体" panose="02010600040101010101" charset="-122"/>
                <a:sym typeface="+mn-ea"/>
              </a:rPr>
              <a:t>Ip</a:t>
            </a:r>
            <a:r>
              <a:rPr lang="zh-CN" altLang="en-US" sz="1200" dirty="0" smtClean="0">
                <a:latin typeface="华文黑体" panose="02010600040101010101" charset="-122"/>
                <a:ea typeface="华文黑体" panose="02010600040101010101" charset="-122"/>
                <a:sym typeface="+mn-ea"/>
              </a:rPr>
              <a:t>地址。</a:t>
            </a:r>
            <a:endParaRPr lang="en-US" altLang="zh-CN" sz="1200" b="0" i="0" u="none" strike="noStrike" kern="1200" dirty="0" smtClean="0">
              <a:solidFill>
                <a:schemeClr val="tx1"/>
              </a:solidFill>
              <a:effectLst/>
              <a:latin typeface="华文黑体" panose="02010600040101010101" charset="-122"/>
              <a:ea typeface="华文黑体" panose="02010600040101010101" charset="-122"/>
              <a:cs typeface="+mn-cs"/>
              <a:sym typeface="+mn-ea"/>
            </a:endParaRPr>
          </a:p>
          <a:p>
            <a:endParaRPr lang="en-US" altLang="zh-CN" sz="1200" b="0" i="0" u="none" strike="noStrike" kern="1200" dirty="0" smtClean="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7</a:t>
            </a:fld>
            <a:endParaRPr lang="zh-CN" altLang="en-US"/>
          </a:p>
        </p:txBody>
      </p:sp>
    </p:spTree>
    <p:extLst>
      <p:ext uri="{BB962C8B-B14F-4D97-AF65-F5344CB8AC3E}">
        <p14:creationId xmlns:p14="http://schemas.microsoft.com/office/powerpoint/2010/main" val="1477339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6837353-30EB-4A48-80EB-173D804AEFBD}" type="slidenum">
              <a:rPr lang="zh-CN" altLang="en-US" smtClean="0"/>
              <a:t>22</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已经不安全了，因为计算机算的太快了。</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52</a:t>
            </a:fld>
            <a:endParaRPr lang="zh-CN" altLang="en-US"/>
          </a:p>
        </p:txBody>
      </p:sp>
    </p:spTree>
    <p:extLst>
      <p:ext uri="{BB962C8B-B14F-4D97-AF65-F5344CB8AC3E}">
        <p14:creationId xmlns:p14="http://schemas.microsoft.com/office/powerpoint/2010/main" val="18766567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smtClean="0">
                <a:latin typeface="华文黑体" panose="02010600040101010101" charset="-122"/>
                <a:ea typeface="华文黑体" panose="02010600040101010101" charset="-122"/>
              </a:rPr>
              <a:t>轮密钥加：数据和密钥进行异或运算。</a:t>
            </a:r>
            <a:endParaRPr kumimoji="1" lang="zh-CN" altLang="en-US" dirty="0"/>
          </a:p>
        </p:txBody>
      </p:sp>
      <p:sp>
        <p:nvSpPr>
          <p:cNvPr id="4" name="幻灯片编号占位符 3"/>
          <p:cNvSpPr>
            <a:spLocks noGrp="1"/>
          </p:cNvSpPr>
          <p:nvPr>
            <p:ph type="sldNum" sz="quarter" idx="10"/>
          </p:nvPr>
        </p:nvSpPr>
        <p:spPr/>
        <p:txBody>
          <a:bodyPr/>
          <a:lstStyle/>
          <a:p>
            <a:fld id="{A6837353-30EB-4A48-80EB-173D804AEFBD}" type="slidenum">
              <a:rPr lang="zh-CN" altLang="en-US" smtClean="0"/>
              <a:t>55</a:t>
            </a:fld>
            <a:endParaRPr lang="zh-CN" altLang="en-US"/>
          </a:p>
        </p:txBody>
      </p:sp>
    </p:spTree>
    <p:extLst>
      <p:ext uri="{BB962C8B-B14F-4D97-AF65-F5344CB8AC3E}">
        <p14:creationId xmlns:p14="http://schemas.microsoft.com/office/powerpoint/2010/main" val="12495672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灯片编号占位符 5"/>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8" name="页脚占位符 7"/>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9" name="灯片编号占位符 8"/>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页脚占位符 3"/>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灯片编号占位符 4"/>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3" name="页脚占位符 2"/>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4" name="灯片编号占位符 3"/>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vert="horz" lIns="91440" tIns="45720" rIns="91440" bIns="45720"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marL="0" marR="0" lvl="0" indent="0" algn="l" defTabSz="914400" rtl="0" eaLnBrk="1" fontAlgn="auto" latinLnBrk="0" hangingPunct="1">
              <a:lnSpc>
                <a:spcPct val="90000"/>
              </a:lnSpc>
              <a:spcBef>
                <a:spcPts val="1000"/>
              </a:spcBef>
              <a:spcAft>
                <a:spcPts val="0"/>
              </a:spcAft>
              <a:buClrTx/>
              <a:buSzTx/>
              <a:buFont typeface="Arial" panose="020B0604020202020204"/>
              <a:buNone/>
              <a:defRPr/>
            </a:pPr>
            <a:endParaRPr kumimoji="1" lang="zh-CN" altLang="en-US" sz="3200" b="0" i="0" u="none" strike="noStrike" kern="1200" cap="none" spc="0" normalizeH="0" baseline="0" noProof="0">
              <a:ln>
                <a:noFill/>
              </a:ln>
              <a:solidFill>
                <a:schemeClr val="tx1"/>
              </a:solidFill>
              <a:effectLst/>
              <a:uLnTx/>
              <a:uFillTx/>
              <a:latin typeface="+mn-lt"/>
              <a:ea typeface="+mn-ea"/>
              <a:cs typeface="+mn-cs"/>
            </a:endParaRP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页脚占位符 5"/>
          <p:cNvSpPr>
            <a:spLocks noGrp="1"/>
          </p:cNvSpPr>
          <p:nvPr>
            <p:ph type="ftr" sz="quarter" idx="11"/>
          </p:nvPr>
        </p:nvSpPr>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7" name="灯片编号占位符 6"/>
          <p:cNvSpPr>
            <a:spLocks noGrp="1"/>
          </p:cNvSpPr>
          <p:nvPr>
            <p:ph type="sldNum" sz="quarter" idx="12"/>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标题占位符 1"/>
          <p:cNvSpPr>
            <a:spLocks noGrp="1"/>
          </p:cNvSpPr>
          <p:nvPr>
            <p:ph type="title"/>
          </p:nvPr>
        </p:nvSpPr>
        <p:spPr>
          <a:xfrm>
            <a:off x="838200" y="365125"/>
            <a:ext cx="10515600" cy="1325563"/>
          </a:xfrm>
          <a:prstGeom prst="rect">
            <a:avLst/>
          </a:prstGeom>
          <a:noFill/>
          <a:ln w="9525">
            <a:noFill/>
          </a:ln>
        </p:spPr>
        <p:txBody>
          <a:bodyPr anchor="ctr"/>
          <a:lstStyle/>
          <a:p>
            <a:pPr lvl="0"/>
            <a:r>
              <a:rPr lang="zh-CN" altLang="en-US"/>
              <a:t>单击此处编辑母版标题样式</a:t>
            </a:r>
          </a:p>
        </p:txBody>
      </p:sp>
      <p:sp>
        <p:nvSpPr>
          <p:cNvPr id="1027" name="文本占位符 2"/>
          <p:cNvSpPr>
            <a:spLocks noGrp="1"/>
          </p:cNvSpPr>
          <p:nvPr>
            <p:ph type="body" idx="1"/>
          </p:nvPr>
        </p:nvSpPr>
        <p:spPr>
          <a:xfrm>
            <a:off x="838200" y="1825625"/>
            <a:ext cx="10515600" cy="4351338"/>
          </a:xfrm>
          <a:prstGeom prst="rect">
            <a:avLst/>
          </a:prstGeom>
          <a:noFill/>
          <a:ln w="9525">
            <a:noFill/>
          </a:ln>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marR="0" lvl="0" indent="0" algn="r" defTabSz="914400" rtl="0" eaLnBrk="1" fontAlgn="auto" latinLnBrk="0" hangingPunct="1">
              <a:lnSpc>
                <a:spcPct val="100000"/>
              </a:lnSpc>
              <a:spcBef>
                <a:spcPts val="0"/>
              </a:spcBef>
              <a:spcAft>
                <a:spcPts val="0"/>
              </a:spcAft>
              <a:buClrTx/>
              <a:buSzTx/>
              <a:buFontTx/>
              <a:buNone/>
              <a:defRPr/>
            </a:pPr>
            <a:fld id="{C09A97C3-AF9F-524B-BCB6-7987EEDA47D3}"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em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tags" Target="../tags/tag29.xml"/><Relationship Id="rId2" Type="http://schemas.openxmlformats.org/officeDocument/2006/relationships/slideLayout" Target="../slideLayouts/slideLayout7.xml"/></Relationships>
</file>

<file path=ppt/slides/_rels/slide100.xml.rels><?xml version="1.0" encoding="UTF-8" standalone="yes"?>
<Relationships xmlns="http://schemas.openxmlformats.org/package/2006/relationships"><Relationship Id="rId1" Type="http://schemas.openxmlformats.org/officeDocument/2006/relationships/tags" Target="../tags/tag105.xml"/><Relationship Id="rId2" Type="http://schemas.openxmlformats.org/officeDocument/2006/relationships/slideLayout" Target="../slideLayouts/slideLayout7.xml"/></Relationships>
</file>

<file path=ppt/slides/_rels/slide101.xml.rels><?xml version="1.0" encoding="UTF-8" standalone="yes"?>
<Relationships xmlns="http://schemas.openxmlformats.org/package/2006/relationships"><Relationship Id="rId1" Type="http://schemas.openxmlformats.org/officeDocument/2006/relationships/tags" Target="../tags/tag106.xml"/><Relationship Id="rId2"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tags" Target="../tags/tag107.xml"/><Relationship Id="rId2" Type="http://schemas.openxmlformats.org/officeDocument/2006/relationships/slideLayout" Target="../slideLayouts/slideLayout7.xml"/></Relationships>
</file>

<file path=ppt/slides/_rels/slide103.xml.rels><?xml version="1.0" encoding="UTF-8" standalone="yes"?>
<Relationships xmlns="http://schemas.openxmlformats.org/package/2006/relationships"><Relationship Id="rId1" Type="http://schemas.openxmlformats.org/officeDocument/2006/relationships/tags" Target="../tags/tag108.xml"/><Relationship Id="rId2"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1" Type="http://schemas.openxmlformats.org/officeDocument/2006/relationships/tags" Target="../tags/tag109.xml"/><Relationship Id="rId2"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1" Type="http://schemas.openxmlformats.org/officeDocument/2006/relationships/tags" Target="../tags/tag110.xml"/><Relationship Id="rId2"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1" Type="http://schemas.openxmlformats.org/officeDocument/2006/relationships/tags" Target="../tags/tag111.xml"/><Relationship Id="rId2"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tags" Target="../tags/tag112.xml"/><Relationship Id="rId2"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tags" Target="../tags/tag113.xml"/><Relationship Id="rId2"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1" Type="http://schemas.openxmlformats.org/officeDocument/2006/relationships/tags" Target="../tags/tag114.xml"/><Relationship Id="rId2"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tags" Target="../tags/tag30.xml"/><Relationship Id="rId2" Type="http://schemas.openxmlformats.org/officeDocument/2006/relationships/slideLayout" Target="../slideLayouts/slideLayout7.xml"/></Relationships>
</file>

<file path=ppt/slides/_rels/slide110.xml.rels><?xml version="1.0" encoding="UTF-8" standalone="yes"?>
<Relationships xmlns="http://schemas.openxmlformats.org/package/2006/relationships"><Relationship Id="rId1" Type="http://schemas.openxmlformats.org/officeDocument/2006/relationships/tags" Target="../tags/tag115.xml"/><Relationship Id="rId2" Type="http://schemas.openxmlformats.org/officeDocument/2006/relationships/slideLayout" Target="../slideLayouts/slideLayout7.xml"/></Relationships>
</file>

<file path=ppt/slides/_rels/slide111.xml.rels><?xml version="1.0" encoding="UTF-8" standalone="yes"?>
<Relationships xmlns="http://schemas.openxmlformats.org/package/2006/relationships"><Relationship Id="rId1" Type="http://schemas.openxmlformats.org/officeDocument/2006/relationships/tags" Target="../tags/tag116.xml"/><Relationship Id="rId2" Type="http://schemas.openxmlformats.org/officeDocument/2006/relationships/slideLayout" Target="../slideLayouts/slideLayout7.xml"/><Relationship Id="rId3" Type="http://schemas.openxmlformats.org/officeDocument/2006/relationships/image" Target="../media/image17.jpeg"/></Relationships>
</file>

<file path=ppt/slides/_rels/slide112.xml.rels><?xml version="1.0" encoding="UTF-8" standalone="yes"?>
<Relationships xmlns="http://schemas.openxmlformats.org/package/2006/relationships"><Relationship Id="rId1" Type="http://schemas.openxmlformats.org/officeDocument/2006/relationships/tags" Target="../tags/tag117.xml"/><Relationship Id="rId2" Type="http://schemas.openxmlformats.org/officeDocument/2006/relationships/slideLayout" Target="../slideLayouts/slideLayout7.xml"/></Relationships>
</file>

<file path=ppt/slides/_rels/slide113.xml.rels><?xml version="1.0" encoding="UTF-8" standalone="yes"?>
<Relationships xmlns="http://schemas.openxmlformats.org/package/2006/relationships"><Relationship Id="rId1" Type="http://schemas.openxmlformats.org/officeDocument/2006/relationships/tags" Target="../tags/tag118.xml"/><Relationship Id="rId2" Type="http://schemas.openxmlformats.org/officeDocument/2006/relationships/slideLayout" Target="../slideLayouts/slideLayout7.xml"/><Relationship Id="rId3" Type="http://schemas.openxmlformats.org/officeDocument/2006/relationships/image" Target="../media/image18.jpeg"/></Relationships>
</file>

<file path=ppt/slides/_rels/slide114.xml.rels><?xml version="1.0" encoding="UTF-8" standalone="yes"?>
<Relationships xmlns="http://schemas.openxmlformats.org/package/2006/relationships"><Relationship Id="rId1" Type="http://schemas.openxmlformats.org/officeDocument/2006/relationships/tags" Target="../tags/tag119.xml"/><Relationship Id="rId2" Type="http://schemas.openxmlformats.org/officeDocument/2006/relationships/slideLayout" Target="../slideLayouts/slideLayout7.xml"/></Relationships>
</file>

<file path=ppt/slides/_rels/slide115.xml.rels><?xml version="1.0" encoding="UTF-8" standalone="yes"?>
<Relationships xmlns="http://schemas.openxmlformats.org/package/2006/relationships"><Relationship Id="rId1" Type="http://schemas.openxmlformats.org/officeDocument/2006/relationships/tags" Target="../tags/tag120.xml"/><Relationship Id="rId2" Type="http://schemas.openxmlformats.org/officeDocument/2006/relationships/slideLayout" Target="../slideLayouts/slideLayout7.xml"/></Relationships>
</file>

<file path=ppt/slides/_rels/slide116.xml.rels><?xml version="1.0" encoding="UTF-8" standalone="yes"?>
<Relationships xmlns="http://schemas.openxmlformats.org/package/2006/relationships"><Relationship Id="rId1" Type="http://schemas.openxmlformats.org/officeDocument/2006/relationships/tags" Target="../tags/tag121.xml"/><Relationship Id="rId2" Type="http://schemas.openxmlformats.org/officeDocument/2006/relationships/slideLayout" Target="../slideLayouts/slideLayout7.xml"/></Relationships>
</file>

<file path=ppt/slides/_rels/slide117.xml.rels><?xml version="1.0" encoding="UTF-8" standalone="yes"?>
<Relationships xmlns="http://schemas.openxmlformats.org/package/2006/relationships"><Relationship Id="rId1" Type="http://schemas.openxmlformats.org/officeDocument/2006/relationships/tags" Target="../tags/tag122.xml"/><Relationship Id="rId2" Type="http://schemas.openxmlformats.org/officeDocument/2006/relationships/slideLayout" Target="../slideLayouts/slideLayout7.xml"/></Relationships>
</file>

<file path=ppt/slides/_rels/slide118.xml.rels><?xml version="1.0" encoding="UTF-8" standalone="yes"?>
<Relationships xmlns="http://schemas.openxmlformats.org/package/2006/relationships"><Relationship Id="rId1" Type="http://schemas.openxmlformats.org/officeDocument/2006/relationships/tags" Target="../tags/tag123.xml"/><Relationship Id="rId2" Type="http://schemas.openxmlformats.org/officeDocument/2006/relationships/slideLayout" Target="../slideLayouts/slideLayout7.xml"/></Relationships>
</file>

<file path=ppt/slides/_rels/slide119.xml.rels><?xml version="1.0" encoding="UTF-8" standalone="yes"?>
<Relationships xmlns="http://schemas.openxmlformats.org/package/2006/relationships"><Relationship Id="rId1" Type="http://schemas.openxmlformats.org/officeDocument/2006/relationships/tags" Target="../tags/tag124.xml"/><Relationship Id="rId2"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tags" Target="../tags/tag31.xml"/><Relationship Id="rId2" Type="http://schemas.openxmlformats.org/officeDocument/2006/relationships/slideLayout" Target="../slideLayouts/slideLayout7.xml"/></Relationships>
</file>

<file path=ppt/slides/_rels/slide120.xml.rels><?xml version="1.0" encoding="UTF-8" standalone="yes"?>
<Relationships xmlns="http://schemas.openxmlformats.org/package/2006/relationships"><Relationship Id="rId1" Type="http://schemas.openxmlformats.org/officeDocument/2006/relationships/tags" Target="../tags/tag125.xml"/><Relationship Id="rId2" Type="http://schemas.openxmlformats.org/officeDocument/2006/relationships/slideLayout" Target="../slideLayouts/slideLayout7.xml"/></Relationships>
</file>

<file path=ppt/slides/_rels/slide1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jpeg"/><Relationship Id="rId3" Type="http://schemas.openxmlformats.org/officeDocument/2006/relationships/image" Target="../media/image20.jpeg"/></Relationships>
</file>

<file path=ppt/slides/_rels/slide1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jpeg"/></Relationships>
</file>

<file path=ppt/slides/_rels/slide1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jpeg"/></Relationships>
</file>

<file path=ppt/slides/_rels/slide1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7.xml.rels><?xml version="1.0" encoding="UTF-8" standalone="yes"?>
<Relationships xmlns="http://schemas.openxmlformats.org/package/2006/relationships"><Relationship Id="rId1" Type="http://schemas.openxmlformats.org/officeDocument/2006/relationships/tags" Target="../tags/tag126.xml"/><Relationship Id="rId2" Type="http://schemas.openxmlformats.org/officeDocument/2006/relationships/slideLayout" Target="../slideLayouts/slideLayout7.xml"/></Relationships>
</file>

<file path=ppt/slides/_rels/slide128.xml.rels><?xml version="1.0" encoding="UTF-8" standalone="yes"?>
<Relationships xmlns="http://schemas.openxmlformats.org/package/2006/relationships"><Relationship Id="rId1" Type="http://schemas.openxmlformats.org/officeDocument/2006/relationships/tags" Target="../tags/tag127.xml"/><Relationship Id="rId2" Type="http://schemas.openxmlformats.org/officeDocument/2006/relationships/slideLayout" Target="../slideLayouts/slideLayout7.xml"/></Relationships>
</file>

<file path=ppt/slides/_rels/slide1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13.xml.rels><?xml version="1.0" encoding="UTF-8" standalone="yes"?>
<Relationships xmlns="http://schemas.openxmlformats.org/package/2006/relationships"><Relationship Id="rId1" Type="http://schemas.openxmlformats.org/officeDocument/2006/relationships/tags" Target="../tags/tag32.xml"/><Relationship Id="rId2" Type="http://schemas.openxmlformats.org/officeDocument/2006/relationships/slideLayout" Target="../slideLayouts/slideLayout7.xml"/></Relationships>
</file>

<file path=ppt/slides/_rels/slide130.xml.rels><?xml version="1.0" encoding="UTF-8" standalone="yes"?>
<Relationships xmlns="http://schemas.openxmlformats.org/package/2006/relationships"><Relationship Id="rId1" Type="http://schemas.openxmlformats.org/officeDocument/2006/relationships/tags" Target="../tags/tag128.xml"/><Relationship Id="rId2" Type="http://schemas.openxmlformats.org/officeDocument/2006/relationships/slideLayout" Target="../slideLayouts/slideLayout7.xml"/></Relationships>
</file>

<file path=ppt/slides/_rels/slide131.xml.rels><?xml version="1.0" encoding="UTF-8" standalone="yes"?>
<Relationships xmlns="http://schemas.openxmlformats.org/package/2006/relationships"><Relationship Id="rId1" Type="http://schemas.openxmlformats.org/officeDocument/2006/relationships/tags" Target="../tags/tag129.xml"/><Relationship Id="rId2" Type="http://schemas.openxmlformats.org/officeDocument/2006/relationships/slideLayout" Target="../slideLayouts/slideLayout7.xml"/><Relationship Id="rId3" Type="http://schemas.openxmlformats.org/officeDocument/2006/relationships/image" Target="../media/image24.jpeg"/></Relationships>
</file>

<file path=ppt/slides/_rels/slide132.xml.rels><?xml version="1.0" encoding="UTF-8" standalone="yes"?>
<Relationships xmlns="http://schemas.openxmlformats.org/package/2006/relationships"><Relationship Id="rId1" Type="http://schemas.openxmlformats.org/officeDocument/2006/relationships/tags" Target="../tags/tag130.xml"/><Relationship Id="rId2" Type="http://schemas.openxmlformats.org/officeDocument/2006/relationships/slideLayout" Target="../slideLayouts/slideLayout7.xml"/></Relationships>
</file>

<file path=ppt/slides/_rels/slide133.xml.rels><?xml version="1.0" encoding="UTF-8" standalone="yes"?>
<Relationships xmlns="http://schemas.openxmlformats.org/package/2006/relationships"><Relationship Id="rId1" Type="http://schemas.openxmlformats.org/officeDocument/2006/relationships/tags" Target="../tags/tag131.xml"/><Relationship Id="rId2" Type="http://schemas.openxmlformats.org/officeDocument/2006/relationships/slideLayout" Target="../slideLayouts/slideLayout7.xml"/><Relationship Id="rId3" Type="http://schemas.openxmlformats.org/officeDocument/2006/relationships/image" Target="../media/image25.jpeg"/></Relationships>
</file>

<file path=ppt/slides/_rels/slide134.xml.rels><?xml version="1.0" encoding="UTF-8" standalone="yes"?>
<Relationships xmlns="http://schemas.openxmlformats.org/package/2006/relationships"><Relationship Id="rId1" Type="http://schemas.openxmlformats.org/officeDocument/2006/relationships/tags" Target="../tags/tag132.xml"/><Relationship Id="rId2" Type="http://schemas.openxmlformats.org/officeDocument/2006/relationships/slideLayout" Target="../slideLayouts/slideLayout7.xml"/></Relationships>
</file>

<file path=ppt/slides/_rels/slide135.xml.rels><?xml version="1.0" encoding="UTF-8" standalone="yes"?>
<Relationships xmlns="http://schemas.openxmlformats.org/package/2006/relationships"><Relationship Id="rId1" Type="http://schemas.openxmlformats.org/officeDocument/2006/relationships/tags" Target="../tags/tag133.xml"/><Relationship Id="rId2" Type="http://schemas.openxmlformats.org/officeDocument/2006/relationships/slideLayout" Target="../slideLayouts/slideLayout7.xml"/><Relationship Id="rId3" Type="http://schemas.openxmlformats.org/officeDocument/2006/relationships/image" Target="../media/image26.jpeg"/></Relationships>
</file>

<file path=ppt/slides/_rels/slide136.xml.rels><?xml version="1.0" encoding="UTF-8" standalone="yes"?>
<Relationships xmlns="http://schemas.openxmlformats.org/package/2006/relationships"><Relationship Id="rId1" Type="http://schemas.openxmlformats.org/officeDocument/2006/relationships/tags" Target="../tags/tag134.xml"/><Relationship Id="rId2" Type="http://schemas.openxmlformats.org/officeDocument/2006/relationships/slideLayout" Target="../slideLayouts/slideLayout7.xml"/></Relationships>
</file>

<file path=ppt/slides/_rels/slide137.xml.rels><?xml version="1.0" encoding="UTF-8" standalone="yes"?>
<Relationships xmlns="http://schemas.openxmlformats.org/package/2006/relationships"><Relationship Id="rId1" Type="http://schemas.openxmlformats.org/officeDocument/2006/relationships/tags" Target="../tags/tag135.xml"/><Relationship Id="rId2" Type="http://schemas.openxmlformats.org/officeDocument/2006/relationships/slideLayout" Target="../slideLayouts/slideLayout7.xml"/></Relationships>
</file>

<file path=ppt/slides/_rels/slide138.xml.rels><?xml version="1.0" encoding="UTF-8" standalone="yes"?>
<Relationships xmlns="http://schemas.openxmlformats.org/package/2006/relationships"><Relationship Id="rId1" Type="http://schemas.openxmlformats.org/officeDocument/2006/relationships/tags" Target="../tags/tag136.xml"/><Relationship Id="rId2" Type="http://schemas.openxmlformats.org/officeDocument/2006/relationships/slideLayout" Target="../slideLayouts/slideLayout7.xml"/><Relationship Id="rId3" Type="http://schemas.openxmlformats.org/officeDocument/2006/relationships/image" Target="../media/image27.jpeg"/></Relationships>
</file>

<file path=ppt/slides/_rels/slide139.xml.rels><?xml version="1.0" encoding="UTF-8" standalone="yes"?>
<Relationships xmlns="http://schemas.openxmlformats.org/package/2006/relationships"><Relationship Id="rId1" Type="http://schemas.openxmlformats.org/officeDocument/2006/relationships/tags" Target="../tags/tag137.xml"/><Relationship Id="rId2"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tags" Target="../tags/tag33.xml"/><Relationship Id="rId2" Type="http://schemas.openxmlformats.org/officeDocument/2006/relationships/slideLayout" Target="../slideLayouts/slideLayout7.xml"/></Relationships>
</file>

<file path=ppt/slides/_rels/slide140.xml.rels><?xml version="1.0" encoding="UTF-8" standalone="yes"?>
<Relationships xmlns="http://schemas.openxmlformats.org/package/2006/relationships"><Relationship Id="rId1" Type="http://schemas.openxmlformats.org/officeDocument/2006/relationships/tags" Target="../tags/tag138.xml"/><Relationship Id="rId2" Type="http://schemas.openxmlformats.org/officeDocument/2006/relationships/slideLayout" Target="../slideLayouts/slideLayout7.xml"/></Relationships>
</file>

<file path=ppt/slides/_rels/slide141.xml.rels><?xml version="1.0" encoding="UTF-8" standalone="yes"?>
<Relationships xmlns="http://schemas.openxmlformats.org/package/2006/relationships"><Relationship Id="rId1" Type="http://schemas.openxmlformats.org/officeDocument/2006/relationships/tags" Target="../tags/tag139.xml"/><Relationship Id="rId2" Type="http://schemas.openxmlformats.org/officeDocument/2006/relationships/slideLayout" Target="../slideLayouts/slideLayout7.xml"/></Relationships>
</file>

<file path=ppt/slides/_rels/slide142.xml.rels><?xml version="1.0" encoding="UTF-8" standalone="yes"?>
<Relationships xmlns="http://schemas.openxmlformats.org/package/2006/relationships"><Relationship Id="rId1" Type="http://schemas.openxmlformats.org/officeDocument/2006/relationships/tags" Target="../tags/tag140.xml"/><Relationship Id="rId2" Type="http://schemas.openxmlformats.org/officeDocument/2006/relationships/slideLayout" Target="../slideLayouts/slideLayout7.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 Id="rId3" Type="http://schemas.openxmlformats.org/officeDocument/2006/relationships/image" Target="../media/image28.png"/></Relationships>
</file>

<file path=ppt/slides/_rels/slide144.xml.rels><?xml version="1.0" encoding="UTF-8" standalone="yes"?>
<Relationships xmlns="http://schemas.openxmlformats.org/package/2006/relationships"><Relationship Id="rId1" Type="http://schemas.openxmlformats.org/officeDocument/2006/relationships/tags" Target="../tags/tag141.xml"/><Relationship Id="rId2" Type="http://schemas.openxmlformats.org/officeDocument/2006/relationships/slideLayout" Target="../slideLayouts/slideLayout7.xml"/><Relationship Id="rId3" Type="http://schemas.openxmlformats.org/officeDocument/2006/relationships/image" Target="../media/image29.jpeg"/></Relationships>
</file>

<file path=ppt/slides/_rels/slide145.xml.rels><?xml version="1.0" encoding="UTF-8" standalone="yes"?>
<Relationships xmlns="http://schemas.openxmlformats.org/package/2006/relationships"><Relationship Id="rId1" Type="http://schemas.openxmlformats.org/officeDocument/2006/relationships/tags" Target="../tags/tag142.xml"/><Relationship Id="rId2" Type="http://schemas.openxmlformats.org/officeDocument/2006/relationships/slideLayout" Target="../slideLayouts/slideLayout7.xml"/></Relationships>
</file>

<file path=ppt/slides/_rels/slide146.xml.rels><?xml version="1.0" encoding="UTF-8" standalone="yes"?>
<Relationships xmlns="http://schemas.openxmlformats.org/package/2006/relationships"><Relationship Id="rId1" Type="http://schemas.openxmlformats.org/officeDocument/2006/relationships/tags" Target="../tags/tag143.xml"/><Relationship Id="rId2" Type="http://schemas.openxmlformats.org/officeDocument/2006/relationships/slideLayout" Target="../slideLayouts/slideLayout7.xml"/></Relationships>
</file>

<file path=ppt/slides/_rels/slide147.xml.rels><?xml version="1.0" encoding="UTF-8" standalone="yes"?>
<Relationships xmlns="http://schemas.openxmlformats.org/package/2006/relationships"><Relationship Id="rId1" Type="http://schemas.openxmlformats.org/officeDocument/2006/relationships/tags" Target="../tags/tag144.xml"/><Relationship Id="rId2" Type="http://schemas.openxmlformats.org/officeDocument/2006/relationships/slideLayout" Target="../slideLayouts/slideLayout7.xml"/></Relationships>
</file>

<file path=ppt/slides/_rels/slide148.xml.rels><?xml version="1.0" encoding="UTF-8" standalone="yes"?>
<Relationships xmlns="http://schemas.openxmlformats.org/package/2006/relationships"><Relationship Id="rId1" Type="http://schemas.openxmlformats.org/officeDocument/2006/relationships/tags" Target="../tags/tag145.xml"/><Relationship Id="rId2" Type="http://schemas.openxmlformats.org/officeDocument/2006/relationships/slideLayout" Target="../slideLayouts/slideLayout7.xml"/></Relationships>
</file>

<file path=ppt/slides/_rels/slide149.xml.rels><?xml version="1.0" encoding="UTF-8" standalone="yes"?>
<Relationships xmlns="http://schemas.openxmlformats.org/package/2006/relationships"><Relationship Id="rId1" Type="http://schemas.openxmlformats.org/officeDocument/2006/relationships/tags" Target="../tags/tag146.xml"/><Relationship Id="rId2"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tags" Target="../tags/tag34.xml"/><Relationship Id="rId2" Type="http://schemas.openxmlformats.org/officeDocument/2006/relationships/slideLayout" Target="../slideLayouts/slideLayout7.xml"/></Relationships>
</file>

<file path=ppt/slides/_rels/slide150.xml.rels><?xml version="1.0" encoding="UTF-8" standalone="yes"?>
<Relationships xmlns="http://schemas.openxmlformats.org/package/2006/relationships"><Relationship Id="rId1" Type="http://schemas.openxmlformats.org/officeDocument/2006/relationships/tags" Target="../tags/tag147.xml"/><Relationship Id="rId2"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1" Type="http://schemas.openxmlformats.org/officeDocument/2006/relationships/tags" Target="../tags/tag148.xml"/><Relationship Id="rId2" Type="http://schemas.openxmlformats.org/officeDocument/2006/relationships/slideLayout" Target="../slideLayouts/slideLayout7.xml"/></Relationships>
</file>

<file path=ppt/slides/_rels/slide152.xml.rels><?xml version="1.0" encoding="UTF-8" standalone="yes"?>
<Relationships xmlns="http://schemas.openxmlformats.org/package/2006/relationships"><Relationship Id="rId1" Type="http://schemas.openxmlformats.org/officeDocument/2006/relationships/tags" Target="../tags/tag149.xml"/><Relationship Id="rId2" Type="http://schemas.openxmlformats.org/officeDocument/2006/relationships/slideLayout" Target="../slideLayouts/slideLayout7.xml"/></Relationships>
</file>

<file path=ppt/slides/_rels/slide153.xml.rels><?xml version="1.0" encoding="UTF-8" standalone="yes"?>
<Relationships xmlns="http://schemas.openxmlformats.org/package/2006/relationships"><Relationship Id="rId1" Type="http://schemas.openxmlformats.org/officeDocument/2006/relationships/tags" Target="../tags/tag150.xml"/><Relationship Id="rId2" Type="http://schemas.openxmlformats.org/officeDocument/2006/relationships/slideLayout" Target="../slideLayouts/slideLayout7.xml"/></Relationships>
</file>

<file path=ppt/slides/_rels/slide154.xml.rels><?xml version="1.0" encoding="UTF-8" standalone="yes"?>
<Relationships xmlns="http://schemas.openxmlformats.org/package/2006/relationships"><Relationship Id="rId1" Type="http://schemas.openxmlformats.org/officeDocument/2006/relationships/tags" Target="../tags/tag151.xml"/><Relationship Id="rId2" Type="http://schemas.openxmlformats.org/officeDocument/2006/relationships/slideLayout" Target="../slideLayouts/slideLayout7.xml"/></Relationships>
</file>

<file path=ppt/slides/_rels/slide155.xml.rels><?xml version="1.0" encoding="UTF-8" standalone="yes"?>
<Relationships xmlns="http://schemas.openxmlformats.org/package/2006/relationships"><Relationship Id="rId1" Type="http://schemas.openxmlformats.org/officeDocument/2006/relationships/tags" Target="../tags/tag152.xml"/><Relationship Id="rId2" Type="http://schemas.openxmlformats.org/officeDocument/2006/relationships/slideLayout" Target="../slideLayouts/slideLayout7.xml"/></Relationships>
</file>

<file path=ppt/slides/_rels/slide156.xml.rels><?xml version="1.0" encoding="UTF-8" standalone="yes"?>
<Relationships xmlns="http://schemas.openxmlformats.org/package/2006/relationships"><Relationship Id="rId1" Type="http://schemas.openxmlformats.org/officeDocument/2006/relationships/tags" Target="../tags/tag153.xml"/><Relationship Id="rId2" Type="http://schemas.openxmlformats.org/officeDocument/2006/relationships/slideLayout" Target="../slideLayouts/slideLayout7.xml"/></Relationships>
</file>

<file path=ppt/slides/_rels/slide157.xml.rels><?xml version="1.0" encoding="UTF-8" standalone="yes"?>
<Relationships xmlns="http://schemas.openxmlformats.org/package/2006/relationships"><Relationship Id="rId1" Type="http://schemas.openxmlformats.org/officeDocument/2006/relationships/tags" Target="../tags/tag154.xml"/><Relationship Id="rId2" Type="http://schemas.openxmlformats.org/officeDocument/2006/relationships/slideLayout" Target="../slideLayouts/slideLayout7.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 Id="rId3" Type="http://schemas.openxmlformats.org/officeDocument/2006/relationships/image" Target="../media/image30.png"/></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16.xml.rels><?xml version="1.0" encoding="UTF-8" standalone="yes"?>
<Relationships xmlns="http://schemas.openxmlformats.org/package/2006/relationships"><Relationship Id="rId1" Type="http://schemas.openxmlformats.org/officeDocument/2006/relationships/tags" Target="../tags/tag35.xml"/><Relationship Id="rId2" Type="http://schemas.openxmlformats.org/officeDocument/2006/relationships/slideLayout" Target="../slideLayouts/slideLayout7.xml"/></Relationships>
</file>

<file path=ppt/slides/_rels/slide160.xml.rels><?xml version="1.0" encoding="UTF-8" standalone="yes"?>
<Relationships xmlns="http://schemas.openxmlformats.org/package/2006/relationships"><Relationship Id="rId1" Type="http://schemas.openxmlformats.org/officeDocument/2006/relationships/tags" Target="../tags/tag155.xml"/><Relationship Id="rId2" Type="http://schemas.openxmlformats.org/officeDocument/2006/relationships/slideLayout" Target="../slideLayouts/slideLayout7.xml"/></Relationships>
</file>

<file path=ppt/slides/_rels/slide161.xml.rels><?xml version="1.0" encoding="UTF-8" standalone="yes"?>
<Relationships xmlns="http://schemas.openxmlformats.org/package/2006/relationships"><Relationship Id="rId1" Type="http://schemas.openxmlformats.org/officeDocument/2006/relationships/tags" Target="../tags/tag156.xml"/><Relationship Id="rId2" Type="http://schemas.openxmlformats.org/officeDocument/2006/relationships/slideLayout" Target="../slideLayouts/slideLayout7.xml"/></Relationships>
</file>

<file path=ppt/slides/_rels/slide162.xml.rels><?xml version="1.0" encoding="UTF-8" standalone="yes"?>
<Relationships xmlns="http://schemas.openxmlformats.org/package/2006/relationships"><Relationship Id="rId1" Type="http://schemas.openxmlformats.org/officeDocument/2006/relationships/tags" Target="../tags/tag157.xml"/><Relationship Id="rId2" Type="http://schemas.openxmlformats.org/officeDocument/2006/relationships/slideLayout" Target="../slideLayouts/slideLayout7.xml"/></Relationships>
</file>

<file path=ppt/slides/_rels/slide163.xml.rels><?xml version="1.0" encoding="UTF-8" standalone="yes"?>
<Relationships xmlns="http://schemas.openxmlformats.org/package/2006/relationships"><Relationship Id="rId1" Type="http://schemas.openxmlformats.org/officeDocument/2006/relationships/tags" Target="../tags/tag158.xml"/><Relationship Id="rId2" Type="http://schemas.openxmlformats.org/officeDocument/2006/relationships/slideLayout" Target="../slideLayouts/slideLayout7.xml"/></Relationships>
</file>

<file path=ppt/slides/_rels/slide164.xml.rels><?xml version="1.0" encoding="UTF-8" standalone="yes"?>
<Relationships xmlns="http://schemas.openxmlformats.org/package/2006/relationships"><Relationship Id="rId1" Type="http://schemas.openxmlformats.org/officeDocument/2006/relationships/tags" Target="../tags/tag159.xml"/><Relationship Id="rId2" Type="http://schemas.openxmlformats.org/officeDocument/2006/relationships/slideLayout" Target="../slideLayouts/slideLayout7.xml"/></Relationships>
</file>

<file path=ppt/slides/_rels/slide165.xml.rels><?xml version="1.0" encoding="UTF-8" standalone="yes"?>
<Relationships xmlns="http://schemas.openxmlformats.org/package/2006/relationships"><Relationship Id="rId1" Type="http://schemas.openxmlformats.org/officeDocument/2006/relationships/tags" Target="../tags/tag160.xml"/><Relationship Id="rId2" Type="http://schemas.openxmlformats.org/officeDocument/2006/relationships/slideLayout" Target="../slideLayouts/slideLayout7.xml"/></Relationships>
</file>

<file path=ppt/slides/_rels/slide166.xml.rels><?xml version="1.0" encoding="UTF-8" standalone="yes"?>
<Relationships xmlns="http://schemas.openxmlformats.org/package/2006/relationships"><Relationship Id="rId1" Type="http://schemas.openxmlformats.org/officeDocument/2006/relationships/tags" Target="../tags/tag161.xml"/><Relationship Id="rId2" Type="http://schemas.openxmlformats.org/officeDocument/2006/relationships/slideLayout" Target="../slideLayouts/slideLayout7.xml"/></Relationships>
</file>

<file path=ppt/slides/_rels/slide167.xml.rels><?xml version="1.0" encoding="UTF-8" standalone="yes"?>
<Relationships xmlns="http://schemas.openxmlformats.org/package/2006/relationships"><Relationship Id="rId1" Type="http://schemas.openxmlformats.org/officeDocument/2006/relationships/tags" Target="../tags/tag162.xml"/><Relationship Id="rId2" Type="http://schemas.openxmlformats.org/officeDocument/2006/relationships/slideLayout" Target="../slideLayouts/slideLayout7.xml"/></Relationships>
</file>

<file path=ppt/slides/_rels/slide168.xml.rels><?xml version="1.0" encoding="UTF-8" standalone="yes"?>
<Relationships xmlns="http://schemas.openxmlformats.org/package/2006/relationships"><Relationship Id="rId1" Type="http://schemas.openxmlformats.org/officeDocument/2006/relationships/tags" Target="../tags/tag163.xml"/><Relationship Id="rId2" Type="http://schemas.openxmlformats.org/officeDocument/2006/relationships/slideLayout" Target="../slideLayouts/slideLayout7.xml"/></Relationships>
</file>

<file path=ppt/slides/_rels/slide169.xml.rels><?xml version="1.0" encoding="UTF-8" standalone="yes"?>
<Relationships xmlns="http://schemas.openxmlformats.org/package/2006/relationships"><Relationship Id="rId1" Type="http://schemas.openxmlformats.org/officeDocument/2006/relationships/tags" Target="../tags/tag164.xml"/><Relationship Id="rId2"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tags" Target="../tags/tag36.xml"/><Relationship Id="rId2" Type="http://schemas.openxmlformats.org/officeDocument/2006/relationships/slideLayout" Target="../slideLayouts/slideLayout7.xml"/></Relationships>
</file>

<file path=ppt/slides/_rels/slide170.xml.rels><?xml version="1.0" encoding="UTF-8" standalone="yes"?>
<Relationships xmlns="http://schemas.openxmlformats.org/package/2006/relationships"><Relationship Id="rId1" Type="http://schemas.openxmlformats.org/officeDocument/2006/relationships/tags" Target="../tags/tag165.xml"/><Relationship Id="rId2" Type="http://schemas.openxmlformats.org/officeDocument/2006/relationships/slideLayout" Target="../slideLayouts/slideLayout7.xml"/></Relationships>
</file>

<file path=ppt/slides/_rels/slide171.xml.rels><?xml version="1.0" encoding="UTF-8" standalone="yes"?>
<Relationships xmlns="http://schemas.openxmlformats.org/package/2006/relationships"><Relationship Id="rId1" Type="http://schemas.openxmlformats.org/officeDocument/2006/relationships/tags" Target="../tags/tag166.xml"/><Relationship Id="rId2" Type="http://schemas.openxmlformats.org/officeDocument/2006/relationships/slideLayout" Target="../slideLayouts/slideLayout7.xml"/></Relationships>
</file>

<file path=ppt/slides/_rels/slide172.xml.rels><?xml version="1.0" encoding="UTF-8" standalone="yes"?>
<Relationships xmlns="http://schemas.openxmlformats.org/package/2006/relationships"><Relationship Id="rId1" Type="http://schemas.openxmlformats.org/officeDocument/2006/relationships/tags" Target="../tags/tag167.xml"/><Relationship Id="rId2"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1" Type="http://schemas.openxmlformats.org/officeDocument/2006/relationships/tags" Target="../tags/tag168.xml"/><Relationship Id="rId2" Type="http://schemas.openxmlformats.org/officeDocument/2006/relationships/slideLayout" Target="../slideLayouts/slideLayout7.xml"/></Relationships>
</file>

<file path=ppt/slides/_rels/slide174.xml.rels><?xml version="1.0" encoding="UTF-8" standalone="yes"?>
<Relationships xmlns="http://schemas.openxmlformats.org/package/2006/relationships"><Relationship Id="rId1" Type="http://schemas.openxmlformats.org/officeDocument/2006/relationships/tags" Target="../tags/tag169.xml"/><Relationship Id="rId2" Type="http://schemas.openxmlformats.org/officeDocument/2006/relationships/slideLayout" Target="../slideLayouts/slideLayout7.xml"/></Relationships>
</file>

<file path=ppt/slides/_rels/slide175.xml.rels><?xml version="1.0" encoding="UTF-8" standalone="yes"?>
<Relationships xmlns="http://schemas.openxmlformats.org/package/2006/relationships"><Relationship Id="rId1" Type="http://schemas.openxmlformats.org/officeDocument/2006/relationships/tags" Target="../tags/tag170.xml"/><Relationship Id="rId2" Type="http://schemas.openxmlformats.org/officeDocument/2006/relationships/slideLayout" Target="../slideLayouts/slideLayout7.xml"/></Relationships>
</file>

<file path=ppt/slides/_rels/slide176.xml.rels><?xml version="1.0" encoding="UTF-8" standalone="yes"?>
<Relationships xmlns="http://schemas.openxmlformats.org/package/2006/relationships"><Relationship Id="rId3" Type="http://schemas.openxmlformats.org/officeDocument/2006/relationships/diagramData" Target="../diagrams/data2.xml"/><Relationship Id="rId4" Type="http://schemas.openxmlformats.org/officeDocument/2006/relationships/diagramLayout" Target="../diagrams/layout2.xml"/><Relationship Id="rId5" Type="http://schemas.openxmlformats.org/officeDocument/2006/relationships/diagramQuickStyle" Target="../diagrams/quickStyle2.xml"/><Relationship Id="rId6" Type="http://schemas.openxmlformats.org/officeDocument/2006/relationships/diagramColors" Target="../diagrams/colors2.xml"/><Relationship Id="rId7" Type="http://schemas.microsoft.com/office/2007/relationships/diagramDrawing" Target="../diagrams/drawing2.xml"/><Relationship Id="rId1" Type="http://schemas.openxmlformats.org/officeDocument/2006/relationships/tags" Target="../tags/tag171.xml"/><Relationship Id="rId2" Type="http://schemas.openxmlformats.org/officeDocument/2006/relationships/slideLayout" Target="../slideLayouts/slideLayout7.xml"/></Relationships>
</file>

<file path=ppt/slides/_rels/slide177.xml.rels><?xml version="1.0" encoding="UTF-8" standalone="yes"?>
<Relationships xmlns="http://schemas.openxmlformats.org/package/2006/relationships"><Relationship Id="rId1" Type="http://schemas.openxmlformats.org/officeDocument/2006/relationships/tags" Target="../tags/tag172.xml"/><Relationship Id="rId2" Type="http://schemas.openxmlformats.org/officeDocument/2006/relationships/slideLayout" Target="../slideLayouts/slideLayout7.xml"/></Relationships>
</file>

<file path=ppt/slides/_rels/slide178.xml.rels><?xml version="1.0" encoding="UTF-8" standalone="yes"?>
<Relationships xmlns="http://schemas.openxmlformats.org/package/2006/relationships"><Relationship Id="rId1" Type="http://schemas.openxmlformats.org/officeDocument/2006/relationships/tags" Target="../tags/tag173.xml"/><Relationship Id="rId2" Type="http://schemas.openxmlformats.org/officeDocument/2006/relationships/slideLayout" Target="../slideLayouts/slideLayout7.xml"/></Relationships>
</file>

<file path=ppt/slides/_rels/slide179.xml.rels><?xml version="1.0" encoding="UTF-8" standalone="yes"?>
<Relationships xmlns="http://schemas.openxmlformats.org/package/2006/relationships"><Relationship Id="rId1" Type="http://schemas.openxmlformats.org/officeDocument/2006/relationships/tags" Target="../tags/tag174.xml"/><Relationship Id="rId2"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tags" Target="../tags/tag37.xml"/><Relationship Id="rId2" Type="http://schemas.openxmlformats.org/officeDocument/2006/relationships/slideLayout" Target="../slideLayouts/slideLayout7.xml"/></Relationships>
</file>

<file path=ppt/slides/_rels/slide180.xml.rels><?xml version="1.0" encoding="UTF-8" standalone="yes"?>
<Relationships xmlns="http://schemas.openxmlformats.org/package/2006/relationships"><Relationship Id="rId1" Type="http://schemas.openxmlformats.org/officeDocument/2006/relationships/tags" Target="../tags/tag175.xml"/><Relationship Id="rId2" Type="http://schemas.openxmlformats.org/officeDocument/2006/relationships/slideLayout" Target="../slideLayouts/slideLayout7.xml"/></Relationships>
</file>

<file path=ppt/slides/_rels/slide181.xml.rels><?xml version="1.0" encoding="UTF-8" standalone="yes"?>
<Relationships xmlns="http://schemas.openxmlformats.org/package/2006/relationships"><Relationship Id="rId1" Type="http://schemas.openxmlformats.org/officeDocument/2006/relationships/tags" Target="../tags/tag176.xml"/><Relationship Id="rId2" Type="http://schemas.openxmlformats.org/officeDocument/2006/relationships/slideLayout" Target="../slideLayouts/slideLayout7.xml"/></Relationships>
</file>

<file path=ppt/slides/_rels/slide182.xml.rels><?xml version="1.0" encoding="UTF-8" standalone="yes"?>
<Relationships xmlns="http://schemas.openxmlformats.org/package/2006/relationships"><Relationship Id="rId1" Type="http://schemas.openxmlformats.org/officeDocument/2006/relationships/tags" Target="../tags/tag177.xml"/><Relationship Id="rId2" Type="http://schemas.openxmlformats.org/officeDocument/2006/relationships/slideLayout" Target="../slideLayouts/slideLayout7.xml"/></Relationships>
</file>

<file path=ppt/slides/_rels/slide183.xml.rels><?xml version="1.0" encoding="UTF-8" standalone="yes"?>
<Relationships xmlns="http://schemas.openxmlformats.org/package/2006/relationships"><Relationship Id="rId1" Type="http://schemas.openxmlformats.org/officeDocument/2006/relationships/tags" Target="../tags/tag178.xml"/><Relationship Id="rId2" Type="http://schemas.openxmlformats.org/officeDocument/2006/relationships/slideLayout" Target="../slideLayouts/slideLayout7.xml"/></Relationships>
</file>

<file path=ppt/slides/_rels/slide184.xml.rels><?xml version="1.0" encoding="UTF-8" standalone="yes"?>
<Relationships xmlns="http://schemas.openxmlformats.org/package/2006/relationships"><Relationship Id="rId1" Type="http://schemas.openxmlformats.org/officeDocument/2006/relationships/tags" Target="../tags/tag179.xml"/><Relationship Id="rId2" Type="http://schemas.openxmlformats.org/officeDocument/2006/relationships/slideLayout" Target="../slideLayouts/slideLayout7.xml"/></Relationships>
</file>

<file path=ppt/slides/_rels/slide185.xml.rels><?xml version="1.0" encoding="UTF-8" standalone="yes"?>
<Relationships xmlns="http://schemas.openxmlformats.org/package/2006/relationships"><Relationship Id="rId1" Type="http://schemas.openxmlformats.org/officeDocument/2006/relationships/tags" Target="../tags/tag180.xml"/><Relationship Id="rId2" Type="http://schemas.openxmlformats.org/officeDocument/2006/relationships/slideLayout" Target="../slideLayouts/slideLayout7.xml"/></Relationships>
</file>

<file path=ppt/slides/_rels/slide186.xml.rels><?xml version="1.0" encoding="UTF-8" standalone="yes"?>
<Relationships xmlns="http://schemas.openxmlformats.org/package/2006/relationships"><Relationship Id="rId1" Type="http://schemas.openxmlformats.org/officeDocument/2006/relationships/tags" Target="../tags/tag181.xml"/><Relationship Id="rId2" Type="http://schemas.openxmlformats.org/officeDocument/2006/relationships/slideLayout" Target="../slideLayouts/slideLayout7.xml"/></Relationships>
</file>

<file path=ppt/slides/_rels/slide187.xml.rels><?xml version="1.0" encoding="UTF-8" standalone="yes"?>
<Relationships xmlns="http://schemas.openxmlformats.org/package/2006/relationships"><Relationship Id="rId1" Type="http://schemas.openxmlformats.org/officeDocument/2006/relationships/tags" Target="../tags/tag182.xml"/><Relationship Id="rId2" Type="http://schemas.openxmlformats.org/officeDocument/2006/relationships/slideLayout" Target="../slideLayouts/slideLayout7.xml"/></Relationships>
</file>

<file path=ppt/slides/_rels/slide188.xml.rels><?xml version="1.0" encoding="UTF-8" standalone="yes"?>
<Relationships xmlns="http://schemas.openxmlformats.org/package/2006/relationships"><Relationship Id="rId1" Type="http://schemas.openxmlformats.org/officeDocument/2006/relationships/tags" Target="../tags/tag183.xml"/><Relationship Id="rId2" Type="http://schemas.openxmlformats.org/officeDocument/2006/relationships/slideLayout" Target="../slideLayouts/slideLayout7.xml"/></Relationships>
</file>

<file path=ppt/slides/_rels/slide189.xml.rels><?xml version="1.0" encoding="UTF-8" standalone="yes"?>
<Relationships xmlns="http://schemas.openxmlformats.org/package/2006/relationships"><Relationship Id="rId1" Type="http://schemas.openxmlformats.org/officeDocument/2006/relationships/tags" Target="../tags/tag184.xml"/><Relationship Id="rId2"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tags" Target="../tags/tag38.xml"/><Relationship Id="rId2" Type="http://schemas.openxmlformats.org/officeDocument/2006/relationships/slideLayout" Target="../slideLayouts/slideLayout7.xml"/></Relationships>
</file>

<file path=ppt/slides/_rels/slide190.xml.rels><?xml version="1.0" encoding="UTF-8" standalone="yes"?>
<Relationships xmlns="http://schemas.openxmlformats.org/package/2006/relationships"><Relationship Id="rId1" Type="http://schemas.openxmlformats.org/officeDocument/2006/relationships/tags" Target="../tags/tag185.xml"/><Relationship Id="rId2" Type="http://schemas.openxmlformats.org/officeDocument/2006/relationships/slideLayout" Target="../slideLayouts/slideLayout7.xml"/></Relationships>
</file>

<file path=ppt/slides/_rels/slide191.xml.rels><?xml version="1.0" encoding="UTF-8" standalone="yes"?>
<Relationships xmlns="http://schemas.openxmlformats.org/package/2006/relationships"><Relationship Id="rId1" Type="http://schemas.openxmlformats.org/officeDocument/2006/relationships/tags" Target="../tags/tag186.xml"/><Relationship Id="rId2" Type="http://schemas.openxmlformats.org/officeDocument/2006/relationships/slideLayout" Target="../slideLayouts/slideLayout7.xml"/></Relationships>
</file>

<file path=ppt/slides/_rels/slide192.xml.rels><?xml version="1.0" encoding="UTF-8" standalone="yes"?>
<Relationships xmlns="http://schemas.openxmlformats.org/package/2006/relationships"><Relationship Id="rId3" Type="http://schemas.openxmlformats.org/officeDocument/2006/relationships/diagramData" Target="../diagrams/data3.xml"/><Relationship Id="rId4" Type="http://schemas.openxmlformats.org/officeDocument/2006/relationships/diagramLayout" Target="../diagrams/layout3.xml"/><Relationship Id="rId5" Type="http://schemas.openxmlformats.org/officeDocument/2006/relationships/diagramQuickStyle" Target="../diagrams/quickStyle3.xml"/><Relationship Id="rId6" Type="http://schemas.openxmlformats.org/officeDocument/2006/relationships/diagramColors" Target="../diagrams/colors3.xml"/><Relationship Id="rId7" Type="http://schemas.microsoft.com/office/2007/relationships/diagramDrawing" Target="../diagrams/drawing3.xml"/><Relationship Id="rId1" Type="http://schemas.openxmlformats.org/officeDocument/2006/relationships/tags" Target="../tags/tag187.xml"/><Relationship Id="rId2" Type="http://schemas.openxmlformats.org/officeDocument/2006/relationships/slideLayout" Target="../slideLayouts/slideLayout7.xml"/></Relationships>
</file>

<file path=ppt/slides/_rels/slide193.xml.rels><?xml version="1.0" encoding="UTF-8" standalone="yes"?>
<Relationships xmlns="http://schemas.openxmlformats.org/package/2006/relationships"><Relationship Id="rId1" Type="http://schemas.openxmlformats.org/officeDocument/2006/relationships/tags" Target="../tags/tag188.xml"/><Relationship Id="rId2" Type="http://schemas.openxmlformats.org/officeDocument/2006/relationships/slideLayout" Target="../slideLayouts/slideLayout7.xml"/></Relationships>
</file>

<file path=ppt/slides/_rels/slide194.xml.rels><?xml version="1.0" encoding="UTF-8" standalone="yes"?>
<Relationships xmlns="http://schemas.openxmlformats.org/package/2006/relationships"><Relationship Id="rId1" Type="http://schemas.openxmlformats.org/officeDocument/2006/relationships/tags" Target="../tags/tag189.xml"/><Relationship Id="rId2" Type="http://schemas.openxmlformats.org/officeDocument/2006/relationships/slideLayout" Target="../slideLayouts/slideLayout7.xml"/></Relationships>
</file>

<file path=ppt/slides/_rels/slide195.xml.rels><?xml version="1.0" encoding="UTF-8" standalone="yes"?>
<Relationships xmlns="http://schemas.openxmlformats.org/package/2006/relationships"><Relationship Id="rId1" Type="http://schemas.openxmlformats.org/officeDocument/2006/relationships/tags" Target="../tags/tag190.xml"/><Relationship Id="rId2" Type="http://schemas.openxmlformats.org/officeDocument/2006/relationships/slideLayout" Target="../slideLayouts/slideLayout7.xml"/></Relationships>
</file>

<file path=ppt/slides/_rels/slide196.xml.rels><?xml version="1.0" encoding="UTF-8" standalone="yes"?>
<Relationships xmlns="http://schemas.openxmlformats.org/package/2006/relationships"><Relationship Id="rId1" Type="http://schemas.openxmlformats.org/officeDocument/2006/relationships/tags" Target="../tags/tag191.xml"/><Relationship Id="rId2" Type="http://schemas.openxmlformats.org/officeDocument/2006/relationships/slideLayout" Target="../slideLayouts/slideLayout7.xml"/><Relationship Id="rId3" Type="http://schemas.openxmlformats.org/officeDocument/2006/relationships/image" Target="../media/image31.jpeg"/></Relationships>
</file>

<file path=ppt/slides/_rels/slide197.xml.rels><?xml version="1.0" encoding="UTF-8" standalone="yes"?>
<Relationships xmlns="http://schemas.openxmlformats.org/package/2006/relationships"><Relationship Id="rId1" Type="http://schemas.openxmlformats.org/officeDocument/2006/relationships/tags" Target="../tags/tag192.xml"/><Relationship Id="rId2" Type="http://schemas.openxmlformats.org/officeDocument/2006/relationships/slideLayout" Target="../slideLayouts/slideLayout7.xml"/></Relationships>
</file>

<file path=ppt/slides/_rels/slide198.xml.rels><?xml version="1.0" encoding="UTF-8" standalone="yes"?>
<Relationships xmlns="http://schemas.openxmlformats.org/package/2006/relationships"><Relationship Id="rId1" Type="http://schemas.openxmlformats.org/officeDocument/2006/relationships/tags" Target="../tags/tag193.xml"/><Relationship Id="rId2" Type="http://schemas.openxmlformats.org/officeDocument/2006/relationships/slideLayout" Target="../slideLayouts/slideLayout7.xml"/></Relationships>
</file>

<file path=ppt/slides/_rels/slide199.xml.rels><?xml version="1.0" encoding="UTF-8" standalone="yes"?>
<Relationships xmlns="http://schemas.openxmlformats.org/package/2006/relationships"><Relationship Id="rId1" Type="http://schemas.openxmlformats.org/officeDocument/2006/relationships/tags" Target="../tags/tag194.xml"/><Relationship Id="rId2"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tags" Target="../tags/tag39.xml"/><Relationship Id="rId2" Type="http://schemas.openxmlformats.org/officeDocument/2006/relationships/slideLayout" Target="../slideLayouts/slideLayout7.xml"/></Relationships>
</file>

<file path=ppt/slides/_rels/slide200.xml.rels><?xml version="1.0" encoding="UTF-8" standalone="yes"?>
<Relationships xmlns="http://schemas.openxmlformats.org/package/2006/relationships"><Relationship Id="rId1" Type="http://schemas.openxmlformats.org/officeDocument/2006/relationships/tags" Target="../tags/tag195.xml"/><Relationship Id="rId2" Type="http://schemas.openxmlformats.org/officeDocument/2006/relationships/slideLayout" Target="../slideLayouts/slideLayout7.xml"/></Relationships>
</file>

<file path=ppt/slides/_rels/slide201.xml.rels><?xml version="1.0" encoding="UTF-8" standalone="yes"?>
<Relationships xmlns="http://schemas.openxmlformats.org/package/2006/relationships"><Relationship Id="rId1" Type="http://schemas.openxmlformats.org/officeDocument/2006/relationships/tags" Target="../tags/tag196.xml"/><Relationship Id="rId2" Type="http://schemas.openxmlformats.org/officeDocument/2006/relationships/slideLayout" Target="../slideLayouts/slideLayout7.xml"/></Relationships>
</file>

<file path=ppt/slides/_rels/slide202.xml.rels><?xml version="1.0" encoding="UTF-8" standalone="yes"?>
<Relationships xmlns="http://schemas.openxmlformats.org/package/2006/relationships"><Relationship Id="rId1" Type="http://schemas.openxmlformats.org/officeDocument/2006/relationships/tags" Target="../tags/tag197.xml"/><Relationship Id="rId2" Type="http://schemas.openxmlformats.org/officeDocument/2006/relationships/slideLayout" Target="../slideLayouts/slideLayout7.xml"/></Relationships>
</file>

<file path=ppt/slides/_rels/slide203.xml.rels><?xml version="1.0" encoding="UTF-8" standalone="yes"?>
<Relationships xmlns="http://schemas.openxmlformats.org/package/2006/relationships"><Relationship Id="rId1" Type="http://schemas.openxmlformats.org/officeDocument/2006/relationships/tags" Target="../tags/tag198.xml"/><Relationship Id="rId2" Type="http://schemas.openxmlformats.org/officeDocument/2006/relationships/slideLayout" Target="../slideLayouts/slideLayout7.xml"/></Relationships>
</file>

<file path=ppt/slides/_rels/slide204.xml.rels><?xml version="1.0" encoding="UTF-8" standalone="yes"?>
<Relationships xmlns="http://schemas.openxmlformats.org/package/2006/relationships"><Relationship Id="rId1" Type="http://schemas.openxmlformats.org/officeDocument/2006/relationships/tags" Target="../tags/tag199.xml"/><Relationship Id="rId2" Type="http://schemas.openxmlformats.org/officeDocument/2006/relationships/slideLayout" Target="../slideLayouts/slideLayout7.xml"/></Relationships>
</file>

<file path=ppt/slides/_rels/slide205.xml.rels><?xml version="1.0" encoding="UTF-8" standalone="yes"?>
<Relationships xmlns="http://schemas.openxmlformats.org/package/2006/relationships"><Relationship Id="rId1" Type="http://schemas.openxmlformats.org/officeDocument/2006/relationships/tags" Target="../tags/tag200.xml"/><Relationship Id="rId2" Type="http://schemas.openxmlformats.org/officeDocument/2006/relationships/slideLayout" Target="../slideLayouts/slideLayout7.xml"/></Relationships>
</file>

<file path=ppt/slides/_rels/slide206.xml.rels><?xml version="1.0" encoding="UTF-8" standalone="yes"?>
<Relationships xmlns="http://schemas.openxmlformats.org/package/2006/relationships"><Relationship Id="rId1" Type="http://schemas.openxmlformats.org/officeDocument/2006/relationships/tags" Target="../tags/tag201.xml"/><Relationship Id="rId2" Type="http://schemas.openxmlformats.org/officeDocument/2006/relationships/slideLayout" Target="../slideLayouts/slideLayout7.xml"/></Relationships>
</file>

<file path=ppt/slides/_rels/slide207.xml.rels><?xml version="1.0" encoding="UTF-8" standalone="yes"?>
<Relationships xmlns="http://schemas.openxmlformats.org/package/2006/relationships"><Relationship Id="rId1" Type="http://schemas.openxmlformats.org/officeDocument/2006/relationships/tags" Target="../tags/tag202.xml"/><Relationship Id="rId2" Type="http://schemas.openxmlformats.org/officeDocument/2006/relationships/slideLayout" Target="../slideLayouts/slideLayout7.xml"/></Relationships>
</file>

<file path=ppt/slides/_rels/slide208.xml.rels><?xml version="1.0" encoding="UTF-8" standalone="yes"?>
<Relationships xmlns="http://schemas.openxmlformats.org/package/2006/relationships"><Relationship Id="rId1" Type="http://schemas.openxmlformats.org/officeDocument/2006/relationships/tags" Target="../tags/tag203.xml"/><Relationship Id="rId2" Type="http://schemas.openxmlformats.org/officeDocument/2006/relationships/slideLayout" Target="../slideLayouts/slideLayout7.xml"/></Relationships>
</file>

<file path=ppt/slides/_rels/slide209.xml.rels><?xml version="1.0" encoding="UTF-8" standalone="yes"?>
<Relationships xmlns="http://schemas.openxmlformats.org/package/2006/relationships"><Relationship Id="rId1" Type="http://schemas.openxmlformats.org/officeDocument/2006/relationships/tags" Target="../tags/tag204.xml"/><Relationship Id="rId2"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tags" Target="../tags/tag40.xml"/><Relationship Id="rId2" Type="http://schemas.openxmlformats.org/officeDocument/2006/relationships/slideLayout" Target="../slideLayouts/slideLayout7.xml"/></Relationships>
</file>

<file path=ppt/slides/_rels/slide210.xml.rels><?xml version="1.0" encoding="UTF-8" standalone="yes"?>
<Relationships xmlns="http://schemas.openxmlformats.org/package/2006/relationships"><Relationship Id="rId1" Type="http://schemas.openxmlformats.org/officeDocument/2006/relationships/tags" Target="../tags/tag205.xml"/><Relationship Id="rId2" Type="http://schemas.openxmlformats.org/officeDocument/2006/relationships/slideLayout" Target="../slideLayouts/slideLayout7.xml"/></Relationships>
</file>

<file path=ppt/slides/_rels/slide211.xml.rels><?xml version="1.0" encoding="UTF-8" standalone="yes"?>
<Relationships xmlns="http://schemas.openxmlformats.org/package/2006/relationships"><Relationship Id="rId1" Type="http://schemas.openxmlformats.org/officeDocument/2006/relationships/tags" Target="../tags/tag206.xml"/><Relationship Id="rId2" Type="http://schemas.openxmlformats.org/officeDocument/2006/relationships/slideLayout" Target="../slideLayouts/slideLayout7.xml"/></Relationships>
</file>

<file path=ppt/slides/_rels/slide212.xml.rels><?xml version="1.0" encoding="UTF-8" standalone="yes"?>
<Relationships xmlns="http://schemas.openxmlformats.org/package/2006/relationships"><Relationship Id="rId1" Type="http://schemas.openxmlformats.org/officeDocument/2006/relationships/tags" Target="../tags/tag207.xml"/><Relationship Id="rId2" Type="http://schemas.openxmlformats.org/officeDocument/2006/relationships/slideLayout" Target="../slideLayouts/slideLayout7.xml"/></Relationships>
</file>

<file path=ppt/slides/_rels/slide213.xml.rels><?xml version="1.0" encoding="UTF-8" standalone="yes"?>
<Relationships xmlns="http://schemas.openxmlformats.org/package/2006/relationships"><Relationship Id="rId1" Type="http://schemas.openxmlformats.org/officeDocument/2006/relationships/tags" Target="../tags/tag208.xml"/><Relationship Id="rId2" Type="http://schemas.openxmlformats.org/officeDocument/2006/relationships/slideLayout" Target="../slideLayouts/slideLayout7.xml"/></Relationships>
</file>

<file path=ppt/slides/_rels/slide214.xml.rels><?xml version="1.0" encoding="UTF-8" standalone="yes"?>
<Relationships xmlns="http://schemas.openxmlformats.org/package/2006/relationships"><Relationship Id="rId1" Type="http://schemas.openxmlformats.org/officeDocument/2006/relationships/tags" Target="../tags/tag209.xml"/><Relationship Id="rId2" Type="http://schemas.openxmlformats.org/officeDocument/2006/relationships/slideLayout" Target="../slideLayouts/slideLayout7.xml"/></Relationships>
</file>

<file path=ppt/slides/_rels/slide215.xml.rels><?xml version="1.0" encoding="UTF-8" standalone="yes"?>
<Relationships xmlns="http://schemas.openxmlformats.org/package/2006/relationships"><Relationship Id="rId1" Type="http://schemas.openxmlformats.org/officeDocument/2006/relationships/tags" Target="../tags/tag210.xml"/><Relationship Id="rId2"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tags" Target="../tags/tag41.xml"/><Relationship Id="rId2"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tags" Target="../tags/tag42.xml"/><Relationship Id="rId2" Type="http://schemas.openxmlformats.org/officeDocument/2006/relationships/slideLayout" Target="../slideLayouts/slideLayout7.xml"/><Relationship Id="rId3" Type="http://schemas.openxmlformats.org/officeDocument/2006/relationships/image" Target="../media/image8.png"/></Relationships>
</file>

<file path=ppt/slides/_rels/slide25.xml.rels><?xml version="1.0" encoding="UTF-8" standalone="yes"?>
<Relationships xmlns="http://schemas.openxmlformats.org/package/2006/relationships"><Relationship Id="rId1" Type="http://schemas.openxmlformats.org/officeDocument/2006/relationships/tags" Target="../tags/tag43.xml"/><Relationship Id="rId2"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tags" Target="../tags/tag44.xml"/><Relationship Id="rId2"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1" Type="http://schemas.openxmlformats.org/officeDocument/2006/relationships/tags" Target="../tags/tag45.xml"/><Relationship Id="rId2"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tags" Target="../tags/tag46.xml"/><Relationship Id="rId2" Type="http://schemas.openxmlformats.org/officeDocument/2006/relationships/slideLayout" Target="../slideLayouts/slideLayout7.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9.png"/><Relationship Id="rId1" Type="http://schemas.openxmlformats.org/officeDocument/2006/relationships/tags" Target="../tags/tag47.xml"/><Relationship Id="rId2"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9" Type="http://schemas.openxmlformats.org/officeDocument/2006/relationships/tags" Target="../tags/tag9.xml"/><Relationship Id="rId20" Type="http://schemas.openxmlformats.org/officeDocument/2006/relationships/tags" Target="../tags/tag20.xml"/><Relationship Id="rId21" Type="http://schemas.openxmlformats.org/officeDocument/2006/relationships/tags" Target="../tags/tag21.xml"/><Relationship Id="rId22" Type="http://schemas.openxmlformats.org/officeDocument/2006/relationships/tags" Target="../tags/tag22.xml"/><Relationship Id="rId23" Type="http://schemas.openxmlformats.org/officeDocument/2006/relationships/tags" Target="../tags/tag23.xml"/><Relationship Id="rId24" Type="http://schemas.openxmlformats.org/officeDocument/2006/relationships/slideLayout" Target="../slideLayouts/slideLayout7.xml"/><Relationship Id="rId25" Type="http://schemas.openxmlformats.org/officeDocument/2006/relationships/notesSlide" Target="../notesSlides/notesSlide2.xml"/><Relationship Id="rId10" Type="http://schemas.openxmlformats.org/officeDocument/2006/relationships/tags" Target="../tags/tag10.xml"/><Relationship Id="rId11" Type="http://schemas.openxmlformats.org/officeDocument/2006/relationships/tags" Target="../tags/tag11.xml"/><Relationship Id="rId12" Type="http://schemas.openxmlformats.org/officeDocument/2006/relationships/tags" Target="../tags/tag12.xml"/><Relationship Id="rId13" Type="http://schemas.openxmlformats.org/officeDocument/2006/relationships/tags" Target="../tags/tag13.xml"/><Relationship Id="rId14" Type="http://schemas.openxmlformats.org/officeDocument/2006/relationships/tags" Target="../tags/tag14.xml"/><Relationship Id="rId15" Type="http://schemas.openxmlformats.org/officeDocument/2006/relationships/tags" Target="../tags/tag15.xml"/><Relationship Id="rId16" Type="http://schemas.openxmlformats.org/officeDocument/2006/relationships/tags" Target="../tags/tag16.xml"/><Relationship Id="rId17" Type="http://schemas.openxmlformats.org/officeDocument/2006/relationships/tags" Target="../tags/tag17.xml"/><Relationship Id="rId18" Type="http://schemas.openxmlformats.org/officeDocument/2006/relationships/tags" Target="../tags/tag18.xml"/><Relationship Id="rId19" Type="http://schemas.openxmlformats.org/officeDocument/2006/relationships/tags" Target="../tags/tag19.xml"/><Relationship Id="rId1" Type="http://schemas.openxmlformats.org/officeDocument/2006/relationships/tags" Target="../tags/tag1.xml"/><Relationship Id="rId2" Type="http://schemas.openxmlformats.org/officeDocument/2006/relationships/tags" Target="../tags/tag2.xml"/><Relationship Id="rId3" Type="http://schemas.openxmlformats.org/officeDocument/2006/relationships/tags" Target="../tags/tag3.xml"/><Relationship Id="rId4" Type="http://schemas.openxmlformats.org/officeDocument/2006/relationships/tags" Target="../tags/tag4.xml"/><Relationship Id="rId5" Type="http://schemas.openxmlformats.org/officeDocument/2006/relationships/tags" Target="../tags/tag5.xml"/><Relationship Id="rId6" Type="http://schemas.openxmlformats.org/officeDocument/2006/relationships/tags" Target="../tags/tag6.xml"/><Relationship Id="rId7" Type="http://schemas.openxmlformats.org/officeDocument/2006/relationships/tags" Target="../tags/tag7.xml"/><Relationship Id="rId8" Type="http://schemas.openxmlformats.org/officeDocument/2006/relationships/tags" Target="../tags/tag8.xml"/></Relationships>
</file>

<file path=ppt/slides/_rels/slide30.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9.png"/><Relationship Id="rId1" Type="http://schemas.openxmlformats.org/officeDocument/2006/relationships/tags" Target="../tags/tag48.xml"/><Relationship Id="rId2"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1" Type="http://schemas.openxmlformats.org/officeDocument/2006/relationships/tags" Target="../tags/tag49.xml"/><Relationship Id="rId2"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1" Type="http://schemas.openxmlformats.org/officeDocument/2006/relationships/tags" Target="../tags/tag50.xml"/><Relationship Id="rId2"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1" Type="http://schemas.openxmlformats.org/officeDocument/2006/relationships/tags" Target="../tags/tag51.xml"/><Relationship Id="rId2"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1" Type="http://schemas.openxmlformats.org/officeDocument/2006/relationships/tags" Target="../tags/tag52.xml"/><Relationship Id="rId2"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1" Type="http://schemas.openxmlformats.org/officeDocument/2006/relationships/tags" Target="../tags/tag53.xml"/><Relationship Id="rId2"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1" Type="http://schemas.openxmlformats.org/officeDocument/2006/relationships/tags" Target="../tags/tag54.xml"/><Relationship Id="rId2"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1" Type="http://schemas.openxmlformats.org/officeDocument/2006/relationships/tags" Target="../tags/tag55.xml"/><Relationship Id="rId2"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4" Type="http://schemas.openxmlformats.org/officeDocument/2006/relationships/image" Target="../media/image4.jpeg"/><Relationship Id="rId5" Type="http://schemas.openxmlformats.org/officeDocument/2006/relationships/image" Target="../media/image5.jpeg"/><Relationship Id="rId6" Type="http://schemas.openxmlformats.org/officeDocument/2006/relationships/image" Target="../media/image6.jpeg"/><Relationship Id="rId1" Type="http://schemas.openxmlformats.org/officeDocument/2006/relationships/tags" Target="../tags/tag24.xml"/><Relationship Id="rId2"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1" Type="http://schemas.openxmlformats.org/officeDocument/2006/relationships/tags" Target="../tags/tag56.xml"/><Relationship Id="rId2"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1" Type="http://schemas.openxmlformats.org/officeDocument/2006/relationships/tags" Target="../tags/tag57.xml"/><Relationship Id="rId2"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1" Type="http://schemas.openxmlformats.org/officeDocument/2006/relationships/tags" Target="../tags/tag58.xml"/><Relationship Id="rId2" Type="http://schemas.openxmlformats.org/officeDocument/2006/relationships/slideLayout" Target="../slideLayouts/slideLayout7.xml"/><Relationship Id="rId3" Type="http://schemas.openxmlformats.org/officeDocument/2006/relationships/notesSlide" Target="../notesSlides/notesSlide8.xml"/></Relationships>
</file>

<file path=ppt/slides/_rels/slide5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tags" Target="../tags/tag59.xml"/><Relationship Id="rId2"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tags" Target="../tags/tag60.xml"/><Relationship Id="rId2"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1" Type="http://schemas.openxmlformats.org/officeDocument/2006/relationships/tags" Target="../tags/tag61.xml"/><Relationship Id="rId2" Type="http://schemas.openxmlformats.org/officeDocument/2006/relationships/slideLayout" Target="../slideLayouts/slideLayout7.xml"/><Relationship Id="rId3" Type="http://schemas.openxmlformats.org/officeDocument/2006/relationships/notesSlide" Target="../notesSlides/notesSlide9.xml"/></Relationships>
</file>

<file path=ppt/slides/_rels/slide56.xml.rels><?xml version="1.0" encoding="UTF-8" standalone="yes"?>
<Relationships xmlns="http://schemas.openxmlformats.org/package/2006/relationships"><Relationship Id="rId1" Type="http://schemas.openxmlformats.org/officeDocument/2006/relationships/tags" Target="../tags/tag62.xml"/><Relationship Id="rId2" Type="http://schemas.openxmlformats.org/officeDocument/2006/relationships/slideLayout" Target="../slideLayouts/slideLayout7.xml"/><Relationship Id="rId3" Type="http://schemas.openxmlformats.org/officeDocument/2006/relationships/notesSlide" Target="../notesSlides/notesSlide10.xml"/></Relationships>
</file>

<file path=ppt/slides/_rels/slide57.xml.rels><?xml version="1.0" encoding="UTF-8" standalone="yes"?>
<Relationships xmlns="http://schemas.openxmlformats.org/package/2006/relationships"><Relationship Id="rId1" Type="http://schemas.openxmlformats.org/officeDocument/2006/relationships/tags" Target="../tags/tag63.xml"/><Relationship Id="rId2" Type="http://schemas.openxmlformats.org/officeDocument/2006/relationships/slideLayout" Target="../slideLayouts/slideLayout7.xml"/></Relationships>
</file>

<file path=ppt/slides/_rels/slide58.xml.rels><?xml version="1.0" encoding="UTF-8" standalone="yes"?>
<Relationships xmlns="http://schemas.openxmlformats.org/package/2006/relationships"><Relationship Id="rId1" Type="http://schemas.openxmlformats.org/officeDocument/2006/relationships/tags" Target="../tags/tag64.xml"/><Relationship Id="rId2" Type="http://schemas.openxmlformats.org/officeDocument/2006/relationships/slideLayout" Target="../slideLayouts/slideLayout7.xml"/></Relationships>
</file>

<file path=ppt/slides/_rels/slide59.xml.rels><?xml version="1.0" encoding="UTF-8" standalone="yes"?>
<Relationships xmlns="http://schemas.openxmlformats.org/package/2006/relationships"><Relationship Id="rId1" Type="http://schemas.openxmlformats.org/officeDocument/2006/relationships/tags" Target="../tags/tag65.xml"/><Relationship Id="rId2"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tags" Target="../tags/tag25.xml"/><Relationship Id="rId2" Type="http://schemas.openxmlformats.org/officeDocument/2006/relationships/slideLayout" Target="../slideLayouts/slideLayout7.xml"/><Relationship Id="rId3"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tags" Target="../tags/tag66.xml"/><Relationship Id="rId2"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1" Type="http://schemas.openxmlformats.org/officeDocument/2006/relationships/tags" Target="../tags/tag67.xml"/><Relationship Id="rId2" Type="http://schemas.openxmlformats.org/officeDocument/2006/relationships/slideLayout" Target="../slideLayouts/slideLayout7.xml"/></Relationships>
</file>

<file path=ppt/slides/_rels/slide62.xml.rels><?xml version="1.0" encoding="UTF-8" standalone="yes"?>
<Relationships xmlns="http://schemas.openxmlformats.org/package/2006/relationships"><Relationship Id="rId1" Type="http://schemas.openxmlformats.org/officeDocument/2006/relationships/tags" Target="../tags/tag68.xml"/><Relationship Id="rId2" Type="http://schemas.openxmlformats.org/officeDocument/2006/relationships/slideLayout" Target="../slideLayouts/slideLayout7.xml"/></Relationships>
</file>

<file path=ppt/slides/_rels/slide63.xml.rels><?xml version="1.0" encoding="UTF-8" standalone="yes"?>
<Relationships xmlns="http://schemas.openxmlformats.org/package/2006/relationships"><Relationship Id="rId1" Type="http://schemas.openxmlformats.org/officeDocument/2006/relationships/tags" Target="../tags/tag69.xml"/><Relationship Id="rId2"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1" Type="http://schemas.openxmlformats.org/officeDocument/2006/relationships/tags" Target="../tags/tag70.xml"/><Relationship Id="rId2" Type="http://schemas.openxmlformats.org/officeDocument/2006/relationships/slideLayout" Target="../slideLayouts/slideLayout7.xml"/></Relationships>
</file>

<file path=ppt/slides/_rels/slide65.xml.rels><?xml version="1.0" encoding="UTF-8" standalone="yes"?>
<Relationships xmlns="http://schemas.openxmlformats.org/package/2006/relationships"><Relationship Id="rId1" Type="http://schemas.openxmlformats.org/officeDocument/2006/relationships/tags" Target="../tags/tag71.xml"/><Relationship Id="rId2" Type="http://schemas.openxmlformats.org/officeDocument/2006/relationships/slideLayout" Target="../slideLayouts/slideLayout7.xml"/></Relationships>
</file>

<file path=ppt/slides/_rels/slide66.xml.rels><?xml version="1.0" encoding="UTF-8" standalone="yes"?>
<Relationships xmlns="http://schemas.openxmlformats.org/package/2006/relationships"><Relationship Id="rId1" Type="http://schemas.openxmlformats.org/officeDocument/2006/relationships/tags" Target="../tags/tag72.xml"/><Relationship Id="rId2" Type="http://schemas.openxmlformats.org/officeDocument/2006/relationships/slideLayout" Target="../slideLayouts/slideLayout7.xml"/></Relationships>
</file>

<file path=ppt/slides/_rels/slide67.xml.rels><?xml version="1.0" encoding="UTF-8" standalone="yes"?>
<Relationships xmlns="http://schemas.openxmlformats.org/package/2006/relationships"><Relationship Id="rId1" Type="http://schemas.openxmlformats.org/officeDocument/2006/relationships/tags" Target="../tags/tag73.xml"/><Relationship Id="rId2" Type="http://schemas.openxmlformats.org/officeDocument/2006/relationships/slideLayout" Target="../slideLayouts/slideLayout7.xml"/></Relationships>
</file>

<file path=ppt/slides/_rels/slide68.xml.rels><?xml version="1.0" encoding="UTF-8" standalone="yes"?>
<Relationships xmlns="http://schemas.openxmlformats.org/package/2006/relationships"><Relationship Id="rId1" Type="http://schemas.openxmlformats.org/officeDocument/2006/relationships/tags" Target="../tags/tag74.xml"/><Relationship Id="rId2" Type="http://schemas.openxmlformats.org/officeDocument/2006/relationships/slideLayout" Target="../slideLayouts/slideLayout7.xml"/></Relationships>
</file>

<file path=ppt/slides/_rels/slide69.xml.rels><?xml version="1.0" encoding="UTF-8" standalone="yes"?>
<Relationships xmlns="http://schemas.openxmlformats.org/package/2006/relationships"><Relationship Id="rId1" Type="http://schemas.openxmlformats.org/officeDocument/2006/relationships/tags" Target="../tags/tag75.xml"/><Relationship Id="rId2"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tags" Target="../tags/tag26.xml"/><Relationship Id="rId2" Type="http://schemas.openxmlformats.org/officeDocument/2006/relationships/slideLayout" Target="../slideLayouts/slideLayout7.xml"/><Relationship Id="rId3" Type="http://schemas.openxmlformats.org/officeDocument/2006/relationships/notesSlide" Target="../notesSlides/notesSlide6.xml"/></Relationships>
</file>

<file path=ppt/slides/_rels/slide70.xml.rels><?xml version="1.0" encoding="UTF-8" standalone="yes"?>
<Relationships xmlns="http://schemas.openxmlformats.org/package/2006/relationships"><Relationship Id="rId1" Type="http://schemas.openxmlformats.org/officeDocument/2006/relationships/tags" Target="../tags/tag76.xml"/><Relationship Id="rId2" Type="http://schemas.openxmlformats.org/officeDocument/2006/relationships/slideLayout" Target="../slideLayouts/slideLayout7.xml"/><Relationship Id="rId3" Type="http://schemas.openxmlformats.org/officeDocument/2006/relationships/notesSlide" Target="../notesSlides/notesSlide11.xml"/></Relationships>
</file>

<file path=ppt/slides/_rels/slide71.xml.rels><?xml version="1.0" encoding="UTF-8" standalone="yes"?>
<Relationships xmlns="http://schemas.openxmlformats.org/package/2006/relationships"><Relationship Id="rId3" Type="http://schemas.openxmlformats.org/officeDocument/2006/relationships/notesSlide" Target="../notesSlides/notesSlide12.xml"/><Relationship Id="rId4" Type="http://schemas.openxmlformats.org/officeDocument/2006/relationships/image" Target="../media/image11.jpeg"/><Relationship Id="rId1" Type="http://schemas.openxmlformats.org/officeDocument/2006/relationships/tags" Target="../tags/tag77.xml"/><Relationship Id="rId2" Type="http://schemas.openxmlformats.org/officeDocument/2006/relationships/slideLayout" Target="../slideLayouts/slideLayout7.xml"/></Relationships>
</file>

<file path=ppt/slides/_rels/slide72.xml.rels><?xml version="1.0" encoding="UTF-8" standalone="yes"?>
<Relationships xmlns="http://schemas.openxmlformats.org/package/2006/relationships"><Relationship Id="rId1" Type="http://schemas.openxmlformats.org/officeDocument/2006/relationships/tags" Target="../tags/tag78.xml"/><Relationship Id="rId2" Type="http://schemas.openxmlformats.org/officeDocument/2006/relationships/slideLayout" Target="../slideLayouts/slideLayout7.xml"/></Relationships>
</file>

<file path=ppt/slides/_rels/slide73.xml.rels><?xml version="1.0" encoding="UTF-8" standalone="yes"?>
<Relationships xmlns="http://schemas.openxmlformats.org/package/2006/relationships"><Relationship Id="rId1" Type="http://schemas.openxmlformats.org/officeDocument/2006/relationships/tags" Target="../tags/tag79.xml"/><Relationship Id="rId2"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tags" Target="../tags/tag80.xml"/><Relationship Id="rId2" Type="http://schemas.openxmlformats.org/officeDocument/2006/relationships/slideLayout" Target="../slideLayouts/slideLayout7.xml"/><Relationship Id="rId3" Type="http://schemas.openxmlformats.org/officeDocument/2006/relationships/image" Target="../media/image12.png"/></Relationships>
</file>

<file path=ppt/slides/_rels/slide75.xml.rels><?xml version="1.0" encoding="UTF-8" standalone="yes"?>
<Relationships xmlns="http://schemas.openxmlformats.org/package/2006/relationships"><Relationship Id="rId1" Type="http://schemas.openxmlformats.org/officeDocument/2006/relationships/tags" Target="../tags/tag81.xml"/><Relationship Id="rId2"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tags" Target="../tags/tag82.xml"/><Relationship Id="rId2" Type="http://schemas.openxmlformats.org/officeDocument/2006/relationships/slideLayout" Target="../slideLayouts/slideLayout7.xml"/><Relationship Id="rId3" Type="http://schemas.openxmlformats.org/officeDocument/2006/relationships/notesSlide" Target="../notesSlides/notesSlide13.xml"/></Relationships>
</file>

<file path=ppt/slides/_rels/slide77.xml.rels><?xml version="1.0" encoding="UTF-8" standalone="yes"?>
<Relationships xmlns="http://schemas.openxmlformats.org/package/2006/relationships"><Relationship Id="rId1" Type="http://schemas.openxmlformats.org/officeDocument/2006/relationships/tags" Target="../tags/tag83.xml"/><Relationship Id="rId2"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tags" Target="../tags/tag84.xml"/><Relationship Id="rId2"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tags" Target="../tags/tag85.xml"/><Relationship Id="rId2"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tags" Target="../tags/tag27.xml"/><Relationship Id="rId2" Type="http://schemas.openxmlformats.org/officeDocument/2006/relationships/slideLayout" Target="../slideLayouts/slideLayout7.xml"/></Relationships>
</file>

<file path=ppt/slides/_rels/slide80.xml.rels><?xml version="1.0" encoding="UTF-8" standalone="yes"?>
<Relationships xmlns="http://schemas.openxmlformats.org/package/2006/relationships"><Relationship Id="rId1" Type="http://schemas.openxmlformats.org/officeDocument/2006/relationships/tags" Target="../tags/tag86.xml"/><Relationship Id="rId2"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tags" Target="../tags/tag87.xml"/><Relationship Id="rId2" Type="http://schemas.openxmlformats.org/officeDocument/2006/relationships/slideLayout" Target="../slideLayouts/slideLayout7.xml"/><Relationship Id="rId3" Type="http://schemas.openxmlformats.org/officeDocument/2006/relationships/image" Target="../media/image13.png"/></Relationships>
</file>

<file path=ppt/slides/_rels/slide82.xml.rels><?xml version="1.0" encoding="UTF-8" standalone="yes"?>
<Relationships xmlns="http://schemas.openxmlformats.org/package/2006/relationships"><Relationship Id="rId1" Type="http://schemas.openxmlformats.org/officeDocument/2006/relationships/tags" Target="../tags/tag88.xml"/><Relationship Id="rId2" Type="http://schemas.openxmlformats.org/officeDocument/2006/relationships/slideLayout" Target="../slideLayouts/slideLayout7.xml"/><Relationship Id="rId3" Type="http://schemas.openxmlformats.org/officeDocument/2006/relationships/image" Target="../media/image13.png"/></Relationships>
</file>

<file path=ppt/slides/_rels/slide83.xml.rels><?xml version="1.0" encoding="UTF-8" standalone="yes"?>
<Relationships xmlns="http://schemas.openxmlformats.org/package/2006/relationships"><Relationship Id="rId1" Type="http://schemas.openxmlformats.org/officeDocument/2006/relationships/tags" Target="../tags/tag89.xml"/><Relationship Id="rId2"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1" Type="http://schemas.openxmlformats.org/officeDocument/2006/relationships/tags" Target="../tags/tag90.xml"/><Relationship Id="rId2" Type="http://schemas.openxmlformats.org/officeDocument/2006/relationships/slideLayout" Target="../slideLayouts/slideLayout7.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14.png"/></Relationships>
</file>

<file path=ppt/slides/_rels/slide86.xml.rels><?xml version="1.0" encoding="UTF-8" standalone="yes"?>
<Relationships xmlns="http://schemas.openxmlformats.org/package/2006/relationships"><Relationship Id="rId1" Type="http://schemas.openxmlformats.org/officeDocument/2006/relationships/tags" Target="../tags/tag91.xml"/><Relationship Id="rId2" Type="http://schemas.openxmlformats.org/officeDocument/2006/relationships/slideLayout" Target="../slideLayouts/slideLayout7.xml"/></Relationships>
</file>

<file path=ppt/slides/_rels/slide87.xml.rels><?xml version="1.0" encoding="UTF-8" standalone="yes"?>
<Relationships xmlns="http://schemas.openxmlformats.org/package/2006/relationships"><Relationship Id="rId1" Type="http://schemas.openxmlformats.org/officeDocument/2006/relationships/tags" Target="../tags/tag92.xml"/><Relationship Id="rId2" Type="http://schemas.openxmlformats.org/officeDocument/2006/relationships/slideLayout" Target="../slideLayouts/slideLayout7.xml"/></Relationships>
</file>

<file path=ppt/slides/_rels/slide88.xml.rels><?xml version="1.0" encoding="UTF-8" standalone="yes"?>
<Relationships xmlns="http://schemas.openxmlformats.org/package/2006/relationships"><Relationship Id="rId1" Type="http://schemas.openxmlformats.org/officeDocument/2006/relationships/tags" Target="../tags/tag93.xml"/><Relationship Id="rId2" Type="http://schemas.openxmlformats.org/officeDocument/2006/relationships/slideLayout" Target="../slideLayouts/slideLayout7.xml"/><Relationship Id="rId3" Type="http://schemas.openxmlformats.org/officeDocument/2006/relationships/notesSlide" Target="../notesSlides/notesSlide15.xml"/></Relationships>
</file>

<file path=ppt/slides/_rels/slide89.xml.rels><?xml version="1.0" encoding="UTF-8" standalone="yes"?>
<Relationships xmlns="http://schemas.openxmlformats.org/package/2006/relationships"><Relationship Id="rId1" Type="http://schemas.openxmlformats.org/officeDocument/2006/relationships/tags" Target="../tags/tag94.xml"/><Relationship Id="rId2" Type="http://schemas.openxmlformats.org/officeDocument/2006/relationships/slideLayout" Target="../slideLayouts/slideLayout7.xml"/><Relationship Id="rId3" Type="http://schemas.openxmlformats.org/officeDocument/2006/relationships/notesSlide" Target="../notesSlides/notesSlide16.xml"/></Relationships>
</file>

<file path=ppt/slides/_rels/slide9.xml.rels><?xml version="1.0" encoding="UTF-8" standalone="yes"?>
<Relationships xmlns="http://schemas.openxmlformats.org/package/2006/relationships"><Relationship Id="rId1" Type="http://schemas.openxmlformats.org/officeDocument/2006/relationships/tags" Target="../tags/tag28.xml"/><Relationship Id="rId2" Type="http://schemas.openxmlformats.org/officeDocument/2006/relationships/slideLayout" Target="../slideLayouts/slideLayout7.xml"/></Relationships>
</file>

<file path=ppt/slides/_rels/slide90.xml.rels><?xml version="1.0" encoding="UTF-8" standalone="yes"?>
<Relationships xmlns="http://schemas.openxmlformats.org/package/2006/relationships"><Relationship Id="rId1" Type="http://schemas.openxmlformats.org/officeDocument/2006/relationships/tags" Target="../tags/tag95.xml"/><Relationship Id="rId2" Type="http://schemas.openxmlformats.org/officeDocument/2006/relationships/slideLayout" Target="../slideLayouts/slideLayout7.xml"/></Relationships>
</file>

<file path=ppt/slides/_rels/slide91.xml.rels><?xml version="1.0" encoding="UTF-8" standalone="yes"?>
<Relationships xmlns="http://schemas.openxmlformats.org/package/2006/relationships"><Relationship Id="rId1" Type="http://schemas.openxmlformats.org/officeDocument/2006/relationships/tags" Target="../tags/tag96.xml"/><Relationship Id="rId2" Type="http://schemas.openxmlformats.org/officeDocument/2006/relationships/slideLayout" Target="../slideLayouts/slideLayout7.xml"/></Relationships>
</file>

<file path=ppt/slides/_rels/slide92.xml.rels><?xml version="1.0" encoding="UTF-8" standalone="yes"?>
<Relationships xmlns="http://schemas.openxmlformats.org/package/2006/relationships"><Relationship Id="rId1" Type="http://schemas.openxmlformats.org/officeDocument/2006/relationships/tags" Target="../tags/tag97.xml"/><Relationship Id="rId2"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1" Type="http://schemas.openxmlformats.org/officeDocument/2006/relationships/tags" Target="../tags/tag98.xml"/><Relationship Id="rId2" Type="http://schemas.openxmlformats.org/officeDocument/2006/relationships/slideLayout" Target="../slideLayouts/slideLayout7.xml"/></Relationships>
</file>

<file path=ppt/slides/_rels/slide94.xml.rels><?xml version="1.0" encoding="UTF-8" standalone="yes"?>
<Relationships xmlns="http://schemas.openxmlformats.org/package/2006/relationships"><Relationship Id="rId1" Type="http://schemas.openxmlformats.org/officeDocument/2006/relationships/tags" Target="../tags/tag99.xml"/><Relationship Id="rId2" Type="http://schemas.openxmlformats.org/officeDocument/2006/relationships/slideLayout" Target="../slideLayouts/slideLayout7.xml"/></Relationships>
</file>

<file path=ppt/slides/_rels/slide95.xml.rels><?xml version="1.0" encoding="UTF-8" standalone="yes"?>
<Relationships xmlns="http://schemas.openxmlformats.org/package/2006/relationships"><Relationship Id="rId1" Type="http://schemas.openxmlformats.org/officeDocument/2006/relationships/tags" Target="../tags/tag100.xml"/><Relationship Id="rId2" Type="http://schemas.openxmlformats.org/officeDocument/2006/relationships/slideLayout" Target="../slideLayouts/slideLayout7.xml"/></Relationships>
</file>

<file path=ppt/slides/_rels/slide96.xml.rels><?xml version="1.0" encoding="UTF-8" standalone="yes"?>
<Relationships xmlns="http://schemas.openxmlformats.org/package/2006/relationships"><Relationship Id="rId1" Type="http://schemas.openxmlformats.org/officeDocument/2006/relationships/tags" Target="../tags/tag101.xml"/><Relationship Id="rId2" Type="http://schemas.openxmlformats.org/officeDocument/2006/relationships/slideLayout" Target="../slideLayouts/slideLayout7.xml"/></Relationships>
</file>

<file path=ppt/slides/_rels/slide97.xml.rels><?xml version="1.0" encoding="UTF-8" standalone="yes"?>
<Relationships xmlns="http://schemas.openxmlformats.org/package/2006/relationships"><Relationship Id="rId3" Type="http://schemas.openxmlformats.org/officeDocument/2006/relationships/notesSlide" Target="../notesSlides/notesSlide17.xml"/><Relationship Id="rId4" Type="http://schemas.openxmlformats.org/officeDocument/2006/relationships/image" Target="../media/image15.jpeg"/><Relationship Id="rId1" Type="http://schemas.openxmlformats.org/officeDocument/2006/relationships/tags" Target="../tags/tag102.xml"/><Relationship Id="rId2" Type="http://schemas.openxmlformats.org/officeDocument/2006/relationships/slideLayout" Target="../slideLayouts/slideLayout7.xml"/></Relationships>
</file>

<file path=ppt/slides/_rels/slide98.xml.rels><?xml version="1.0" encoding="UTF-8" standalone="yes"?>
<Relationships xmlns="http://schemas.openxmlformats.org/package/2006/relationships"><Relationship Id="rId1" Type="http://schemas.openxmlformats.org/officeDocument/2006/relationships/tags" Target="../tags/tag103.xml"/><Relationship Id="rId2" Type="http://schemas.openxmlformats.org/officeDocument/2006/relationships/slideLayout" Target="../slideLayouts/slideLayout7.xml"/></Relationships>
</file>

<file path=ppt/slides/_rels/slide99.xml.rels><?xml version="1.0" encoding="UTF-8" standalone="yes"?>
<Relationships xmlns="http://schemas.openxmlformats.org/package/2006/relationships"><Relationship Id="rId1" Type="http://schemas.openxmlformats.org/officeDocument/2006/relationships/tags" Target="../tags/tag104.xml"/><Relationship Id="rId2" Type="http://schemas.openxmlformats.org/officeDocument/2006/relationships/slideLayout" Target="../slideLayouts/slideLayout7.xml"/><Relationship Id="rId3" Type="http://schemas.openxmlformats.org/officeDocument/2006/relationships/image" Target="../media/image1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49" name="图片 10"/>
          <p:cNvPicPr>
            <a:picLocks noChangeAspect="1"/>
          </p:cNvPicPr>
          <p:nvPr/>
        </p:nvPicPr>
        <p:blipFill>
          <a:blip r:embed="rId3"/>
          <a:stretch>
            <a:fillRect/>
          </a:stretch>
        </p:blipFill>
        <p:spPr>
          <a:xfrm>
            <a:off x="0" y="0"/>
            <a:ext cx="12192000" cy="6858000"/>
          </a:xfrm>
          <a:prstGeom prst="rect">
            <a:avLst/>
          </a:prstGeom>
          <a:noFill/>
          <a:ln w="9525">
            <a:noFill/>
          </a:ln>
        </p:spPr>
      </p:pic>
      <p:sp>
        <p:nvSpPr>
          <p:cNvPr id="2050" name="标题 1"/>
          <p:cNvSpPr>
            <a:spLocks noGrp="1"/>
          </p:cNvSpPr>
          <p:nvPr>
            <p:ph type="ctrTitle"/>
          </p:nvPr>
        </p:nvSpPr>
        <p:spPr>
          <a:xfrm>
            <a:off x="1447800" y="3833813"/>
            <a:ext cx="7151688" cy="989012"/>
          </a:xfrm>
        </p:spPr>
        <p:txBody>
          <a:bodyPr vert="horz" wrap="square" lIns="91440" tIns="45720" rIns="91440" bIns="45720" anchor="b"/>
          <a:lstStyle/>
          <a:p>
            <a:pPr algn="l" defTabSz="914400">
              <a:buNone/>
            </a:pPr>
            <a:r>
              <a:rPr lang="zh-CN" altLang="en-US" sz="4800" dirty="0" smtClean="0">
                <a:latin typeface="黑体" panose="02010609060101010101" pitchFamily="49" charset="-122"/>
                <a:ea typeface="黑体" panose="02010609060101010101" pitchFamily="49" charset="-122"/>
              </a:rPr>
              <a:t>计算机网络</a:t>
            </a:r>
            <a:r>
              <a:rPr lang="zh-CN" altLang="en-US" sz="4800" kern="1200" dirty="0" smtClean="0">
                <a:latin typeface="黑体" panose="02010609060101010101" pitchFamily="49" charset="-122"/>
                <a:ea typeface="黑体" panose="02010609060101010101" pitchFamily="49" charset="-122"/>
              </a:rPr>
              <a:t>原理</a:t>
            </a:r>
            <a:endParaRPr lang="zh-CN" altLang="en-US" sz="4800" kern="1200" dirty="0">
              <a:latin typeface="黑体" panose="02010609060101010101" pitchFamily="49" charset="-122"/>
              <a:ea typeface="黑体" panose="02010609060101010101" pitchFamily="49" charset="-122"/>
            </a:endParaRPr>
          </a:p>
        </p:txBody>
      </p:sp>
      <p:sp>
        <p:nvSpPr>
          <p:cNvPr id="2051" name="副标题 2"/>
          <p:cNvSpPr>
            <a:spLocks noGrp="1"/>
          </p:cNvSpPr>
          <p:nvPr>
            <p:ph type="subTitle" idx="1"/>
          </p:nvPr>
        </p:nvSpPr>
        <p:spPr>
          <a:xfrm>
            <a:off x="1392555" y="5180330"/>
            <a:ext cx="4891088" cy="487363"/>
          </a:xfrm>
        </p:spPr>
        <p:txBody>
          <a:bodyPr vert="horz" wrap="square" lIns="91440" tIns="45720" rIns="91440" bIns="45720" anchor="t"/>
          <a:lstStyle/>
          <a:p>
            <a:pPr algn="l" defTabSz="914400"/>
            <a:r>
              <a:rPr lang="zh-CN" altLang="en-US" dirty="0" smtClean="0">
                <a:latin typeface="黑体" panose="02010609060101010101" pitchFamily="49" charset="-122"/>
                <a:ea typeface="黑体" panose="02010609060101010101" pitchFamily="49" charset="-122"/>
              </a:rPr>
              <a:t>赵珂卉</a:t>
            </a:r>
            <a:r>
              <a:rPr lang="zh-CN" altLang="en-US" kern="1200" dirty="0" smtClean="0">
                <a:latin typeface="黑体" panose="02010609060101010101" pitchFamily="49" charset="-122"/>
                <a:ea typeface="黑体" panose="02010609060101010101" pitchFamily="49" charset="-122"/>
              </a:rPr>
              <a:t>老师</a:t>
            </a:r>
            <a:endParaRPr lang="zh-CN" altLang="en-US" kern="1200" dirty="0">
              <a:latin typeface="黑体" panose="02010609060101010101" pitchFamily="49" charset="-122"/>
              <a:ea typeface="黑体" panose="02010609060101010101" pitchFamily="49" charset="-122"/>
            </a:endParaRPr>
          </a:p>
        </p:txBody>
      </p:sp>
      <p:sp>
        <p:nvSpPr>
          <p:cNvPr id="7" name="矩形 6"/>
          <p:cNvSpPr/>
          <p:nvPr/>
        </p:nvSpPr>
        <p:spPr>
          <a:xfrm>
            <a:off x="1392238" y="3429000"/>
            <a:ext cx="1374775" cy="5461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pic>
        <p:nvPicPr>
          <p:cNvPr id="2053" name="图片 7"/>
          <p:cNvPicPr>
            <a:picLocks noChangeAspect="1"/>
          </p:cNvPicPr>
          <p:nvPr/>
        </p:nvPicPr>
        <p:blipFill>
          <a:blip r:embed="rId4"/>
          <a:stretch>
            <a:fillRect/>
          </a:stretch>
        </p:blipFill>
        <p:spPr>
          <a:xfrm>
            <a:off x="1470025" y="3554413"/>
            <a:ext cx="1206500" cy="295275"/>
          </a:xfrm>
          <a:prstGeom prst="rect">
            <a:avLst/>
          </a:prstGeom>
          <a:noFill/>
          <a:ln w="9525">
            <a:noFill/>
          </a:ln>
        </p:spPr>
      </p:pic>
      <p:sp>
        <p:nvSpPr>
          <p:cNvPr id="9" name="矩形 8"/>
          <p:cNvSpPr/>
          <p:nvPr/>
        </p:nvSpPr>
        <p:spPr>
          <a:xfrm>
            <a:off x="1392238" y="4159250"/>
            <a:ext cx="55563" cy="1020763"/>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800" b="0" i="0" u="none" strike="noStrike" kern="1200" cap="none" spc="0" normalizeH="0" baseline="0" noProof="0">
              <a:ln>
                <a:noFill/>
              </a:ln>
              <a:solidFill>
                <a:schemeClr val="lt1"/>
              </a:solidFill>
              <a:effectLst/>
              <a:uLnTx/>
              <a:uFillTx/>
              <a:latin typeface="+mn-lt"/>
              <a:ea typeface="+mn-ea"/>
              <a:cs typeface="+mn-cs"/>
            </a:endParaRPr>
          </a:p>
        </p:txBody>
      </p:sp>
      <p:sp>
        <p:nvSpPr>
          <p:cNvPr id="10" name="副标题 2"/>
          <p:cNvSpPr txBox="1"/>
          <p:nvPr/>
        </p:nvSpPr>
        <p:spPr>
          <a:xfrm>
            <a:off x="1465263" y="6129338"/>
            <a:ext cx="4891088" cy="487363"/>
          </a:xfrm>
          <a:prstGeom prst="rect">
            <a:avLst/>
          </a:prstGeom>
        </p:spPr>
        <p:txBody>
          <a:bodyPr vert="horz" lIns="91440" tIns="45720" rIns="91440" bIns="45720" rtlCol="0"/>
          <a:lstStyle>
            <a:lvl1pPr marL="228600" indent="-228600" algn="l" defTabSz="914400" rtl="0" eaLnBrk="1" latinLnBrk="0" hangingPunct="1">
              <a:lnSpc>
                <a:spcPct val="90000"/>
              </a:lnSpc>
              <a:spcBef>
                <a:spcPts val="1000"/>
              </a:spcBef>
              <a:buFont typeface="Arial" panose="020B0604020202020204"/>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a:buChar char="•"/>
              <a:defRPr sz="1800" kern="1200">
                <a:solidFill>
                  <a:schemeClr val="tx1"/>
                </a:solidFill>
                <a:latin typeface="+mn-lt"/>
                <a:ea typeface="+mn-ea"/>
                <a:cs typeface="+mn-cs"/>
              </a:defRPr>
            </a:lvl5pPr>
          </a:lstStyle>
          <a:p>
            <a:pPr marL="0" lvl="0" indent="0">
              <a:buNone/>
            </a:pPr>
            <a:r>
              <a:rPr lang="zh-CN" altLang="en-US" sz="1600">
                <a:solidFill>
                  <a:srgbClr val="A6A6A6"/>
                </a:solidFill>
                <a:latin typeface="微软雅黑" panose="020B0503020204020204" charset="-122"/>
                <a:ea typeface="微软雅黑" panose="020B0503020204020204" charset="-122"/>
              </a:rPr>
              <a:t>学习是一种信仰！ </a:t>
            </a:r>
            <a:r>
              <a:rPr lang="en-US" altLang="zh-CN" sz="1600">
                <a:solidFill>
                  <a:srgbClr val="A6A6A6"/>
                </a:solidFill>
                <a:latin typeface="微软雅黑" panose="020B0503020204020204" charset="-122"/>
                <a:ea typeface="微软雅黑" panose="020B0503020204020204" charset="-122"/>
              </a:rPr>
              <a:t>IN</a:t>
            </a:r>
            <a:r>
              <a:rPr lang="zh-CN" altLang="en-US" sz="1600">
                <a:solidFill>
                  <a:srgbClr val="A6A6A6"/>
                </a:solidFill>
                <a:latin typeface="微软雅黑" panose="020B0503020204020204" charset="-122"/>
                <a:ea typeface="微软雅黑" panose="020B0503020204020204" charset="-122"/>
              </a:rPr>
              <a:t> </a:t>
            </a:r>
            <a:r>
              <a:rPr lang="en-US" altLang="zh-CN" sz="1600">
                <a:solidFill>
                  <a:srgbClr val="A6A6A6"/>
                </a:solidFill>
                <a:latin typeface="微软雅黑" panose="020B0503020204020204" charset="-122"/>
                <a:ea typeface="微软雅黑" panose="020B0503020204020204" charset="-122"/>
              </a:rPr>
              <a:t>LEARING</a:t>
            </a:r>
            <a:r>
              <a:rPr lang="zh-CN" altLang="en-US" sz="1600">
                <a:solidFill>
                  <a:srgbClr val="A6A6A6"/>
                </a:solidFill>
                <a:latin typeface="微软雅黑" panose="020B0503020204020204" charset="-122"/>
                <a:ea typeface="微软雅黑" panose="020B0503020204020204" charset="-122"/>
              </a:rPr>
              <a:t> </a:t>
            </a:r>
            <a:r>
              <a:rPr lang="en-US" altLang="zh-CN" sz="1600">
                <a:solidFill>
                  <a:srgbClr val="A6A6A6"/>
                </a:solidFill>
                <a:latin typeface="微软雅黑" panose="020B0503020204020204" charset="-122"/>
                <a:ea typeface="微软雅黑" panose="020B0503020204020204" charset="-122"/>
              </a:rPr>
              <a:t>WE</a:t>
            </a:r>
            <a:r>
              <a:rPr lang="zh-CN" altLang="en-US" sz="1600">
                <a:solidFill>
                  <a:srgbClr val="A6A6A6"/>
                </a:solidFill>
                <a:latin typeface="微软雅黑" panose="020B0503020204020204" charset="-122"/>
                <a:ea typeface="微软雅黑" panose="020B0503020204020204" charset="-122"/>
              </a:rPr>
              <a:t> </a:t>
            </a:r>
            <a:r>
              <a:rPr lang="en-US" altLang="zh-CN" sz="1600">
                <a:solidFill>
                  <a:srgbClr val="A6A6A6"/>
                </a:solidFill>
                <a:latin typeface="微软雅黑" panose="020B0503020204020204" charset="-122"/>
                <a:ea typeface="微软雅黑" panose="020B0503020204020204" charset="-122"/>
              </a:rPr>
              <a:t>TRUST</a:t>
            </a:r>
            <a:endParaRPr lang="zh-CN" altLang="en-US" sz="1600">
              <a:solidFill>
                <a:srgbClr val="A6A6A6"/>
              </a:solidFill>
              <a:latin typeface="微软雅黑" panose="020B0503020204020204" charset="-122"/>
              <a:ea typeface="微软雅黑" panose="020B0503020204020204" charset="-122"/>
            </a:endParaRP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下列不是网络安全通信所需要的基本属性的是</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机密性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消息</a:t>
            </a:r>
            <a:r>
              <a:rPr lang="zh-CN" altLang="en-US" sz="2400" b="0" dirty="0" smtClean="0">
                <a:solidFill>
                  <a:schemeClr val="tx1"/>
                </a:solidFill>
                <a:latin typeface="黑体" panose="02010609060101010101" pitchFamily="49" charset="-122"/>
                <a:ea typeface="黑体" panose="02010609060101010101" pitchFamily="49" charset="-122"/>
              </a:rPr>
              <a:t>完整性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时效性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身份认证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数字签名时报文的发送方从报文中生成的</a:t>
            </a:r>
            <a:r>
              <a:rPr lang="en-US" altLang="zh-CN" sz="2400" b="0" dirty="0">
                <a:solidFill>
                  <a:schemeClr val="tx1"/>
                </a:solidFill>
                <a:latin typeface="黑体" panose="02010609060101010101" pitchFamily="49" charset="-122"/>
                <a:ea typeface="黑体" panose="02010609060101010101" pitchFamily="49" charset="-122"/>
              </a:rPr>
              <a:t>128</a:t>
            </a:r>
            <a:r>
              <a:rPr lang="zh-CN" altLang="en-US" sz="2400" b="0" dirty="0">
                <a:solidFill>
                  <a:schemeClr val="tx1"/>
                </a:solidFill>
                <a:latin typeface="黑体" panose="02010609060101010101" pitchFamily="49" charset="-122"/>
                <a:ea typeface="黑体" panose="02010609060101010101" pitchFamily="49" charset="-122"/>
              </a:rPr>
              <a:t>位散列值被称为</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填空</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数字签名时报文的发送方从报文中生成的</a:t>
            </a:r>
            <a:r>
              <a:rPr lang="en-US" altLang="zh-CN" sz="2400" b="0" dirty="0">
                <a:solidFill>
                  <a:schemeClr val="tx1"/>
                </a:solidFill>
                <a:latin typeface="黑体" panose="02010609060101010101" pitchFamily="49" charset="-122"/>
                <a:ea typeface="黑体" panose="02010609060101010101" pitchFamily="49" charset="-122"/>
              </a:rPr>
              <a:t>128</a:t>
            </a:r>
            <a:r>
              <a:rPr lang="zh-CN" altLang="en-US" sz="2400" b="0" dirty="0">
                <a:solidFill>
                  <a:schemeClr val="tx1"/>
                </a:solidFill>
                <a:latin typeface="黑体" panose="02010609060101010101" pitchFamily="49" charset="-122"/>
                <a:ea typeface="黑体" panose="02010609060101010101" pitchFamily="49" charset="-122"/>
              </a:rPr>
              <a:t>位散列值被称为</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smtClean="0">
                <a:solidFill>
                  <a:srgbClr val="FF0000"/>
                </a:solidFill>
                <a:latin typeface="黑体" panose="02010609060101010101" pitchFamily="49" charset="-122"/>
                <a:ea typeface="黑体" panose="02010609060101010101" pitchFamily="49" charset="-122"/>
              </a:rPr>
              <a:t>报文</a:t>
            </a:r>
            <a:r>
              <a:rPr lang="zh-CN" altLang="en-US" sz="2400" b="0" dirty="0">
                <a:solidFill>
                  <a:srgbClr val="FF0000"/>
                </a:solidFill>
                <a:latin typeface="黑体" panose="02010609060101010101" pitchFamily="49" charset="-122"/>
                <a:ea typeface="黑体" panose="02010609060101010101" pitchFamily="49" charset="-122"/>
              </a:rPr>
              <a:t>摘要</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填空</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防止数据不受主动攻击（数据的伪造和变动）的保护措施称为</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报文</a:t>
            </a:r>
            <a:r>
              <a:rPr lang="zh-CN" altLang="en-US" sz="2400" b="0" dirty="0" smtClean="0">
                <a:solidFill>
                  <a:schemeClr val="tx1"/>
                </a:solidFill>
                <a:latin typeface="黑体" panose="02010609060101010101" pitchFamily="49" charset="-122"/>
                <a:ea typeface="黑体" panose="02010609060101010101" pitchFamily="49" charset="-122"/>
              </a:rPr>
              <a:t>摘要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公钥</a:t>
            </a:r>
            <a:r>
              <a:rPr lang="zh-CN" altLang="en-US" sz="2400" b="0" dirty="0" smtClean="0">
                <a:solidFill>
                  <a:schemeClr val="tx1"/>
                </a:solidFill>
                <a:latin typeface="黑体" panose="02010609060101010101" pitchFamily="49" charset="-122"/>
                <a:ea typeface="黑体" panose="02010609060101010101" pitchFamily="49" charset="-122"/>
              </a:rPr>
              <a:t>加密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数字签名</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en-US" altLang="zh-CN" sz="2400" b="0" dirty="0" smtClean="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D</a:t>
            </a:r>
            <a:r>
              <a:rPr lang="en-US" altLang="zh-CN" sz="2400" b="0" dirty="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报文认证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防止数据不受主动攻击（数据的伪造和变动）的保护措施称为</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D</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报文</a:t>
            </a:r>
            <a:r>
              <a:rPr lang="zh-CN" altLang="en-US" sz="2400" b="0" dirty="0" smtClean="0">
                <a:solidFill>
                  <a:schemeClr val="tx1"/>
                </a:solidFill>
                <a:latin typeface="黑体" panose="02010609060101010101" pitchFamily="49" charset="-122"/>
                <a:ea typeface="黑体" panose="02010609060101010101" pitchFamily="49" charset="-122"/>
              </a:rPr>
              <a:t>摘要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公钥</a:t>
            </a:r>
            <a:r>
              <a:rPr lang="zh-CN" altLang="en-US" sz="2400" b="0" dirty="0" smtClean="0">
                <a:solidFill>
                  <a:schemeClr val="tx1"/>
                </a:solidFill>
                <a:latin typeface="黑体" panose="02010609060101010101" pitchFamily="49" charset="-122"/>
                <a:ea typeface="黑体" panose="02010609060101010101" pitchFamily="49" charset="-122"/>
              </a:rPr>
              <a:t>加密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数字签名</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en-US" altLang="zh-CN" sz="2400" b="0" dirty="0" smtClean="0">
              <a:solidFill>
                <a:schemeClr val="tx1"/>
              </a:solidFill>
              <a:latin typeface="黑体" panose="02010609060101010101" pitchFamily="49" charset="-122"/>
              <a:ea typeface="黑体" panose="02010609060101010101" pitchFamily="49" charset="-122"/>
            </a:endParaRPr>
          </a:p>
          <a:p>
            <a:r>
              <a:rPr lang="en-US" altLang="zh-CN" sz="2400" b="0" dirty="0" smtClean="0">
                <a:solidFill>
                  <a:srgbClr val="FF0000"/>
                </a:solidFill>
                <a:latin typeface="黑体" panose="02010609060101010101" pitchFamily="49" charset="-122"/>
                <a:ea typeface="黑体" panose="02010609060101010101" pitchFamily="49" charset="-122"/>
              </a:rPr>
              <a:t>D</a:t>
            </a:r>
            <a:r>
              <a:rPr lang="en-US" altLang="zh-CN" sz="2400" b="0" dirty="0">
                <a:solidFill>
                  <a:srgbClr val="FF0000"/>
                </a:solidFill>
                <a:latin typeface="黑体" panose="02010609060101010101" pitchFamily="49" charset="-122"/>
                <a:ea typeface="黑体" panose="02010609060101010101" pitchFamily="49" charset="-122"/>
              </a:rPr>
              <a:t>:</a:t>
            </a:r>
            <a:r>
              <a:rPr lang="zh-CN" altLang="en-US" sz="2400" b="0" dirty="0">
                <a:solidFill>
                  <a:srgbClr val="FF0000"/>
                </a:solidFill>
                <a:latin typeface="黑体" panose="02010609060101010101" pitchFamily="49" charset="-122"/>
                <a:ea typeface="黑体" panose="02010609060101010101" pitchFamily="49" charset="-122"/>
              </a:rPr>
              <a:t>报文认证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报文认证方式不包括</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没有报文加密的报文认证</a:t>
            </a:r>
            <a:r>
              <a:rPr lang="zh-CN" altLang="en-US" sz="2400" b="0" dirty="0" smtClean="0">
                <a:solidFill>
                  <a:schemeClr val="tx1"/>
                </a:solidFill>
                <a:latin typeface="黑体" panose="02010609060101010101" pitchFamily="49" charset="-122"/>
                <a:ea typeface="黑体" panose="02010609060101010101" pitchFamily="49" charset="-122"/>
              </a:rPr>
              <a:t>方式</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传统加密</a:t>
            </a:r>
            <a:r>
              <a:rPr lang="zh-CN" altLang="en-US" sz="2400" b="0" dirty="0" smtClean="0">
                <a:solidFill>
                  <a:schemeClr val="tx1"/>
                </a:solidFill>
                <a:latin typeface="黑体" panose="02010609060101010101" pitchFamily="49" charset="-122"/>
                <a:ea typeface="黑体" panose="02010609060101010101" pitchFamily="49" charset="-122"/>
              </a:rPr>
              <a:t>方式</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使用密钥的报文认证码</a:t>
            </a:r>
            <a:r>
              <a:rPr lang="zh-CN" altLang="en-US" sz="2400" b="0" dirty="0" smtClean="0">
                <a:solidFill>
                  <a:schemeClr val="tx1"/>
                </a:solidFill>
                <a:latin typeface="黑体" panose="02010609060101010101" pitchFamily="49" charset="-122"/>
                <a:ea typeface="黑体" panose="02010609060101010101" pitchFamily="49" charset="-122"/>
              </a:rPr>
              <a:t>方式</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数字摘要方式</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对报文</a:t>
            </a:r>
            <a:r>
              <a:rPr lang="en-US" altLang="zh-CN" sz="2400" b="0" dirty="0">
                <a:solidFill>
                  <a:schemeClr val="tx1"/>
                </a:solidFill>
                <a:latin typeface="黑体" panose="02010609060101010101" pitchFamily="49" charset="-122"/>
                <a:ea typeface="黑体" panose="02010609060101010101" pitchFamily="49" charset="-122"/>
              </a:rPr>
              <a:t>m</a:t>
            </a:r>
            <a:r>
              <a:rPr lang="zh-CN" altLang="en-US" sz="2400" b="0" dirty="0">
                <a:solidFill>
                  <a:schemeClr val="tx1"/>
                </a:solidFill>
                <a:latin typeface="黑体" panose="02010609060101010101" pitchFamily="49" charset="-122"/>
                <a:ea typeface="黑体" panose="02010609060101010101" pitchFamily="49" charset="-122"/>
              </a:rPr>
              <a:t>应用散列函数</a:t>
            </a:r>
            <a:r>
              <a:rPr lang="en-US" altLang="zh-CN" sz="2400" b="0" dirty="0">
                <a:solidFill>
                  <a:schemeClr val="tx1"/>
                </a:solidFill>
                <a:latin typeface="黑体" panose="02010609060101010101" pitchFamily="49" charset="-122"/>
                <a:ea typeface="黑体" panose="02010609060101010101" pitchFamily="49" charset="-122"/>
              </a:rPr>
              <a:t>H</a:t>
            </a:r>
            <a:r>
              <a:rPr lang="zh-CN" altLang="en-US" sz="2400" b="0" dirty="0">
                <a:solidFill>
                  <a:schemeClr val="tx1"/>
                </a:solidFill>
                <a:latin typeface="黑体" panose="02010609060101010101" pitchFamily="49" charset="-122"/>
                <a:ea typeface="黑体" panose="02010609060101010101" pitchFamily="49" charset="-122"/>
              </a:rPr>
              <a:t>，得到一个固定长度的散列码，称为</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报文</a:t>
            </a:r>
            <a:r>
              <a:rPr lang="zh-CN" altLang="en-US" sz="2400" b="0" dirty="0" smtClean="0">
                <a:solidFill>
                  <a:schemeClr val="tx1"/>
                </a:solidFill>
                <a:latin typeface="黑体" panose="02010609060101010101" pitchFamily="49" charset="-122"/>
                <a:ea typeface="黑体" panose="02010609060101010101" pitchFamily="49" charset="-122"/>
              </a:rPr>
              <a:t>认证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a:t>
            </a:r>
            <a:r>
              <a:rPr lang="zh-CN" altLang="en-US" sz="2400" b="0" dirty="0">
                <a:solidFill>
                  <a:srgbClr val="FF0000"/>
                </a:solidFill>
                <a:latin typeface="黑体" panose="02010609060101010101" pitchFamily="49" charset="-122"/>
                <a:ea typeface="黑体" panose="02010609060101010101" pitchFamily="49" charset="-122"/>
              </a:rPr>
              <a:t>报文</a:t>
            </a:r>
            <a:r>
              <a:rPr lang="zh-CN" altLang="en-US" sz="2400" b="0" dirty="0" smtClean="0">
                <a:solidFill>
                  <a:srgbClr val="FF0000"/>
                </a:solidFill>
                <a:latin typeface="黑体" panose="02010609060101010101" pitchFamily="49" charset="-122"/>
                <a:ea typeface="黑体" panose="02010609060101010101" pitchFamily="49" charset="-122"/>
              </a:rPr>
              <a:t>摘要</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数字</a:t>
            </a:r>
            <a:r>
              <a:rPr lang="zh-CN" altLang="en-US" sz="2400" b="0" dirty="0" smtClean="0">
                <a:solidFill>
                  <a:schemeClr val="tx1"/>
                </a:solidFill>
                <a:latin typeface="黑体" panose="02010609060101010101" pitchFamily="49" charset="-122"/>
                <a:ea typeface="黑体" panose="02010609060101010101" pitchFamily="49" charset="-122"/>
              </a:rPr>
              <a:t>指纹</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数字签名</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     ）是使消息的接收者能够检验收到的消息是否是真实的认证方法。</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传输</a:t>
            </a:r>
            <a:r>
              <a:rPr lang="zh-CN" altLang="en-US" sz="2400" b="0" dirty="0" smtClean="0">
                <a:solidFill>
                  <a:schemeClr val="tx1"/>
                </a:solidFill>
                <a:latin typeface="黑体" panose="02010609060101010101" pitchFamily="49" charset="-122"/>
                <a:ea typeface="黑体" panose="02010609060101010101" pitchFamily="49" charset="-122"/>
              </a:rPr>
              <a:t>加密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数字</a:t>
            </a:r>
            <a:r>
              <a:rPr lang="zh-CN" altLang="en-US" sz="2400" b="0" dirty="0" smtClean="0">
                <a:solidFill>
                  <a:schemeClr val="tx1"/>
                </a:solidFill>
                <a:latin typeface="黑体" panose="02010609060101010101" pitchFamily="49" charset="-122"/>
                <a:ea typeface="黑体" panose="02010609060101010101" pitchFamily="49" charset="-122"/>
              </a:rPr>
              <a:t>指纹</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报文</a:t>
            </a:r>
            <a:r>
              <a:rPr lang="zh-CN" altLang="en-US" sz="2400" b="0" dirty="0" smtClean="0">
                <a:solidFill>
                  <a:schemeClr val="tx1"/>
                </a:solidFill>
                <a:latin typeface="黑体" panose="02010609060101010101" pitchFamily="49" charset="-122"/>
                <a:ea typeface="黑体" panose="02010609060101010101" pitchFamily="49" charset="-122"/>
              </a:rPr>
              <a:t>认证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访问控制</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）是使消息的接收者能够检验收到的消息是否是真实的认证方法。</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传输</a:t>
            </a:r>
            <a:r>
              <a:rPr lang="zh-CN" altLang="en-US" sz="2400" b="0" dirty="0" smtClean="0">
                <a:solidFill>
                  <a:schemeClr val="tx1"/>
                </a:solidFill>
                <a:latin typeface="黑体" panose="02010609060101010101" pitchFamily="49" charset="-122"/>
                <a:ea typeface="黑体" panose="02010609060101010101" pitchFamily="49" charset="-122"/>
              </a:rPr>
              <a:t>加密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数字</a:t>
            </a:r>
            <a:r>
              <a:rPr lang="zh-CN" altLang="en-US" sz="2400" b="0" dirty="0" smtClean="0">
                <a:solidFill>
                  <a:schemeClr val="tx1"/>
                </a:solidFill>
                <a:latin typeface="黑体" panose="02010609060101010101" pitchFamily="49" charset="-122"/>
                <a:ea typeface="黑体" panose="02010609060101010101" pitchFamily="49" charset="-122"/>
              </a:rPr>
              <a:t>指纹</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a:t>
            </a:r>
            <a:r>
              <a:rPr lang="zh-CN" altLang="en-US" sz="2400" b="0" dirty="0">
                <a:solidFill>
                  <a:srgbClr val="FF0000"/>
                </a:solidFill>
                <a:latin typeface="黑体" panose="02010609060101010101" pitchFamily="49" charset="-122"/>
                <a:ea typeface="黑体" panose="02010609060101010101" pitchFamily="49" charset="-122"/>
              </a:rPr>
              <a:t>报文</a:t>
            </a:r>
            <a:r>
              <a:rPr lang="zh-CN" altLang="en-US" sz="2400" b="0" dirty="0" smtClean="0">
                <a:solidFill>
                  <a:srgbClr val="FF0000"/>
                </a:solidFill>
                <a:latin typeface="黑体" panose="02010609060101010101" pitchFamily="49" charset="-122"/>
                <a:ea typeface="黑体" panose="02010609060101010101" pitchFamily="49" charset="-122"/>
              </a:rPr>
              <a:t>认证</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访问控制</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：数字</a:t>
            </a:r>
            <a:r>
              <a:rPr lang="zh-CN" altLang="en-US" sz="2800" b="0" dirty="0" smtClean="0">
                <a:solidFill>
                  <a:schemeClr val="tx1"/>
                </a:solidFill>
                <a:latin typeface="黑体" panose="02010609060101010101" pitchFamily="49" charset="-122"/>
                <a:ea typeface="黑体" panose="02010609060101010101" pitchFamily="49" charset="-122"/>
                <a:sym typeface="+mn-ea"/>
              </a:rPr>
              <a:t>签名</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230695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问题一：发送方不承认自己发送过某一报文。</a:t>
            </a:r>
          </a:p>
          <a:p>
            <a:pPr>
              <a:lnSpc>
                <a:spcPct val="150000"/>
              </a:lnSpc>
            </a:pPr>
            <a:r>
              <a:rPr lang="zh-CN" altLang="en-US" sz="2400" dirty="0" smtClean="0">
                <a:latin typeface="华文黑体" panose="02010600040101010101" charset="-122"/>
                <a:ea typeface="华文黑体" panose="02010600040101010101" charset="-122"/>
              </a:rPr>
              <a:t>问题二：接收方自己伪造一份报文，并声称来自发送方。</a:t>
            </a:r>
          </a:p>
          <a:p>
            <a:pPr>
              <a:lnSpc>
                <a:spcPct val="150000"/>
              </a:lnSpc>
            </a:pPr>
            <a:r>
              <a:rPr lang="zh-CN" altLang="en-US" sz="2400" dirty="0" smtClean="0">
                <a:latin typeface="华文黑体" panose="02010600040101010101" charset="-122"/>
                <a:ea typeface="华文黑体" panose="02010600040101010101" charset="-122"/>
              </a:rPr>
              <a:t>问题三：某个用户冒充另一个用户接收和发送报文。</a:t>
            </a:r>
          </a:p>
          <a:p>
            <a:pPr>
              <a:lnSpc>
                <a:spcPct val="150000"/>
              </a:lnSpc>
            </a:pPr>
            <a:r>
              <a:rPr lang="zh-CN" altLang="en-US" sz="2400" dirty="0" smtClean="0">
                <a:latin typeface="华文黑体" panose="02010600040101010101" charset="-122"/>
                <a:ea typeface="华文黑体" panose="02010600040101010101" charset="-122"/>
              </a:rPr>
              <a:t>问题四：接收方对收到的信息进行篡改。</a:t>
            </a:r>
          </a:p>
        </p:txBody>
      </p:sp>
      <p:grpSp>
        <p:nvGrpSpPr>
          <p:cNvPr id="6" name="组合 5"/>
          <p:cNvGrpSpPr/>
          <p:nvPr/>
        </p:nvGrpSpPr>
        <p:grpSpPr>
          <a:xfrm>
            <a:off x="0" y="876467"/>
            <a:ext cx="563526" cy="5105067"/>
            <a:chOff x="0" y="-1"/>
            <a:chExt cx="563526" cy="5105067"/>
          </a:xfrm>
        </p:grpSpPr>
        <p:sp>
          <p:nvSpPr>
            <p:cNvPr id="7" name="矩形 6"/>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3731983"/>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333658"/>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：数字</a:t>
            </a:r>
            <a:r>
              <a:rPr lang="zh-CN" altLang="en-US" sz="2800" b="0" dirty="0" smtClean="0">
                <a:solidFill>
                  <a:schemeClr val="tx1"/>
                </a:solidFill>
                <a:latin typeface="黑体" panose="02010609060101010101" pitchFamily="49" charset="-122"/>
                <a:ea typeface="黑体" panose="02010609060101010101" pitchFamily="49" charset="-122"/>
                <a:sym typeface="+mn-ea"/>
              </a:rPr>
              <a:t>签名</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175323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一、数字</a:t>
            </a:r>
            <a:r>
              <a:rPr lang="zh-CN" altLang="en-US" sz="2400" dirty="0" smtClean="0">
                <a:latin typeface="华文黑体" panose="02010600040101010101" charset="-122"/>
                <a:ea typeface="华文黑体" panose="02010600040101010101" charset="-122"/>
              </a:rPr>
              <a:t>签名：在公钥密码体制中，一个主体可以使用自己的</a:t>
            </a:r>
            <a:r>
              <a:rPr lang="zh-CN" altLang="en-US" sz="2400" dirty="0" smtClean="0">
                <a:solidFill>
                  <a:srgbClr val="C00000"/>
                </a:solidFill>
                <a:latin typeface="华文黑体" panose="02010600040101010101" charset="-122"/>
                <a:ea typeface="华文黑体" panose="02010600040101010101" charset="-122"/>
              </a:rPr>
              <a:t>私钥加密消息</a:t>
            </a:r>
            <a:r>
              <a:rPr lang="zh-CN" altLang="en-US" sz="2400" dirty="0" smtClean="0">
                <a:latin typeface="华文黑体" panose="02010600040101010101" charset="-122"/>
                <a:ea typeface="华文黑体" panose="02010600040101010101" charset="-122"/>
              </a:rPr>
              <a:t>，所得到的密文可以使用该主体的</a:t>
            </a:r>
            <a:r>
              <a:rPr lang="zh-CN" altLang="en-US" sz="2400" dirty="0" smtClean="0">
                <a:solidFill>
                  <a:srgbClr val="C00000"/>
                </a:solidFill>
                <a:latin typeface="华文黑体" panose="02010600040101010101" charset="-122"/>
                <a:ea typeface="华文黑体" panose="02010600040101010101" charset="-122"/>
              </a:rPr>
              <a:t>公钥解密</a:t>
            </a:r>
            <a:r>
              <a:rPr lang="zh-CN" altLang="en-US" sz="2400" dirty="0" smtClean="0">
                <a:latin typeface="华文黑体" panose="02010600040101010101" charset="-122"/>
                <a:ea typeface="华文黑体" panose="02010600040101010101" charset="-122"/>
              </a:rPr>
              <a:t>来恢复成原来的消息。如此生成的密文对该消息提供</a:t>
            </a:r>
            <a:r>
              <a:rPr lang="zh-CN" altLang="en-US" sz="2400" dirty="0" smtClean="0">
                <a:solidFill>
                  <a:srgbClr val="C00000"/>
                </a:solidFill>
                <a:latin typeface="华文黑体" panose="02010600040101010101" charset="-122"/>
                <a:ea typeface="华文黑体" panose="02010600040101010101" charset="-122"/>
              </a:rPr>
              <a:t>认证服务</a:t>
            </a:r>
            <a:r>
              <a:rPr lang="zh-CN" altLang="en-US" sz="2400" dirty="0" smtClean="0">
                <a:latin typeface="华文黑体" panose="02010600040101010101" charset="-122"/>
                <a:ea typeface="华文黑体" panose="02010600040101010101" charset="-122"/>
              </a:rPr>
              <a:t>。</a:t>
            </a:r>
          </a:p>
        </p:txBody>
      </p:sp>
      <p:grpSp>
        <p:nvGrpSpPr>
          <p:cNvPr id="6" name="组合 5"/>
          <p:cNvGrpSpPr/>
          <p:nvPr/>
        </p:nvGrpSpPr>
        <p:grpSpPr>
          <a:xfrm>
            <a:off x="0" y="876467"/>
            <a:ext cx="563526" cy="5105067"/>
            <a:chOff x="0" y="-1"/>
            <a:chExt cx="563526" cy="5105067"/>
          </a:xfrm>
        </p:grpSpPr>
        <p:sp>
          <p:nvSpPr>
            <p:cNvPr id="7" name="矩形 6"/>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3731983"/>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333658"/>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下列不是网络安全通信所需要的基本属性的是</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机密性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消息</a:t>
            </a:r>
            <a:r>
              <a:rPr lang="zh-CN" altLang="en-US" sz="2400" b="0" dirty="0" smtClean="0">
                <a:solidFill>
                  <a:schemeClr val="tx1"/>
                </a:solidFill>
                <a:latin typeface="黑体" panose="02010609060101010101" pitchFamily="49" charset="-122"/>
                <a:ea typeface="黑体" panose="02010609060101010101" pitchFamily="49" charset="-122"/>
              </a:rPr>
              <a:t>完整性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a:t>
            </a:r>
            <a:r>
              <a:rPr lang="zh-CN" altLang="en-US" sz="2400" b="0" dirty="0" smtClean="0">
                <a:solidFill>
                  <a:srgbClr val="FF0000"/>
                </a:solidFill>
                <a:latin typeface="黑体" panose="02010609060101010101" pitchFamily="49" charset="-122"/>
                <a:ea typeface="黑体" panose="02010609060101010101" pitchFamily="49" charset="-122"/>
              </a:rPr>
              <a:t>时效性</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身份认证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：数字</a:t>
            </a:r>
            <a:r>
              <a:rPr lang="zh-CN" altLang="en-US" sz="2800" b="0" dirty="0" smtClean="0">
                <a:solidFill>
                  <a:schemeClr val="tx1"/>
                </a:solidFill>
                <a:latin typeface="黑体" panose="02010609060101010101" pitchFamily="49" charset="-122"/>
                <a:ea typeface="黑体" panose="02010609060101010101" pitchFamily="49" charset="-122"/>
                <a:sym typeface="+mn-ea"/>
              </a:rPr>
              <a:t>签名</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286131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二、</a:t>
            </a:r>
            <a:r>
              <a:rPr lang="zh-CN" altLang="en-US" sz="2400" dirty="0" smtClean="0">
                <a:latin typeface="华文黑体" panose="02010600040101010101" charset="-122"/>
                <a:ea typeface="华文黑体" panose="02010600040101010101" charset="-122"/>
              </a:rPr>
              <a:t>数字签名应满足：</a:t>
            </a:r>
            <a:endParaRPr lang="en-US" altLang="zh-CN" sz="2400" dirty="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）接收方能够确认或证实发送方的签名，但</a:t>
            </a:r>
            <a:r>
              <a:rPr lang="zh-CN" altLang="en-US" sz="2400" dirty="0" smtClean="0">
                <a:solidFill>
                  <a:srgbClr val="C00000"/>
                </a:solidFill>
                <a:latin typeface="华文黑体" panose="02010600040101010101" charset="-122"/>
                <a:ea typeface="华文黑体" panose="02010600040101010101" charset="-122"/>
              </a:rPr>
              <a:t>不能伪造</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）发送方发出签名的消息给接收方后，就</a:t>
            </a:r>
            <a:r>
              <a:rPr lang="zh-CN" altLang="en-US" sz="2400" dirty="0" smtClean="0">
                <a:solidFill>
                  <a:srgbClr val="C00000"/>
                </a:solidFill>
                <a:latin typeface="华文黑体" panose="02010600040101010101" charset="-122"/>
                <a:ea typeface="华文黑体" panose="02010600040101010101" charset="-122"/>
              </a:rPr>
              <a:t>不能再否认</a:t>
            </a:r>
            <a:r>
              <a:rPr lang="zh-CN" altLang="en-US" sz="2400" dirty="0" smtClean="0">
                <a:latin typeface="华文黑体" panose="02010600040101010101" charset="-122"/>
                <a:ea typeface="华文黑体" panose="02010600040101010101" charset="-122"/>
              </a:rPr>
              <a:t>他所签发的消息</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）接收方对已收到的签名消息</a:t>
            </a:r>
            <a:r>
              <a:rPr lang="zh-CN" altLang="en-US" sz="2400" dirty="0" smtClean="0">
                <a:solidFill>
                  <a:srgbClr val="C00000"/>
                </a:solidFill>
                <a:latin typeface="华文黑体" panose="02010600040101010101" charset="-122"/>
                <a:ea typeface="华文黑体" panose="02010600040101010101" charset="-122"/>
              </a:rPr>
              <a:t>不能否认</a:t>
            </a:r>
            <a:r>
              <a:rPr lang="zh-CN" altLang="en-US" sz="2400" dirty="0" smtClean="0">
                <a:latin typeface="华文黑体" panose="02010600040101010101" charset="-122"/>
                <a:ea typeface="华文黑体" panose="02010600040101010101" charset="-122"/>
              </a:rPr>
              <a:t>，即有收报认证</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4</a:t>
            </a:r>
            <a:r>
              <a:rPr lang="zh-CN" altLang="en-US" sz="2400" dirty="0" smtClean="0">
                <a:latin typeface="华文黑体" panose="02010600040101010101" charset="-122"/>
                <a:ea typeface="华文黑体" panose="02010600040101010101" charset="-122"/>
              </a:rPr>
              <a:t>）第三者可以确认收发双方之间的消息传送，但</a:t>
            </a:r>
            <a:r>
              <a:rPr lang="zh-CN" altLang="en-US" sz="2400" dirty="0" smtClean="0">
                <a:solidFill>
                  <a:srgbClr val="C00000"/>
                </a:solidFill>
                <a:latin typeface="华文黑体" panose="02010600040101010101" charset="-122"/>
                <a:ea typeface="华文黑体" panose="02010600040101010101" charset="-122"/>
              </a:rPr>
              <a:t>不能伪造</a:t>
            </a:r>
            <a:r>
              <a:rPr lang="zh-CN" altLang="en-US" sz="2400" dirty="0" smtClean="0">
                <a:latin typeface="华文黑体" panose="02010600040101010101" charset="-122"/>
                <a:ea typeface="华文黑体" panose="02010600040101010101" charset="-122"/>
              </a:rPr>
              <a:t>这一过程</a:t>
            </a:r>
          </a:p>
        </p:txBody>
      </p:sp>
      <p:grpSp>
        <p:nvGrpSpPr>
          <p:cNvPr id="6" name="组合 5"/>
          <p:cNvGrpSpPr/>
          <p:nvPr/>
        </p:nvGrpSpPr>
        <p:grpSpPr>
          <a:xfrm>
            <a:off x="0" y="876467"/>
            <a:ext cx="563526" cy="5105067"/>
            <a:chOff x="0" y="-1"/>
            <a:chExt cx="563526" cy="5105067"/>
          </a:xfrm>
        </p:grpSpPr>
        <p:sp>
          <p:nvSpPr>
            <p:cNvPr id="7" name="矩形 6"/>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3731983"/>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333658"/>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：数字</a:t>
            </a:r>
            <a:r>
              <a:rPr lang="zh-CN" altLang="en-US" sz="2800" b="0" dirty="0" smtClean="0">
                <a:solidFill>
                  <a:schemeClr val="tx1"/>
                </a:solidFill>
                <a:latin typeface="黑体" panose="02010609060101010101" pitchFamily="49" charset="-122"/>
                <a:ea typeface="黑体" panose="02010609060101010101" pitchFamily="49" charset="-122"/>
                <a:sym typeface="+mn-ea"/>
              </a:rPr>
              <a:t>签名</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521425"/>
          </a:xfrm>
          <a:prstGeom prst="rect">
            <a:avLst/>
          </a:prstGeom>
          <a:noFill/>
        </p:spPr>
        <p:txBody>
          <a:bodyPr wrap="square" rtlCol="0">
            <a:spAutoFit/>
          </a:bodyPr>
          <a:lstStyle/>
          <a:p>
            <a:pPr>
              <a:lnSpc>
                <a:spcPts val="3700"/>
              </a:lnSpc>
            </a:pPr>
            <a:r>
              <a:rPr lang="zh-CN" altLang="en-US" sz="2400" dirty="0" smtClean="0">
                <a:latin typeface="Microsoft YaHei" charset="-122"/>
                <a:ea typeface="Microsoft YaHei" charset="-122"/>
                <a:cs typeface="Microsoft YaHei" charset="-122"/>
              </a:rPr>
              <a:t>三、简单数字签名</a:t>
            </a:r>
            <a:endParaRPr lang="en-US" altLang="zh-CN" sz="2400" dirty="0" smtClean="0">
              <a:latin typeface="Microsoft YaHei" charset="-122"/>
              <a:ea typeface="Microsoft YaHei" charset="-122"/>
              <a:cs typeface="Microsoft YaHei" charset="-122"/>
            </a:endParaRPr>
          </a:p>
        </p:txBody>
      </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12868" t="46046" r="5969" b="5271"/>
          <a:stretch>
            <a:fillRect/>
          </a:stretch>
        </p:blipFill>
        <p:spPr>
          <a:xfrm>
            <a:off x="2700670" y="2987749"/>
            <a:ext cx="7421525" cy="3338623"/>
          </a:xfrm>
          <a:prstGeom prst="rect">
            <a:avLst/>
          </a:prstGeom>
        </p:spPr>
      </p:pic>
      <p:grpSp>
        <p:nvGrpSpPr>
          <p:cNvPr id="8" name="组合 7"/>
          <p:cNvGrpSpPr/>
          <p:nvPr/>
        </p:nvGrpSpPr>
        <p:grpSpPr>
          <a:xfrm>
            <a:off x="0" y="876467"/>
            <a:ext cx="563526" cy="5105067"/>
            <a:chOff x="0" y="-1"/>
            <a:chExt cx="563526" cy="5105067"/>
          </a:xfrm>
        </p:grpSpPr>
        <p:sp>
          <p:nvSpPr>
            <p:cNvPr id="9" name="矩形 8"/>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3731983"/>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1" name="矩形 10"/>
            <p:cNvSpPr/>
            <p:nvPr/>
          </p:nvSpPr>
          <p:spPr>
            <a:xfrm>
              <a:off x="0" y="2333658"/>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：数字签名（</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521425"/>
          </a:xfrm>
          <a:prstGeom prst="rect">
            <a:avLst/>
          </a:prstGeom>
          <a:noFill/>
        </p:spPr>
        <p:txBody>
          <a:bodyPr wrap="square" rtlCol="0">
            <a:spAutoFit/>
          </a:bodyPr>
          <a:lstStyle/>
          <a:p>
            <a:pPr>
              <a:lnSpc>
                <a:spcPts val="3700"/>
              </a:lnSpc>
            </a:pPr>
            <a:r>
              <a:rPr lang="zh-CN" altLang="en-US" sz="2400" dirty="0" smtClean="0">
                <a:latin typeface="Microsoft YaHei" charset="-122"/>
                <a:ea typeface="Microsoft YaHei" charset="-122"/>
                <a:cs typeface="Microsoft YaHei" charset="-122"/>
              </a:rPr>
              <a:t>三、简单数字签名</a:t>
            </a:r>
            <a:endParaRPr lang="en-US" altLang="zh-CN" sz="2400" dirty="0" smtClean="0">
              <a:latin typeface="Microsoft YaHei" charset="-122"/>
              <a:ea typeface="Microsoft YaHei" charset="-122"/>
              <a:cs typeface="Microsoft YaHei" charset="-122"/>
            </a:endParaRPr>
          </a:p>
        </p:txBody>
      </p:sp>
      <p:grpSp>
        <p:nvGrpSpPr>
          <p:cNvPr id="8" name="组合 7"/>
          <p:cNvGrpSpPr/>
          <p:nvPr/>
        </p:nvGrpSpPr>
        <p:grpSpPr>
          <a:xfrm>
            <a:off x="0" y="876467"/>
            <a:ext cx="563526" cy="5105067"/>
            <a:chOff x="0" y="-1"/>
            <a:chExt cx="563526" cy="5105067"/>
          </a:xfrm>
        </p:grpSpPr>
        <p:sp>
          <p:nvSpPr>
            <p:cNvPr id="9" name="矩形 8"/>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3731983"/>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1" name="矩形 10"/>
            <p:cNvSpPr/>
            <p:nvPr/>
          </p:nvSpPr>
          <p:spPr>
            <a:xfrm>
              <a:off x="0" y="2333658"/>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6" name="文本框 5"/>
          <p:cNvSpPr txBox="1"/>
          <p:nvPr/>
        </p:nvSpPr>
        <p:spPr>
          <a:xfrm>
            <a:off x="840740" y="2934970"/>
            <a:ext cx="10510520" cy="2861310"/>
          </a:xfrm>
          <a:prstGeom prst="rect">
            <a:avLst/>
          </a:prstGeom>
          <a:noFill/>
        </p:spPr>
        <p:txBody>
          <a:bodyPr wrap="square" rtlCol="0">
            <a:spAutoFit/>
          </a:bodyPr>
          <a:lstStyle/>
          <a:p>
            <a:pPr>
              <a:lnSpc>
                <a:spcPct val="150000"/>
              </a:lnSpc>
            </a:pPr>
            <a:r>
              <a:rPr lang="en-US" altLang="zh-CN" sz="2400">
                <a:latin typeface="华文黑体" panose="02010600040101010101" charset="-122"/>
                <a:ea typeface="华文黑体" panose="02010600040101010101" charset="-122"/>
              </a:rPr>
              <a:t>1</a:t>
            </a:r>
            <a:r>
              <a:rPr lang="zh-CN" altLang="en-US" sz="2400">
                <a:latin typeface="华文黑体" panose="02010600040101010101" charset="-122"/>
                <a:ea typeface="华文黑体" panose="02010600040101010101" charset="-122"/>
              </a:rPr>
              <a:t>、</a:t>
            </a:r>
            <a:r>
              <a:rPr lang="en-US" altLang="zh-CN" sz="2400">
                <a:latin typeface="华文黑体" panose="02010600040101010101" charset="-122"/>
                <a:ea typeface="华文黑体" panose="02010600040101010101" charset="-122"/>
              </a:rPr>
              <a:t>Bob</a:t>
            </a:r>
            <a:r>
              <a:rPr lang="zh-CN" altLang="en-US" sz="2400">
                <a:latin typeface="华文黑体" panose="02010600040101010101" charset="-122"/>
                <a:ea typeface="华文黑体" panose="02010600040101010101" charset="-122"/>
              </a:rPr>
              <a:t>利用自己的私钥对报文</a:t>
            </a:r>
            <a:r>
              <a:rPr lang="en-US" altLang="zh-CN" sz="2400">
                <a:latin typeface="华文黑体" panose="02010600040101010101" charset="-122"/>
                <a:ea typeface="华文黑体" panose="02010600040101010101" charset="-122"/>
              </a:rPr>
              <a:t>m</a:t>
            </a:r>
            <a:r>
              <a:rPr lang="zh-CN" altLang="en-US" sz="2400">
                <a:latin typeface="华文黑体" panose="02010600040101010101" charset="-122"/>
                <a:ea typeface="华文黑体" panose="02010600040101010101" charset="-122"/>
              </a:rPr>
              <a:t>加密，创建</a:t>
            </a:r>
            <a:r>
              <a:rPr lang="zh-CN" altLang="en-US" sz="2400">
                <a:solidFill>
                  <a:srgbClr val="C00000"/>
                </a:solidFill>
                <a:latin typeface="华文黑体" panose="02010600040101010101" charset="-122"/>
                <a:ea typeface="华文黑体" panose="02010600040101010101" charset="-122"/>
              </a:rPr>
              <a:t>签名报文</a:t>
            </a:r>
            <a:r>
              <a:rPr lang="zh-CN" altLang="en-US" sz="2400">
                <a:latin typeface="华文黑体" panose="02010600040101010101" charset="-122"/>
                <a:ea typeface="华文黑体" panose="02010600040101010101" charset="-122"/>
              </a:rPr>
              <a:t>。将扩展报文发送给</a:t>
            </a:r>
            <a:r>
              <a:rPr lang="en-US" altLang="zh-CN" sz="2400">
                <a:latin typeface="华文黑体" panose="02010600040101010101" charset="-122"/>
                <a:ea typeface="华文黑体" panose="02010600040101010101" charset="-122"/>
              </a:rPr>
              <a:t>Alice</a:t>
            </a:r>
            <a:r>
              <a:rPr lang="zh-CN" altLang="en-US" sz="2400">
                <a:latin typeface="华文黑体" panose="02010600040101010101" charset="-122"/>
                <a:ea typeface="华文黑体" panose="02010600040101010101" charset="-122"/>
              </a:rPr>
              <a:t>。</a:t>
            </a:r>
          </a:p>
          <a:p>
            <a:pPr>
              <a:lnSpc>
                <a:spcPct val="150000"/>
              </a:lnSpc>
            </a:pPr>
            <a:r>
              <a:rPr lang="en-US" altLang="zh-CN" sz="2400">
                <a:latin typeface="华文黑体" panose="02010600040101010101" charset="-122"/>
                <a:ea typeface="华文黑体" panose="02010600040101010101" charset="-122"/>
              </a:rPr>
              <a:t>2</a:t>
            </a:r>
            <a:r>
              <a:rPr lang="zh-CN" altLang="en-US" sz="2400">
                <a:latin typeface="华文黑体" panose="02010600040101010101" charset="-122"/>
                <a:ea typeface="华文黑体" panose="02010600040101010101" charset="-122"/>
              </a:rPr>
              <a:t>、</a:t>
            </a:r>
            <a:r>
              <a:rPr lang="en-US" altLang="zh-CN" sz="2400">
                <a:latin typeface="华文黑体" panose="02010600040101010101" charset="-122"/>
                <a:ea typeface="华文黑体" panose="02010600040101010101" charset="-122"/>
              </a:rPr>
              <a:t>Alice</a:t>
            </a:r>
            <a:r>
              <a:rPr lang="zh-CN" altLang="en-US" sz="2400">
                <a:latin typeface="华文黑体" panose="02010600040101010101" charset="-122"/>
                <a:ea typeface="华文黑体" panose="02010600040101010101" charset="-122"/>
              </a:rPr>
              <a:t>收到报文</a:t>
            </a:r>
            <a:r>
              <a:rPr lang="en-US" altLang="zh-CN" sz="2400">
                <a:latin typeface="华文黑体" panose="02010600040101010101" charset="-122"/>
                <a:ea typeface="华文黑体" panose="02010600040101010101" charset="-122"/>
              </a:rPr>
              <a:t>m</a:t>
            </a:r>
            <a:r>
              <a:rPr lang="zh-CN" altLang="en-US" sz="2400">
                <a:latin typeface="华文黑体" panose="02010600040101010101" charset="-122"/>
                <a:ea typeface="华文黑体" panose="02010600040101010101" charset="-122"/>
              </a:rPr>
              <a:t>以及签名报文。利用</a:t>
            </a:r>
            <a:r>
              <a:rPr lang="en-US" altLang="zh-CN" sz="2400">
                <a:latin typeface="华文黑体" panose="02010600040101010101" charset="-122"/>
                <a:ea typeface="华文黑体" panose="02010600040101010101" charset="-122"/>
              </a:rPr>
              <a:t>Bob</a:t>
            </a:r>
            <a:r>
              <a:rPr lang="zh-CN" altLang="en-US" sz="2400">
                <a:latin typeface="华文黑体" panose="02010600040101010101" charset="-122"/>
                <a:ea typeface="华文黑体" panose="02010600040101010101" charset="-122"/>
              </a:rPr>
              <a:t>的</a:t>
            </a:r>
            <a:r>
              <a:rPr lang="zh-CN" altLang="en-US" sz="2400">
                <a:solidFill>
                  <a:srgbClr val="C00000"/>
                </a:solidFill>
                <a:latin typeface="华文黑体" panose="02010600040101010101" charset="-122"/>
                <a:ea typeface="华文黑体" panose="02010600040101010101" charset="-122"/>
              </a:rPr>
              <a:t>公钥解密签名报文</a:t>
            </a:r>
            <a:r>
              <a:rPr lang="zh-CN" altLang="en-US" sz="2400">
                <a:latin typeface="华文黑体" panose="02010600040101010101" charset="-122"/>
                <a:ea typeface="华文黑体" panose="02010600040101010101" charset="-122"/>
              </a:rPr>
              <a:t>，并检验解密后的签名报文和报文</a:t>
            </a:r>
            <a:r>
              <a:rPr lang="en-US" altLang="zh-CN" sz="2400">
                <a:latin typeface="华文黑体" panose="02010600040101010101" charset="-122"/>
                <a:ea typeface="华文黑体" panose="02010600040101010101" charset="-122"/>
              </a:rPr>
              <a:t>m</a:t>
            </a:r>
            <a:r>
              <a:rPr lang="zh-CN" altLang="en-US" sz="2400">
                <a:latin typeface="华文黑体" panose="02010600040101010101" charset="-122"/>
                <a:ea typeface="华文黑体" panose="02010600040101010101" charset="-122"/>
              </a:rPr>
              <a:t>是否一致。</a:t>
            </a:r>
          </a:p>
          <a:p>
            <a:pPr>
              <a:lnSpc>
                <a:spcPct val="150000"/>
              </a:lnSpc>
            </a:pPr>
            <a:r>
              <a:rPr lang="en-US" altLang="zh-CN" sz="2400">
                <a:latin typeface="华文黑体" panose="02010600040101010101" charset="-122"/>
                <a:ea typeface="华文黑体" panose="02010600040101010101" charset="-122"/>
              </a:rPr>
              <a:t>3</a:t>
            </a:r>
            <a:r>
              <a:rPr lang="zh-CN" altLang="en-US" sz="2400">
                <a:latin typeface="华文黑体" panose="02010600040101010101" charset="-122"/>
                <a:ea typeface="华文黑体" panose="02010600040101010101" charset="-122"/>
              </a:rPr>
              <a:t>、若一致，则签名</a:t>
            </a:r>
            <a:r>
              <a:rPr lang="en-US" altLang="zh-CN" sz="2400">
                <a:latin typeface="华文黑体" panose="02010600040101010101" charset="-122"/>
                <a:ea typeface="华文黑体" panose="02010600040101010101" charset="-122"/>
              </a:rPr>
              <a:t>m</a:t>
            </a:r>
            <a:r>
              <a:rPr lang="zh-CN" altLang="en-US" sz="2400">
                <a:latin typeface="华文黑体" panose="02010600040101010101" charset="-122"/>
                <a:ea typeface="华文黑体" panose="02010600040101010101" charset="-122"/>
              </a:rPr>
              <a:t>的一定是</a:t>
            </a:r>
            <a:r>
              <a:rPr lang="en-US" altLang="zh-CN" sz="2400">
                <a:latin typeface="华文黑体" panose="02010600040101010101" charset="-122"/>
                <a:ea typeface="华文黑体" panose="02010600040101010101" charset="-122"/>
              </a:rPr>
              <a:t>Bob</a:t>
            </a:r>
            <a:r>
              <a:rPr lang="zh-CN" altLang="en-US" sz="2400">
                <a:latin typeface="华文黑体" panose="02010600040101010101" charset="-122"/>
                <a:ea typeface="华文黑体" panose="02010600040101010101" charset="-122"/>
              </a:rPr>
              <a:t>的私钥。</a:t>
            </a:r>
          </a:p>
        </p:txBody>
      </p:sp>
    </p:spTree>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：数字签名（</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565785"/>
          </a:xfrm>
          <a:prstGeom prst="rect">
            <a:avLst/>
          </a:prstGeom>
          <a:noFill/>
        </p:spPr>
        <p:txBody>
          <a:bodyPr wrap="square" rtlCol="0">
            <a:spAutoFit/>
          </a:bodyPr>
          <a:lstStyle/>
          <a:p>
            <a:pPr>
              <a:lnSpc>
                <a:spcPts val="3700"/>
              </a:lnSpc>
            </a:pPr>
            <a:r>
              <a:rPr lang="zh-CN" altLang="en-US" sz="2400" dirty="0" smtClean="0">
                <a:latin typeface="手札体-简粗体" panose="03000700000000000000" pitchFamily="66" charset="-122"/>
                <a:ea typeface="手札体-简粗体" panose="03000700000000000000" pitchFamily="66" charset="-122"/>
              </a:rPr>
              <a:t>四、签名报文摘要</a:t>
            </a:r>
            <a:endParaRPr lang="en-US" altLang="zh-CN" sz="2400" dirty="0" smtClean="0">
              <a:latin typeface="手札体-简粗体" panose="03000700000000000000" pitchFamily="66" charset="-122"/>
              <a:ea typeface="手札体-简粗体" panose="03000700000000000000" pitchFamily="66" charset="-122"/>
            </a:endParaRPr>
          </a:p>
        </p:txBody>
      </p:sp>
      <p:pic>
        <p:nvPicPr>
          <p:cNvPr id="6" name="图片 5"/>
          <p:cNvPicPr>
            <a:picLocks noChangeAspect="1"/>
          </p:cNvPicPr>
          <p:nvPr/>
        </p:nvPicPr>
        <p:blipFill rotWithShape="1">
          <a:blip r:embed="rId3">
            <a:extLst>
              <a:ext uri="{28A0092B-C50C-407E-A947-70E740481C1C}">
                <a14:useLocalDpi xmlns:a14="http://schemas.microsoft.com/office/drawing/2010/main" val="0"/>
              </a:ext>
            </a:extLst>
          </a:blip>
          <a:srcRect l="4729" t="41396" b="2945"/>
          <a:stretch>
            <a:fillRect/>
          </a:stretch>
        </p:blipFill>
        <p:spPr>
          <a:xfrm>
            <a:off x="1956390" y="2838892"/>
            <a:ext cx="8711609" cy="3817089"/>
          </a:xfrm>
          <a:prstGeom prst="rect">
            <a:avLst/>
          </a:prstGeom>
        </p:spPr>
      </p:pic>
      <p:grpSp>
        <p:nvGrpSpPr>
          <p:cNvPr id="7" name="组合 6"/>
          <p:cNvGrpSpPr/>
          <p:nvPr/>
        </p:nvGrpSpPr>
        <p:grpSpPr>
          <a:xfrm>
            <a:off x="0" y="876467"/>
            <a:ext cx="563526" cy="5105067"/>
            <a:chOff x="0" y="-1"/>
            <a:chExt cx="563526" cy="5105067"/>
          </a:xfrm>
        </p:grpSpPr>
        <p:sp>
          <p:nvSpPr>
            <p:cNvPr id="8" name="矩形 7"/>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3731983"/>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2333658"/>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：数字签名（</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3415030"/>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四、签名报文摘要</a:t>
            </a:r>
          </a:p>
          <a:p>
            <a:pPr>
              <a:lnSpc>
                <a:spcPct val="150000"/>
              </a:lnSpc>
            </a:pPr>
            <a:r>
              <a:rPr lang="en-US" altLang="zh-CN" sz="2400" dirty="0" smtClean="0">
                <a:latin typeface="Microsoft YaHei" charset="-122"/>
                <a:ea typeface="Microsoft YaHei" charset="-122"/>
                <a:cs typeface="Microsoft YaHei" charset="-122"/>
              </a:rPr>
              <a:t>1</a:t>
            </a:r>
            <a:r>
              <a:rPr lang="zh-CN" altLang="en-US" sz="2400" dirty="0" smtClean="0">
                <a:latin typeface="Microsoft YaHei" charset="-122"/>
                <a:ea typeface="Microsoft YaHei" charset="-122"/>
                <a:cs typeface="Microsoft YaHei" charset="-122"/>
              </a:rPr>
              <a:t>、</a:t>
            </a:r>
            <a:r>
              <a:rPr lang="en-US" altLang="zh-CN" sz="2400" dirty="0" smtClean="0">
                <a:latin typeface="Microsoft YaHei" charset="-122"/>
                <a:ea typeface="Microsoft YaHei" charset="-122"/>
                <a:cs typeface="Microsoft YaHei" charset="-122"/>
              </a:rPr>
              <a:t>Bob</a:t>
            </a:r>
            <a:r>
              <a:rPr lang="zh-CN" altLang="en-US" sz="2400" dirty="0" smtClean="0">
                <a:latin typeface="Microsoft YaHei" charset="-122"/>
                <a:ea typeface="Microsoft YaHei" charset="-122"/>
                <a:cs typeface="Microsoft YaHei" charset="-122"/>
              </a:rPr>
              <a:t>对报文</a:t>
            </a:r>
            <a:r>
              <a:rPr lang="en-US" altLang="zh-CN" sz="2400" dirty="0" smtClean="0">
                <a:latin typeface="Microsoft YaHei" charset="-122"/>
                <a:ea typeface="Microsoft YaHei" charset="-122"/>
                <a:cs typeface="Microsoft YaHei" charset="-122"/>
              </a:rPr>
              <a:t>m</a:t>
            </a:r>
            <a:r>
              <a:rPr lang="zh-CN" altLang="en-US" sz="2400" dirty="0" smtClean="0">
                <a:latin typeface="Microsoft YaHei" charset="-122"/>
                <a:ea typeface="Microsoft YaHei" charset="-122"/>
                <a:cs typeface="Microsoft YaHei" charset="-122"/>
              </a:rPr>
              <a:t>应用散列函数</a:t>
            </a:r>
            <a:r>
              <a:rPr lang="en-US" altLang="zh-CN" sz="2400" dirty="0" smtClean="0">
                <a:latin typeface="Microsoft YaHei" charset="-122"/>
                <a:ea typeface="Microsoft YaHei" charset="-122"/>
                <a:cs typeface="Microsoft YaHei" charset="-122"/>
              </a:rPr>
              <a:t>H</a:t>
            </a:r>
            <a:r>
              <a:rPr lang="zh-CN" altLang="en-US" sz="2400" dirty="0" smtClean="0">
                <a:latin typeface="Microsoft YaHei" charset="-122"/>
                <a:ea typeface="Microsoft YaHei" charset="-122"/>
                <a:cs typeface="Microsoft YaHei" charset="-122"/>
              </a:rPr>
              <a:t>生成</a:t>
            </a:r>
            <a:r>
              <a:rPr lang="zh-CN" altLang="en-US" sz="2400" dirty="0" smtClean="0">
                <a:solidFill>
                  <a:srgbClr val="C00000"/>
                </a:solidFill>
                <a:latin typeface="Microsoft YaHei" charset="-122"/>
                <a:ea typeface="Microsoft YaHei" charset="-122"/>
                <a:cs typeface="Microsoft YaHei" charset="-122"/>
              </a:rPr>
              <a:t>报文摘要</a:t>
            </a:r>
            <a:r>
              <a:rPr lang="en-US" altLang="zh-CN" sz="2400" dirty="0" smtClean="0">
                <a:solidFill>
                  <a:srgbClr val="C00000"/>
                </a:solidFill>
                <a:latin typeface="Microsoft YaHei" charset="-122"/>
                <a:ea typeface="Microsoft YaHei" charset="-122"/>
                <a:cs typeface="Microsoft YaHei" charset="-122"/>
              </a:rPr>
              <a:t>H(m)</a:t>
            </a:r>
            <a:r>
              <a:rPr lang="zh-CN" altLang="en-US" sz="2400" dirty="0" smtClean="0">
                <a:latin typeface="Microsoft YaHei" charset="-122"/>
                <a:ea typeface="Microsoft YaHei" charset="-122"/>
                <a:cs typeface="Microsoft YaHei" charset="-122"/>
              </a:rPr>
              <a:t>，然后</a:t>
            </a:r>
            <a:r>
              <a:rPr lang="en-US" altLang="zh-CN" sz="2400" dirty="0" smtClean="0">
                <a:latin typeface="Microsoft YaHei" charset="-122"/>
                <a:ea typeface="Microsoft YaHei" charset="-122"/>
                <a:cs typeface="Microsoft YaHei" charset="-122"/>
              </a:rPr>
              <a:t>Bob</a:t>
            </a:r>
            <a:r>
              <a:rPr lang="zh-CN" altLang="en-US" sz="2400" dirty="0" smtClean="0">
                <a:latin typeface="Microsoft YaHei" charset="-122"/>
                <a:ea typeface="Microsoft YaHei" charset="-122"/>
                <a:cs typeface="Microsoft YaHei" charset="-122"/>
              </a:rPr>
              <a:t>通过其私钥对报文摘要进行加密生成</a:t>
            </a:r>
            <a:r>
              <a:rPr lang="zh-CN" altLang="en-US" sz="2400" dirty="0" smtClean="0">
                <a:solidFill>
                  <a:srgbClr val="C00000"/>
                </a:solidFill>
                <a:latin typeface="Microsoft YaHei" charset="-122"/>
                <a:ea typeface="Microsoft YaHei" charset="-122"/>
                <a:cs typeface="Microsoft YaHei" charset="-122"/>
              </a:rPr>
              <a:t>加密的报文摘要</a:t>
            </a:r>
            <a:r>
              <a:rPr lang="zh-CN" altLang="en-US" sz="2400" dirty="0" smtClean="0">
                <a:latin typeface="Microsoft YaHei" charset="-122"/>
                <a:ea typeface="Microsoft YaHei" charset="-122"/>
                <a:cs typeface="Microsoft YaHei" charset="-122"/>
              </a:rPr>
              <a:t>，将</a:t>
            </a:r>
            <a:r>
              <a:rPr lang="zh-CN" altLang="en-US" sz="2400" dirty="0" smtClean="0">
                <a:solidFill>
                  <a:srgbClr val="C00000"/>
                </a:solidFill>
                <a:latin typeface="Microsoft YaHei" charset="-122"/>
                <a:ea typeface="Microsoft YaHei" charset="-122"/>
                <a:cs typeface="Microsoft YaHei" charset="-122"/>
              </a:rPr>
              <a:t>扩展报文</a:t>
            </a:r>
            <a:r>
              <a:rPr lang="zh-CN" altLang="en-US" sz="2400" dirty="0" smtClean="0">
                <a:latin typeface="Microsoft YaHei" charset="-122"/>
                <a:ea typeface="Microsoft YaHei" charset="-122"/>
                <a:cs typeface="Microsoft YaHei" charset="-122"/>
              </a:rPr>
              <a:t>发送给</a:t>
            </a:r>
            <a:r>
              <a:rPr lang="en-US" altLang="zh-CN" sz="2400" dirty="0" smtClean="0">
                <a:latin typeface="Microsoft YaHei" charset="-122"/>
                <a:ea typeface="Microsoft YaHei" charset="-122"/>
                <a:cs typeface="Microsoft YaHei" charset="-122"/>
              </a:rPr>
              <a:t>Alice</a:t>
            </a:r>
            <a:r>
              <a:rPr lang="zh-CN" altLang="en-US" sz="2400" dirty="0" smtClean="0">
                <a:latin typeface="Microsoft YaHei" charset="-122"/>
                <a:ea typeface="Microsoft YaHei" charset="-122"/>
                <a:cs typeface="Microsoft YaHei" charset="-122"/>
              </a:rPr>
              <a:t>。</a:t>
            </a:r>
          </a:p>
          <a:p>
            <a:pPr>
              <a:lnSpc>
                <a:spcPct val="150000"/>
              </a:lnSpc>
            </a:pPr>
            <a:r>
              <a:rPr lang="en-US" altLang="zh-CN" sz="2400" dirty="0" smtClean="0">
                <a:latin typeface="Microsoft YaHei" charset="-122"/>
                <a:ea typeface="Microsoft YaHei" charset="-122"/>
                <a:cs typeface="Microsoft YaHei" charset="-122"/>
              </a:rPr>
              <a:t>2</a:t>
            </a:r>
            <a:r>
              <a:rPr lang="zh-CN" altLang="en-US" sz="2400" dirty="0" smtClean="0">
                <a:latin typeface="Microsoft YaHei" charset="-122"/>
                <a:ea typeface="Microsoft YaHei" charset="-122"/>
                <a:cs typeface="Microsoft YaHei" charset="-122"/>
              </a:rPr>
              <a:t>、</a:t>
            </a:r>
            <a:r>
              <a:rPr lang="en-US" altLang="zh-CN" sz="2400" dirty="0" smtClean="0">
                <a:latin typeface="Microsoft YaHei" charset="-122"/>
                <a:ea typeface="Microsoft YaHei" charset="-122"/>
                <a:cs typeface="Microsoft YaHei" charset="-122"/>
              </a:rPr>
              <a:t>Alice</a:t>
            </a:r>
            <a:r>
              <a:rPr lang="zh-CN" altLang="en-US" sz="2400" dirty="0" smtClean="0">
                <a:latin typeface="Microsoft YaHei" charset="-122"/>
                <a:ea typeface="Microsoft YaHei" charset="-122"/>
                <a:cs typeface="Microsoft YaHei" charset="-122"/>
              </a:rPr>
              <a:t>收到报文</a:t>
            </a:r>
            <a:r>
              <a:rPr lang="en-US" altLang="zh-CN" sz="2400" dirty="0" smtClean="0">
                <a:latin typeface="Microsoft YaHei" charset="-122"/>
                <a:ea typeface="Microsoft YaHei" charset="-122"/>
                <a:cs typeface="Microsoft YaHei" charset="-122"/>
              </a:rPr>
              <a:t>m</a:t>
            </a:r>
            <a:r>
              <a:rPr lang="zh-CN" altLang="en-US" sz="2400" dirty="0" smtClean="0">
                <a:latin typeface="Microsoft YaHei" charset="-122"/>
                <a:ea typeface="Microsoft YaHei" charset="-122"/>
                <a:cs typeface="Microsoft YaHei" charset="-122"/>
              </a:rPr>
              <a:t>以及加密的报文摘要。</a:t>
            </a:r>
            <a:r>
              <a:rPr lang="en-US" altLang="zh-CN" sz="2400" dirty="0" smtClean="0">
                <a:latin typeface="Microsoft YaHei" charset="-122"/>
                <a:ea typeface="Microsoft YaHei" charset="-122"/>
                <a:cs typeface="Microsoft YaHei" charset="-122"/>
                <a:sym typeface="+mn-ea"/>
              </a:rPr>
              <a:t>Alice</a:t>
            </a:r>
            <a:r>
              <a:rPr lang="zh-CN" altLang="en-US" sz="2400" dirty="0" smtClean="0">
                <a:latin typeface="Microsoft YaHei" charset="-122"/>
                <a:ea typeface="Microsoft YaHei" charset="-122"/>
                <a:cs typeface="Microsoft YaHei" charset="-122"/>
                <a:sym typeface="+mn-ea"/>
              </a:rPr>
              <a:t>利用</a:t>
            </a:r>
            <a:r>
              <a:rPr lang="en-US" altLang="zh-CN" sz="2400" dirty="0" smtClean="0">
                <a:latin typeface="Microsoft YaHei" charset="-122"/>
                <a:ea typeface="Microsoft YaHei" charset="-122"/>
                <a:cs typeface="Microsoft YaHei" charset="-122"/>
                <a:sym typeface="+mn-ea"/>
              </a:rPr>
              <a:t>Bob</a:t>
            </a:r>
            <a:r>
              <a:rPr lang="zh-CN" altLang="en-US" sz="2400" dirty="0" smtClean="0">
                <a:latin typeface="Microsoft YaHei" charset="-122"/>
                <a:ea typeface="Microsoft YaHei" charset="-122"/>
                <a:cs typeface="Microsoft YaHei" charset="-122"/>
                <a:sym typeface="+mn-ea"/>
              </a:rPr>
              <a:t>的</a:t>
            </a:r>
            <a:r>
              <a:rPr lang="zh-CN" altLang="en-US" sz="2400" dirty="0" smtClean="0">
                <a:solidFill>
                  <a:srgbClr val="C00000"/>
                </a:solidFill>
                <a:latin typeface="Microsoft YaHei" charset="-122"/>
                <a:ea typeface="Microsoft YaHei" charset="-122"/>
                <a:cs typeface="Microsoft YaHei" charset="-122"/>
                <a:sym typeface="+mn-ea"/>
              </a:rPr>
              <a:t>公钥解密加密的报文摘要</a:t>
            </a:r>
            <a:r>
              <a:rPr lang="zh-CN" altLang="en-US" sz="2400" dirty="0" smtClean="0">
                <a:latin typeface="Microsoft YaHei" charset="-122"/>
                <a:ea typeface="Microsoft YaHei" charset="-122"/>
                <a:cs typeface="Microsoft YaHei" charset="-122"/>
                <a:sym typeface="+mn-ea"/>
              </a:rPr>
              <a:t>，并对</a:t>
            </a:r>
            <a:r>
              <a:rPr lang="en-US" altLang="zh-CN" sz="2400" dirty="0" smtClean="0">
                <a:latin typeface="Microsoft YaHei" charset="-122"/>
                <a:ea typeface="Microsoft YaHei" charset="-122"/>
                <a:cs typeface="Microsoft YaHei" charset="-122"/>
                <a:sym typeface="+mn-ea"/>
              </a:rPr>
              <a:t>m</a:t>
            </a:r>
            <a:r>
              <a:rPr lang="zh-CN" altLang="en-US" sz="2400" dirty="0" smtClean="0">
                <a:latin typeface="Microsoft YaHei" charset="-122"/>
                <a:ea typeface="Microsoft YaHei" charset="-122"/>
                <a:cs typeface="Microsoft YaHei" charset="-122"/>
                <a:sym typeface="+mn-ea"/>
              </a:rPr>
              <a:t>应用散列函数生成</a:t>
            </a:r>
            <a:r>
              <a:rPr lang="zh-CN" altLang="en-US" sz="2400" dirty="0" smtClean="0">
                <a:solidFill>
                  <a:srgbClr val="C00000"/>
                </a:solidFill>
                <a:latin typeface="Microsoft YaHei" charset="-122"/>
                <a:ea typeface="Microsoft YaHei" charset="-122"/>
                <a:cs typeface="Microsoft YaHei" charset="-122"/>
                <a:sym typeface="+mn-ea"/>
              </a:rPr>
              <a:t>新的报文摘要</a:t>
            </a:r>
            <a:r>
              <a:rPr lang="zh-CN" altLang="en-US" sz="2400" dirty="0" smtClean="0">
                <a:latin typeface="Microsoft YaHei" charset="-122"/>
                <a:ea typeface="Microsoft YaHei" charset="-122"/>
                <a:cs typeface="Microsoft YaHei" charset="-122"/>
                <a:sym typeface="+mn-ea"/>
              </a:rPr>
              <a:t>，如果两者一致，则签名报文</a:t>
            </a:r>
            <a:r>
              <a:rPr lang="en-US" altLang="zh-CN" sz="2400" dirty="0" smtClean="0">
                <a:latin typeface="Microsoft YaHei" charset="-122"/>
                <a:ea typeface="Microsoft YaHei" charset="-122"/>
                <a:cs typeface="Microsoft YaHei" charset="-122"/>
                <a:sym typeface="+mn-ea"/>
              </a:rPr>
              <a:t>m</a:t>
            </a:r>
            <a:r>
              <a:rPr lang="zh-CN" altLang="en-US" sz="2400" dirty="0" smtClean="0">
                <a:latin typeface="Microsoft YaHei" charset="-122"/>
                <a:ea typeface="Microsoft YaHei" charset="-122"/>
                <a:cs typeface="Microsoft YaHei" charset="-122"/>
                <a:sym typeface="+mn-ea"/>
              </a:rPr>
              <a:t>的一定是</a:t>
            </a:r>
            <a:r>
              <a:rPr lang="en-US" altLang="zh-CN" sz="2400" dirty="0" smtClean="0">
                <a:latin typeface="Microsoft YaHei" charset="-122"/>
                <a:ea typeface="Microsoft YaHei" charset="-122"/>
                <a:cs typeface="Microsoft YaHei" charset="-122"/>
                <a:sym typeface="+mn-ea"/>
              </a:rPr>
              <a:t>Bob</a:t>
            </a:r>
            <a:r>
              <a:rPr lang="zh-CN" altLang="en-US" sz="2400" dirty="0" smtClean="0">
                <a:latin typeface="Microsoft YaHei" charset="-122"/>
                <a:ea typeface="Microsoft YaHei" charset="-122"/>
                <a:cs typeface="Microsoft YaHei" charset="-122"/>
                <a:sym typeface="+mn-ea"/>
              </a:rPr>
              <a:t>的私钥。</a:t>
            </a:r>
          </a:p>
        </p:txBody>
      </p:sp>
      <p:grpSp>
        <p:nvGrpSpPr>
          <p:cNvPr id="7" name="组合 6"/>
          <p:cNvGrpSpPr/>
          <p:nvPr/>
        </p:nvGrpSpPr>
        <p:grpSpPr>
          <a:xfrm>
            <a:off x="0" y="876467"/>
            <a:ext cx="563526" cy="5105067"/>
            <a:chOff x="0" y="-1"/>
            <a:chExt cx="563526" cy="5105067"/>
          </a:xfrm>
        </p:grpSpPr>
        <p:sp>
          <p:nvSpPr>
            <p:cNvPr id="8" name="矩形 7"/>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3731983"/>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2333658"/>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下列关于数字签名应满足的要求中不正确的是（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接收方能够确认或证实发送方的签名，但不能</a:t>
            </a:r>
            <a:r>
              <a:rPr lang="zh-CN" altLang="en-US" sz="2400" b="0" dirty="0" smtClean="0">
                <a:solidFill>
                  <a:schemeClr val="tx1"/>
                </a:solidFill>
                <a:latin typeface="黑体" panose="02010609060101010101" pitchFamily="49" charset="-122"/>
                <a:ea typeface="黑体" panose="02010609060101010101" pitchFamily="49" charset="-122"/>
              </a:rPr>
              <a:t>伪造</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发送方发出签名的消息给接收方后，就不能再否认他所签发的消息</a:t>
            </a:r>
            <a:r>
              <a:rPr lang="zh-CN" altLang="en-US" sz="2400" b="0" dirty="0" smtClean="0">
                <a:solidFill>
                  <a:schemeClr val="tx1"/>
                </a:solidFill>
                <a:latin typeface="黑体" panose="02010609060101010101" pitchFamily="49" charset="-122"/>
                <a:ea typeface="黑体" panose="02010609060101010101" pitchFamily="49" charset="-122"/>
              </a:rPr>
              <a:t>。</a:t>
            </a:r>
            <a:endParaRPr lang="en-US" altLang="zh-CN" sz="2400" b="0" dirty="0" smtClean="0">
              <a:solidFill>
                <a:schemeClr val="tx1"/>
              </a:solidFill>
              <a:latin typeface="黑体" panose="02010609060101010101" pitchFamily="49" charset="-122"/>
              <a:ea typeface="黑体" panose="02010609060101010101" pitchFamily="49" charset="-122"/>
            </a:endParaRPr>
          </a:p>
          <a:p>
            <a:r>
              <a:rPr lang="zh-CN" altLang="en-US" sz="2400" b="0" dirty="0">
                <a:solidFill>
                  <a:schemeClr val="tx1"/>
                </a:solidFill>
                <a:latin typeface="黑体" panose="02010609060101010101" pitchFamily="49" charset="-122"/>
                <a:ea typeface="黑体" panose="02010609060101010101" pitchFamily="49" charset="-122"/>
              </a:rPr>
              <a:t> </a:t>
            </a: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接收方对已收到的签名消息不能否认，即有收报</a:t>
            </a:r>
            <a:r>
              <a:rPr lang="zh-CN" altLang="en-US" sz="2400" b="0" dirty="0" smtClean="0">
                <a:solidFill>
                  <a:schemeClr val="tx1"/>
                </a:solidFill>
                <a:latin typeface="黑体" panose="02010609060101010101" pitchFamily="49" charset="-122"/>
                <a:ea typeface="黑体" panose="02010609060101010101" pitchFamily="49" charset="-122"/>
              </a:rPr>
              <a:t>认证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第三者无法确认收发双方之间的消息传送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下列关于数字签名应满足的要求中不正确的是（  </a:t>
            </a:r>
            <a:r>
              <a:rPr lang="en-US" altLang="zh-CN" sz="2400" b="0" dirty="0" smtClean="0">
                <a:solidFill>
                  <a:srgbClr val="FF0000"/>
                </a:solidFill>
                <a:latin typeface="黑体" panose="02010609060101010101" pitchFamily="49" charset="-122"/>
                <a:ea typeface="黑体" panose="02010609060101010101" pitchFamily="49" charset="-122"/>
              </a:rPr>
              <a:t>D</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接收方能够确认或证实发送方的签名，但不能</a:t>
            </a:r>
            <a:r>
              <a:rPr lang="zh-CN" altLang="en-US" sz="2400" b="0" dirty="0" smtClean="0">
                <a:solidFill>
                  <a:schemeClr val="tx1"/>
                </a:solidFill>
                <a:latin typeface="黑体" panose="02010609060101010101" pitchFamily="49" charset="-122"/>
                <a:ea typeface="黑体" panose="02010609060101010101" pitchFamily="49" charset="-122"/>
              </a:rPr>
              <a:t>伪造</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发送方发出签名的消息给接收方后，就不能再否认他所签发的消息</a:t>
            </a:r>
            <a:r>
              <a:rPr lang="zh-CN" altLang="en-US" sz="2400" b="0" dirty="0" smtClean="0">
                <a:solidFill>
                  <a:schemeClr val="tx1"/>
                </a:solidFill>
                <a:latin typeface="黑体" panose="02010609060101010101" pitchFamily="49" charset="-122"/>
                <a:ea typeface="黑体" panose="02010609060101010101" pitchFamily="49" charset="-122"/>
              </a:rPr>
              <a:t>。</a:t>
            </a:r>
            <a:endParaRPr lang="en-US" altLang="zh-CN" sz="2400" b="0" dirty="0" smtClean="0">
              <a:solidFill>
                <a:schemeClr val="tx1"/>
              </a:solidFill>
              <a:latin typeface="黑体" panose="02010609060101010101" pitchFamily="49" charset="-122"/>
              <a:ea typeface="黑体" panose="02010609060101010101" pitchFamily="49" charset="-122"/>
            </a:endParaRPr>
          </a:p>
          <a:p>
            <a:r>
              <a:rPr lang="zh-CN" altLang="en-US" sz="2400" b="0" dirty="0">
                <a:solidFill>
                  <a:schemeClr val="tx1"/>
                </a:solidFill>
                <a:latin typeface="黑体" panose="02010609060101010101" pitchFamily="49" charset="-122"/>
                <a:ea typeface="黑体" panose="02010609060101010101" pitchFamily="49" charset="-122"/>
              </a:rPr>
              <a:t> </a:t>
            </a: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接收方对已收到的签名消息不能否认，即有收报</a:t>
            </a:r>
            <a:r>
              <a:rPr lang="zh-CN" altLang="en-US" sz="2400" b="0" dirty="0" smtClean="0">
                <a:solidFill>
                  <a:schemeClr val="tx1"/>
                </a:solidFill>
                <a:latin typeface="黑体" panose="02010609060101010101" pitchFamily="49" charset="-122"/>
                <a:ea typeface="黑体" panose="02010609060101010101" pitchFamily="49" charset="-122"/>
              </a:rPr>
              <a:t>认证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D:</a:t>
            </a:r>
            <a:r>
              <a:rPr lang="zh-CN" altLang="en-US" sz="2400" b="0" dirty="0">
                <a:solidFill>
                  <a:srgbClr val="FF0000"/>
                </a:solidFill>
                <a:latin typeface="黑体" panose="02010609060101010101" pitchFamily="49" charset="-122"/>
                <a:ea typeface="黑体" panose="02010609060101010101" pitchFamily="49" charset="-122"/>
              </a:rPr>
              <a:t>第三者无法确认收发双方之间的消息传送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在签名报文摘要的工作流程中，用发送者的私钥对</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进行加密，与原报文一起传送给接收者</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报文</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报文</a:t>
            </a:r>
            <a:r>
              <a:rPr lang="zh-CN" altLang="en-US" sz="2400" b="0" dirty="0" smtClean="0">
                <a:solidFill>
                  <a:schemeClr val="tx1"/>
                </a:solidFill>
                <a:latin typeface="黑体" panose="02010609060101010101" pitchFamily="49" charset="-122"/>
                <a:ea typeface="黑体" panose="02010609060101010101" pitchFamily="49" charset="-122"/>
              </a:rPr>
              <a:t>摘要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扩展</a:t>
            </a:r>
            <a:r>
              <a:rPr lang="zh-CN" altLang="en-US" sz="2400" b="0" dirty="0" smtClean="0">
                <a:solidFill>
                  <a:schemeClr val="tx1"/>
                </a:solidFill>
                <a:latin typeface="黑体" panose="02010609060101010101" pitchFamily="49" charset="-122"/>
                <a:ea typeface="黑体" panose="02010609060101010101" pitchFamily="49" charset="-122"/>
              </a:rPr>
              <a:t>报文</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散列函数</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在签名报文摘要的工作流程中，用发送者的私钥对</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进行加密，与原报文一起传送给接收者</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报文</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a:t>
            </a:r>
            <a:r>
              <a:rPr lang="zh-CN" altLang="en-US" sz="2400" b="0" dirty="0">
                <a:solidFill>
                  <a:srgbClr val="FF0000"/>
                </a:solidFill>
                <a:latin typeface="黑体" panose="02010609060101010101" pitchFamily="49" charset="-122"/>
                <a:ea typeface="黑体" panose="02010609060101010101" pitchFamily="49" charset="-122"/>
              </a:rPr>
              <a:t>报文</a:t>
            </a:r>
            <a:r>
              <a:rPr lang="zh-CN" altLang="en-US" sz="2400" b="0" dirty="0" smtClean="0">
                <a:solidFill>
                  <a:srgbClr val="FF0000"/>
                </a:solidFill>
                <a:latin typeface="黑体" panose="02010609060101010101" pitchFamily="49" charset="-122"/>
                <a:ea typeface="黑体" panose="02010609060101010101" pitchFamily="49" charset="-122"/>
              </a:rPr>
              <a:t>摘要</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扩展</a:t>
            </a:r>
            <a:r>
              <a:rPr lang="zh-CN" altLang="en-US" sz="2400" b="0" dirty="0" smtClean="0">
                <a:solidFill>
                  <a:schemeClr val="tx1"/>
                </a:solidFill>
                <a:latin typeface="黑体" panose="02010609060101010101" pitchFamily="49" charset="-122"/>
                <a:ea typeface="黑体" panose="02010609060101010101" pitchFamily="49" charset="-122"/>
              </a:rPr>
              <a:t>报文</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散列函数</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简单数字签名技术是将报文用</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加密，与原报文一起传送给接收者。</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发送者的私</a:t>
            </a:r>
            <a:r>
              <a:rPr lang="zh-CN" altLang="en-US" sz="2400" b="0" dirty="0" smtClean="0">
                <a:solidFill>
                  <a:schemeClr val="tx1"/>
                </a:solidFill>
                <a:latin typeface="黑体" panose="02010609060101010101" pitchFamily="49" charset="-122"/>
                <a:ea typeface="黑体" panose="02010609060101010101" pitchFamily="49" charset="-122"/>
              </a:rPr>
              <a:t>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发送者的公</a:t>
            </a:r>
            <a:r>
              <a:rPr lang="zh-CN" altLang="en-US" sz="2400" b="0" dirty="0" smtClean="0">
                <a:solidFill>
                  <a:schemeClr val="tx1"/>
                </a:solidFill>
                <a:latin typeface="黑体" panose="02010609060101010101" pitchFamily="49" charset="-122"/>
                <a:ea typeface="黑体" panose="02010609060101010101" pitchFamily="49" charset="-122"/>
              </a:rPr>
              <a:t>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接收者的私</a:t>
            </a:r>
            <a:r>
              <a:rPr lang="zh-CN" altLang="en-US" sz="2400" b="0" dirty="0" smtClean="0">
                <a:solidFill>
                  <a:schemeClr val="tx1"/>
                </a:solidFill>
                <a:latin typeface="黑体" panose="02010609060101010101" pitchFamily="49" charset="-122"/>
                <a:ea typeface="黑体" panose="02010609060101010101" pitchFamily="49" charset="-122"/>
              </a:rPr>
              <a:t>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接收者的公钥</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在网络安全威胁中</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是指通过向接收方恶意泛洪分组，淹没接收方，导致带宽耗尽，资源耗尽等过载资源情况</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插入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劫持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拒绝服务</a:t>
            </a:r>
            <a:r>
              <a:rPr lang="en-US" altLang="zh-CN" sz="2400" b="0" dirty="0" err="1" smtClean="0">
                <a:solidFill>
                  <a:schemeClr val="tx1"/>
                </a:solidFill>
                <a:latin typeface="黑体" panose="02010609060101010101" pitchFamily="49" charset="-122"/>
                <a:ea typeface="黑体" panose="02010609060101010101" pitchFamily="49" charset="-122"/>
              </a:rPr>
              <a:t>DoS</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映射</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简单数字签名技术是将报文用</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A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加密，与原报文一起传送给接收者。</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rgbClr val="FF0000"/>
                </a:solidFill>
                <a:latin typeface="黑体" panose="02010609060101010101" pitchFamily="49" charset="-122"/>
                <a:ea typeface="黑体" panose="02010609060101010101" pitchFamily="49" charset="-122"/>
              </a:rPr>
              <a:t>A:</a:t>
            </a:r>
            <a:r>
              <a:rPr lang="zh-CN" altLang="en-US" sz="2400" b="0" dirty="0">
                <a:solidFill>
                  <a:srgbClr val="FF0000"/>
                </a:solidFill>
                <a:latin typeface="黑体" panose="02010609060101010101" pitchFamily="49" charset="-122"/>
                <a:ea typeface="黑体" panose="02010609060101010101" pitchFamily="49" charset="-122"/>
              </a:rPr>
              <a:t>发送者的私</a:t>
            </a:r>
            <a:r>
              <a:rPr lang="zh-CN" altLang="en-US" sz="2400" b="0" dirty="0" smtClean="0">
                <a:solidFill>
                  <a:srgbClr val="FF0000"/>
                </a:solidFill>
                <a:latin typeface="黑体" panose="02010609060101010101" pitchFamily="49" charset="-122"/>
                <a:ea typeface="黑体" panose="02010609060101010101" pitchFamily="49" charset="-122"/>
              </a:rPr>
              <a:t>钥</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发送者的公</a:t>
            </a:r>
            <a:r>
              <a:rPr lang="zh-CN" altLang="en-US" sz="2400" b="0" dirty="0" smtClean="0">
                <a:solidFill>
                  <a:schemeClr val="tx1"/>
                </a:solidFill>
                <a:latin typeface="黑体" panose="02010609060101010101" pitchFamily="49" charset="-122"/>
                <a:ea typeface="黑体" panose="02010609060101010101" pitchFamily="49" charset="-122"/>
              </a:rPr>
              <a:t>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接收者的私</a:t>
            </a:r>
            <a:r>
              <a:rPr lang="zh-CN" altLang="en-US" sz="2400" b="0" dirty="0" smtClean="0">
                <a:solidFill>
                  <a:schemeClr val="tx1"/>
                </a:solidFill>
                <a:latin typeface="黑体" panose="02010609060101010101" pitchFamily="49" charset="-122"/>
                <a:ea typeface="黑体" panose="02010609060101010101" pitchFamily="49" charset="-122"/>
              </a:rPr>
              <a:t>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接收者的公钥</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8.4 </a:t>
            </a:r>
            <a:r>
              <a:rPr lang="zh-CN" altLang="en-US" sz="2800" b="1" dirty="0" smtClean="0">
                <a:latin typeface="黑体" panose="02010609060101010101" pitchFamily="49" charset="-122"/>
                <a:ea typeface="黑体" panose="02010609060101010101" pitchFamily="49" charset="-122"/>
                <a:sym typeface="+mn-ea"/>
              </a:rPr>
              <a:t>身份认证</a:t>
            </a:r>
            <a:endParaRPr lang="zh-CN" altLang="en-US" sz="2800" b="1" dirty="0">
              <a:latin typeface="黑体" panose="02010609060101010101" pitchFamily="49" charset="-122"/>
              <a:ea typeface="黑体" panose="02010609060101010101" pitchFamily="49" charset="-122"/>
              <a:sym typeface="+mn-ea"/>
            </a:endParaRPr>
          </a:p>
        </p:txBody>
      </p:sp>
      <p:pic>
        <p:nvPicPr>
          <p:cNvPr id="12292" name="Picture 4" descr="https://timgsa.baidu.com/timg?image&amp;quality=80&amp;size=b9999_10000&amp;sec=1531133903815&amp;di=aad723dee326a2dbec10529f67b7a67d&amp;imgtype=0&amp;src=http%3A%2F%2Fwww.sd.chinanews.com.cn%2F2%2F2016%2F0923%2FU421P935T2D25331F10DT20160923114833.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40096" y="2137919"/>
            <a:ext cx="4388437" cy="3295318"/>
          </a:xfrm>
          <a:prstGeom prst="rect">
            <a:avLst/>
          </a:prstGeom>
          <a:noFill/>
          <a:extLst>
            <a:ext uri="{909E8E84-426E-40DD-AFC4-6F175D3DCCD1}">
              <a14:hiddenFill xmlns:a14="http://schemas.microsoft.com/office/drawing/2010/main">
                <a:solidFill>
                  <a:srgbClr val="FFFFFF"/>
                </a:solidFill>
              </a14:hiddenFill>
            </a:ext>
          </a:extLst>
        </p:spPr>
      </p:pic>
      <p:pic>
        <p:nvPicPr>
          <p:cNvPr id="12294" name="Picture 6" descr="https://timgsa.baidu.com/timg?image&amp;quality=80&amp;size=b9999_10000&amp;sec=1531133795269&amp;di=e0862df0fe2b05e10a937514b583114e&amp;imgtype=0&amp;src=http%3A%2F%2Fimg.zcool.cn%2Fcommunity%2F01e0e755440a600000019ae9cd5366.jpg%40900w_1l_2o_100sh.jpg"/>
          <p:cNvPicPr>
            <a:picLocks noChangeAspect="1" noChangeArrowheads="1"/>
          </p:cNvPicPr>
          <p:nvPr/>
        </p:nvPicPr>
        <p:blipFill rotWithShape="1">
          <a:blip r:embed="rId3">
            <a:extLst>
              <a:ext uri="{28A0092B-C50C-407E-A947-70E740481C1C}">
                <a14:useLocalDpi xmlns:a14="http://schemas.microsoft.com/office/drawing/2010/main" val="0"/>
              </a:ext>
            </a:extLst>
          </a:blip>
          <a:srcRect l="14681" r="21318"/>
          <a:stretch>
            <a:fillRect/>
          </a:stretch>
        </p:blipFill>
        <p:spPr bwMode="auto">
          <a:xfrm>
            <a:off x="5901070" y="1975828"/>
            <a:ext cx="5486400" cy="36195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8.4 </a:t>
            </a:r>
            <a:r>
              <a:rPr lang="zh-CN" altLang="en-US" sz="2800" b="1" dirty="0" smtClean="0">
                <a:latin typeface="黑体" panose="02010609060101010101" pitchFamily="49" charset="-122"/>
                <a:ea typeface="黑体" panose="02010609060101010101" pitchFamily="49" charset="-122"/>
                <a:sym typeface="+mn-ea"/>
              </a:rPr>
              <a:t>身份认证</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3"/>
          <p:cNvSpPr txBox="1"/>
          <p:nvPr/>
        </p:nvSpPr>
        <p:spPr>
          <a:xfrm>
            <a:off x="395605" y="1974850"/>
            <a:ext cx="11372850" cy="1753235"/>
          </a:xfrm>
          <a:prstGeom prst="rect">
            <a:avLst/>
          </a:prstGeom>
          <a:noFill/>
        </p:spPr>
        <p:txBody>
          <a:bodyPr wrap="square" rtlCol="0">
            <a:spAutoFit/>
          </a:bodyPr>
          <a:lstStyle/>
          <a:p>
            <a:pPr>
              <a:lnSpc>
                <a:spcPct val="150000"/>
              </a:lnSpc>
            </a:pPr>
            <a:r>
              <a:rPr lang="zh-CN" altLang="en-US" sz="2400">
                <a:latin typeface="华文黑体" panose="02010600040101010101" charset="-122"/>
                <a:ea typeface="华文黑体" panose="02010600040101010101" charset="-122"/>
              </a:rPr>
              <a:t>身份认证：身份鉴别，一个实体经过计算机网络向另一个实体证明其身份的过程。</a:t>
            </a:r>
          </a:p>
          <a:p>
            <a:pPr>
              <a:lnSpc>
                <a:spcPct val="150000"/>
              </a:lnSpc>
            </a:pPr>
            <a:r>
              <a:rPr lang="en-US" altLang="zh-CN" sz="2400">
                <a:latin typeface="华文黑体" panose="02010600040101010101" charset="-122"/>
                <a:ea typeface="华文黑体" panose="02010600040101010101" charset="-122"/>
              </a:rPr>
              <a:t>1</a:t>
            </a:r>
            <a:r>
              <a:rPr lang="zh-CN" altLang="en-US" sz="2400">
                <a:latin typeface="华文黑体" panose="02010600040101010101" charset="-122"/>
                <a:ea typeface="华文黑体" panose="02010600040101010101" charset="-122"/>
              </a:rPr>
              <a:t>、基于共享对称密钥的身份认证；</a:t>
            </a:r>
          </a:p>
          <a:p>
            <a:pPr>
              <a:lnSpc>
                <a:spcPct val="150000"/>
              </a:lnSpc>
            </a:pPr>
            <a:r>
              <a:rPr lang="en-US" altLang="zh-CN" sz="2400">
                <a:latin typeface="华文黑体" panose="02010600040101010101" charset="-122"/>
                <a:ea typeface="华文黑体" panose="02010600040101010101" charset="-122"/>
              </a:rPr>
              <a:t>2</a:t>
            </a:r>
            <a:r>
              <a:rPr lang="zh-CN" altLang="en-US" sz="2400">
                <a:latin typeface="华文黑体" panose="02010600040101010101" charset="-122"/>
                <a:ea typeface="华文黑体" panose="02010600040101010101" charset="-122"/>
              </a:rPr>
              <a:t>、基于公开密钥的身份认证；</a:t>
            </a:r>
          </a:p>
        </p:txBody>
      </p:sp>
    </p:spTree>
  </p:cSld>
  <p:clrMapOvr>
    <a:masterClrMapping/>
  </p:clrMapOvr>
  <p:timing>
    <p:tnLst>
      <p:par>
        <p:cTn id="1" dur="indefinite" restart="never" nodeType="tmRoot"/>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8.4 </a:t>
            </a:r>
            <a:r>
              <a:rPr lang="zh-CN" altLang="en-US" sz="2800" b="1" dirty="0" smtClean="0">
                <a:latin typeface="黑体" panose="02010609060101010101" pitchFamily="49" charset="-122"/>
                <a:ea typeface="黑体" panose="02010609060101010101" pitchFamily="49" charset="-122"/>
                <a:sym typeface="+mn-ea"/>
              </a:rPr>
              <a:t>身份认证</a:t>
            </a:r>
            <a:endParaRPr lang="zh-CN" altLang="en-US" sz="2800" b="1" dirty="0">
              <a:latin typeface="黑体" panose="02010609060101010101" pitchFamily="49" charset="-122"/>
              <a:ea typeface="黑体" panose="02010609060101010101" pitchFamily="49" charset="-122"/>
              <a:sym typeface="+mn-ea"/>
            </a:endParaRPr>
          </a:p>
        </p:txBody>
      </p:sp>
      <p:pic>
        <p:nvPicPr>
          <p:cNvPr id="5" name="图片 4"/>
          <p:cNvPicPr>
            <a:picLocks noChangeAspect="1"/>
          </p:cNvPicPr>
          <p:nvPr/>
        </p:nvPicPr>
        <p:blipFill rotWithShape="1">
          <a:blip r:embed="rId2">
            <a:extLst>
              <a:ext uri="{28A0092B-C50C-407E-A947-70E740481C1C}">
                <a14:useLocalDpi xmlns:a14="http://schemas.microsoft.com/office/drawing/2010/main" val="0"/>
              </a:ext>
            </a:extLst>
          </a:blip>
          <a:srcRect l="24728" t="44962" r="18992" b="2015"/>
          <a:stretch>
            <a:fillRect/>
          </a:stretch>
        </p:blipFill>
        <p:spPr>
          <a:xfrm>
            <a:off x="3101072" y="2224110"/>
            <a:ext cx="5988805" cy="4231758"/>
          </a:xfrm>
          <a:prstGeom prst="rect">
            <a:avLst/>
          </a:prstGeom>
        </p:spPr>
      </p:pic>
      <p:sp>
        <p:nvSpPr>
          <p:cNvPr id="4" name="文本框 3"/>
          <p:cNvSpPr txBox="1"/>
          <p:nvPr/>
        </p:nvSpPr>
        <p:spPr>
          <a:xfrm>
            <a:off x="735330" y="1622425"/>
            <a:ext cx="5174615" cy="460375"/>
          </a:xfrm>
          <a:prstGeom prst="rect">
            <a:avLst/>
          </a:prstGeom>
          <a:noFill/>
        </p:spPr>
        <p:txBody>
          <a:bodyPr wrap="square" rtlCol="0" anchor="t">
            <a:spAutoFit/>
          </a:bodyPr>
          <a:lstStyle/>
          <a:p>
            <a:r>
              <a:rPr lang="zh-CN" altLang="en-US" sz="2400">
                <a:latin typeface="华文黑体" panose="02010600040101010101" charset="-122"/>
                <a:ea typeface="华文黑体" panose="02010600040101010101" charset="-122"/>
                <a:sym typeface="+mn-ea"/>
              </a:rPr>
              <a:t>一、基于共享对称密钥的身份认证</a:t>
            </a:r>
          </a:p>
        </p:txBody>
      </p:sp>
    </p:spTree>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8.4 </a:t>
            </a:r>
            <a:r>
              <a:rPr lang="zh-CN" altLang="en-US" sz="2800" b="1" dirty="0" smtClean="0">
                <a:latin typeface="黑体" panose="02010609060101010101" pitchFamily="49" charset="-122"/>
                <a:ea typeface="黑体" panose="02010609060101010101" pitchFamily="49" charset="-122"/>
                <a:sym typeface="+mn-ea"/>
              </a:rPr>
              <a:t>身份认证</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3"/>
          <p:cNvSpPr txBox="1"/>
          <p:nvPr/>
        </p:nvSpPr>
        <p:spPr>
          <a:xfrm>
            <a:off x="735330" y="1622425"/>
            <a:ext cx="9702800" cy="3415030"/>
          </a:xfrm>
          <a:prstGeom prst="rect">
            <a:avLst/>
          </a:prstGeom>
          <a:noFill/>
        </p:spPr>
        <p:txBody>
          <a:bodyPr wrap="square" rtlCol="0" anchor="t">
            <a:spAutoFit/>
          </a:bodyPr>
          <a:lstStyle/>
          <a:p>
            <a:pPr>
              <a:lnSpc>
                <a:spcPct val="150000"/>
              </a:lnSpc>
            </a:pPr>
            <a:r>
              <a:rPr lang="zh-CN" altLang="en-US" sz="2400">
                <a:latin typeface="华文黑体" panose="02010600040101010101" charset="-122"/>
                <a:ea typeface="华文黑体" panose="02010600040101010101" charset="-122"/>
                <a:sym typeface="+mn-ea"/>
              </a:rPr>
              <a:t>一、基于共享对称密钥的身份认证</a:t>
            </a:r>
          </a:p>
          <a:p>
            <a:pPr>
              <a:lnSpc>
                <a:spcPct val="150000"/>
              </a:lnSpc>
            </a:pPr>
            <a:r>
              <a:rPr lang="en-US" altLang="zh-CN" sz="2400">
                <a:latin typeface="华文黑体" panose="02010600040101010101" charset="-122"/>
                <a:ea typeface="华文黑体" panose="02010600040101010101" charset="-122"/>
                <a:sym typeface="+mn-ea"/>
              </a:rPr>
              <a:t>1</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向</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发送报文</a:t>
            </a:r>
            <a:r>
              <a:rPr lang="en-US" altLang="zh-CN" sz="2400">
                <a:latin typeface="华文黑体" panose="02010600040101010101" charset="-122"/>
                <a:ea typeface="华文黑体" panose="02010600040101010101" charset="-122"/>
                <a:sym typeface="+mn-ea"/>
              </a:rPr>
              <a:t>“</a:t>
            </a:r>
            <a:r>
              <a:rPr lang="zh-CN" altLang="en-US" sz="2400">
                <a:latin typeface="华文黑体" panose="02010600040101010101" charset="-122"/>
                <a:ea typeface="华文黑体" panose="02010600040101010101" charset="-122"/>
                <a:sym typeface="+mn-ea"/>
              </a:rPr>
              <a:t>我是</a:t>
            </a:r>
            <a:r>
              <a:rPr lang="en-US" altLang="zh-CN" sz="2400">
                <a:latin typeface="华文黑体" panose="02010600040101010101" charset="-122"/>
                <a:ea typeface="华文黑体" panose="02010600040101010101" charset="-122"/>
                <a:sym typeface="+mn-ea"/>
              </a:rPr>
              <a:t>Alice”</a:t>
            </a:r>
          </a:p>
          <a:p>
            <a:pPr>
              <a:lnSpc>
                <a:spcPct val="150000"/>
              </a:lnSpc>
            </a:pPr>
            <a:r>
              <a:rPr lang="en-US" altLang="zh-CN" sz="2400">
                <a:latin typeface="华文黑体" panose="02010600040101010101" charset="-122"/>
                <a:ea typeface="华文黑体" panose="02010600040101010101" charset="-122"/>
                <a:sym typeface="+mn-ea"/>
              </a:rPr>
              <a:t>2</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选择一个</a:t>
            </a:r>
            <a:r>
              <a:rPr lang="zh-CN" altLang="en-US" sz="2400">
                <a:solidFill>
                  <a:srgbClr val="C00000"/>
                </a:solidFill>
                <a:latin typeface="华文黑体" panose="02010600040101010101" charset="-122"/>
                <a:ea typeface="华文黑体" panose="02010600040101010101" charset="-122"/>
                <a:sym typeface="+mn-ea"/>
              </a:rPr>
              <a:t>一次性随机数</a:t>
            </a:r>
            <a:r>
              <a:rPr lang="en-US" altLang="zh-CN" sz="2400">
                <a:solidFill>
                  <a:srgbClr val="C00000"/>
                </a:solidFill>
                <a:latin typeface="华文黑体" panose="02010600040101010101" charset="-122"/>
                <a:ea typeface="华文黑体" panose="02010600040101010101" charset="-122"/>
                <a:sym typeface="+mn-ea"/>
              </a:rPr>
              <a:t>R</a:t>
            </a:r>
            <a:r>
              <a:rPr lang="zh-CN" altLang="en-US" sz="2400">
                <a:latin typeface="华文黑体" panose="02010600040101010101" charset="-122"/>
                <a:ea typeface="华文黑体" panose="02010600040101010101" charset="-122"/>
                <a:sym typeface="+mn-ea"/>
              </a:rPr>
              <a:t>，然后把这个值发送给</a:t>
            </a:r>
            <a:r>
              <a:rPr lang="en-US" altLang="zh-CN" sz="2400">
                <a:latin typeface="华文黑体" panose="02010600040101010101" charset="-122"/>
                <a:ea typeface="华文黑体" panose="02010600040101010101" charset="-122"/>
                <a:sym typeface="+mn-ea"/>
              </a:rPr>
              <a:t>Alice</a:t>
            </a:r>
          </a:p>
          <a:p>
            <a:pPr>
              <a:lnSpc>
                <a:spcPct val="150000"/>
              </a:lnSpc>
            </a:pPr>
            <a:r>
              <a:rPr lang="en-US" altLang="zh-CN" sz="2400">
                <a:latin typeface="华文黑体" panose="02010600040101010101" charset="-122"/>
                <a:ea typeface="华文黑体" panose="02010600040101010101" charset="-122"/>
                <a:sym typeface="+mn-ea"/>
              </a:rPr>
              <a:t>3</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使用她与</a:t>
            </a:r>
            <a:r>
              <a:rPr lang="en-US" altLang="zh-CN" sz="2400">
                <a:latin typeface="华文黑体" panose="02010600040101010101" charset="-122"/>
                <a:ea typeface="华文黑体" panose="02010600040101010101" charset="-122"/>
                <a:sym typeface="+mn-ea"/>
              </a:rPr>
              <a:t>Bob</a:t>
            </a:r>
            <a:r>
              <a:rPr lang="zh-CN" altLang="en-US" sz="2400">
                <a:solidFill>
                  <a:srgbClr val="C00000"/>
                </a:solidFill>
                <a:latin typeface="华文黑体" panose="02010600040101010101" charset="-122"/>
                <a:ea typeface="华文黑体" panose="02010600040101010101" charset="-122"/>
                <a:sym typeface="+mn-ea"/>
              </a:rPr>
              <a:t>共享的对称秘密密钥</a:t>
            </a:r>
            <a:r>
              <a:rPr lang="zh-CN" altLang="en-US" sz="2400">
                <a:solidFill>
                  <a:schemeClr val="tx1"/>
                </a:solidFill>
                <a:latin typeface="华文黑体" panose="02010600040101010101" charset="-122"/>
                <a:ea typeface="华文黑体" panose="02010600040101010101" charset="-122"/>
                <a:sym typeface="+mn-ea"/>
              </a:rPr>
              <a:t>加密这个一次性随机数，然后把加密的一次性随机数发回给</a:t>
            </a:r>
            <a:r>
              <a:rPr lang="en-US" altLang="zh-CN" sz="2400">
                <a:solidFill>
                  <a:schemeClr val="tx1"/>
                </a:solidFill>
                <a:latin typeface="华文黑体" panose="02010600040101010101" charset="-122"/>
                <a:ea typeface="华文黑体" panose="02010600040101010101" charset="-122"/>
                <a:sym typeface="+mn-ea"/>
              </a:rPr>
              <a:t>Bob</a:t>
            </a:r>
            <a:r>
              <a:rPr lang="zh-CN" altLang="en-US" sz="2400">
                <a:solidFill>
                  <a:schemeClr val="tx1"/>
                </a:solidFill>
                <a:latin typeface="华文黑体" panose="02010600040101010101" charset="-122"/>
                <a:ea typeface="华文黑体" panose="02010600040101010101" charset="-122"/>
                <a:sym typeface="+mn-ea"/>
              </a:rPr>
              <a:t>。</a:t>
            </a:r>
          </a:p>
          <a:p>
            <a:pPr>
              <a:lnSpc>
                <a:spcPct val="150000"/>
              </a:lnSpc>
            </a:pPr>
            <a:r>
              <a:rPr lang="en-US" altLang="zh-CN" sz="2400">
                <a:solidFill>
                  <a:schemeClr val="tx1"/>
                </a:solidFill>
                <a:latin typeface="华文黑体" panose="02010600040101010101" charset="-122"/>
                <a:ea typeface="华文黑体" panose="02010600040101010101" charset="-122"/>
                <a:sym typeface="+mn-ea"/>
              </a:rPr>
              <a:t>4</a:t>
            </a:r>
            <a:r>
              <a:rPr lang="zh-CN" altLang="en-US" sz="2400">
                <a:solidFill>
                  <a:schemeClr val="tx1"/>
                </a:solidFill>
                <a:latin typeface="华文黑体" panose="02010600040101010101" charset="-122"/>
                <a:ea typeface="华文黑体" panose="02010600040101010101" charset="-122"/>
                <a:sym typeface="+mn-ea"/>
              </a:rPr>
              <a:t>、</a:t>
            </a:r>
            <a:r>
              <a:rPr lang="en-US" altLang="zh-CN" sz="2400">
                <a:solidFill>
                  <a:schemeClr val="tx1"/>
                </a:solidFill>
                <a:latin typeface="华文黑体" panose="02010600040101010101" charset="-122"/>
                <a:ea typeface="华文黑体" panose="02010600040101010101" charset="-122"/>
                <a:sym typeface="+mn-ea"/>
              </a:rPr>
              <a:t>Bob</a:t>
            </a:r>
            <a:r>
              <a:rPr lang="zh-CN" altLang="en-US" sz="2400">
                <a:solidFill>
                  <a:schemeClr val="tx1"/>
                </a:solidFill>
                <a:latin typeface="华文黑体" panose="02010600040101010101" charset="-122"/>
                <a:ea typeface="华文黑体" panose="02010600040101010101" charset="-122"/>
                <a:sym typeface="+mn-ea"/>
              </a:rPr>
              <a:t>解密收到的报文。</a:t>
            </a:r>
          </a:p>
        </p:txBody>
      </p:sp>
      <p:sp>
        <p:nvSpPr>
          <p:cNvPr id="6" name="线形标注 1 5"/>
          <p:cNvSpPr/>
          <p:nvPr/>
        </p:nvSpPr>
        <p:spPr>
          <a:xfrm>
            <a:off x="8727440" y="1527810"/>
            <a:ext cx="2469515" cy="1024890"/>
          </a:xfrm>
          <a:prstGeom prst="borderCallout1">
            <a:avLst>
              <a:gd name="adj1" fmla="val 18750"/>
              <a:gd name="adj2" fmla="val -8333"/>
              <a:gd name="adj3" fmla="val 137484"/>
              <a:gd name="adj4" fmla="val -162921"/>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sz="2400">
                <a:latin typeface="华文黑体" panose="02010600040101010101" charset="-122"/>
                <a:ea typeface="华文黑体" panose="02010600040101010101" charset="-122"/>
              </a:rPr>
              <a:t>避免重放攻击</a:t>
            </a:r>
          </a:p>
        </p:txBody>
      </p:sp>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8.4 </a:t>
            </a:r>
            <a:r>
              <a:rPr lang="zh-CN" altLang="en-US" sz="2800" b="1" dirty="0" smtClean="0">
                <a:latin typeface="黑体" panose="02010609060101010101" pitchFamily="49" charset="-122"/>
                <a:ea typeface="黑体" panose="02010609060101010101" pitchFamily="49" charset="-122"/>
                <a:sym typeface="+mn-ea"/>
              </a:rPr>
              <a:t>身份认证</a:t>
            </a:r>
            <a:endParaRPr lang="zh-CN" altLang="en-US" sz="2800" b="1" dirty="0">
              <a:latin typeface="黑体" panose="02010609060101010101" pitchFamily="49" charset="-122"/>
              <a:ea typeface="黑体" panose="02010609060101010101" pitchFamily="49" charset="-122"/>
              <a:sym typeface="+mn-ea"/>
            </a:endParaRPr>
          </a:p>
        </p:txBody>
      </p:sp>
      <p:pic>
        <p:nvPicPr>
          <p:cNvPr id="6" name="图片 5"/>
          <p:cNvPicPr>
            <a:picLocks noChangeAspect="1"/>
          </p:cNvPicPr>
          <p:nvPr/>
        </p:nvPicPr>
        <p:blipFill rotWithShape="1">
          <a:blip r:embed="rId2">
            <a:extLst>
              <a:ext uri="{28A0092B-C50C-407E-A947-70E740481C1C}">
                <a14:useLocalDpi xmlns:a14="http://schemas.microsoft.com/office/drawing/2010/main" val="0"/>
              </a:ext>
            </a:extLst>
          </a:blip>
          <a:srcRect l="22752" t="30827" r="13178"/>
          <a:stretch>
            <a:fillRect/>
          </a:stretch>
        </p:blipFill>
        <p:spPr>
          <a:xfrm>
            <a:off x="6209798" y="1216261"/>
            <a:ext cx="5465136" cy="4425339"/>
          </a:xfrm>
          <a:prstGeom prst="rect">
            <a:avLst/>
          </a:prstGeom>
        </p:spPr>
      </p:pic>
      <p:sp>
        <p:nvSpPr>
          <p:cNvPr id="7" name="TextBox 6"/>
          <p:cNvSpPr txBox="1"/>
          <p:nvPr/>
        </p:nvSpPr>
        <p:spPr>
          <a:xfrm>
            <a:off x="5885180" y="6082030"/>
            <a:ext cx="5917565" cy="398780"/>
          </a:xfrm>
          <a:prstGeom prst="rect">
            <a:avLst/>
          </a:prstGeom>
          <a:noFill/>
        </p:spPr>
        <p:txBody>
          <a:bodyPr wrap="square" rtlCol="0">
            <a:spAutoFit/>
          </a:bodyPr>
          <a:lstStyle/>
          <a:p>
            <a:r>
              <a:rPr lang="zh-CN" altLang="en-US" sz="2000" dirty="0" smtClean="0"/>
              <a:t>利用一次性随机数和公钥加密技术进行身份认证</a:t>
            </a:r>
            <a:endParaRPr lang="zh-CN" altLang="en-US" sz="2000" dirty="0"/>
          </a:p>
        </p:txBody>
      </p:sp>
      <p:sp>
        <p:nvSpPr>
          <p:cNvPr id="3" name="文本框 2"/>
          <p:cNvSpPr txBox="1"/>
          <p:nvPr/>
        </p:nvSpPr>
        <p:spPr>
          <a:xfrm>
            <a:off x="824230" y="1706880"/>
            <a:ext cx="4145280" cy="460375"/>
          </a:xfrm>
          <a:prstGeom prst="rect">
            <a:avLst/>
          </a:prstGeom>
          <a:noFill/>
        </p:spPr>
        <p:txBody>
          <a:bodyPr wrap="none" rtlCol="0" anchor="t">
            <a:spAutoFit/>
          </a:bodyPr>
          <a:lstStyle/>
          <a:p>
            <a:r>
              <a:rPr lang="zh-CN" altLang="en-US" sz="2400">
                <a:latin typeface="华文黑体" panose="02010600040101010101" charset="-122"/>
                <a:ea typeface="华文黑体" panose="02010600040101010101" charset="-122"/>
                <a:sym typeface="+mn-ea"/>
              </a:rPr>
              <a:t>二、基于公开密钥的身份认证</a:t>
            </a:r>
          </a:p>
        </p:txBody>
      </p:sp>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8.4 </a:t>
            </a:r>
            <a:r>
              <a:rPr lang="zh-CN" altLang="en-US" sz="2800" b="1" dirty="0" smtClean="0">
                <a:latin typeface="黑体" panose="02010609060101010101" pitchFamily="49" charset="-122"/>
                <a:ea typeface="黑体" panose="02010609060101010101" pitchFamily="49" charset="-122"/>
                <a:sym typeface="+mn-ea"/>
              </a:rPr>
              <a:t>身份认证</a:t>
            </a:r>
            <a:endParaRPr lang="zh-CN" altLang="en-US" sz="2800" b="1" dirty="0">
              <a:latin typeface="黑体" panose="02010609060101010101" pitchFamily="49" charset="-122"/>
              <a:ea typeface="黑体" panose="02010609060101010101" pitchFamily="49" charset="-122"/>
              <a:sym typeface="+mn-ea"/>
            </a:endParaRPr>
          </a:p>
        </p:txBody>
      </p:sp>
      <p:sp>
        <p:nvSpPr>
          <p:cNvPr id="3" name="文本框 2"/>
          <p:cNvSpPr txBox="1"/>
          <p:nvPr/>
        </p:nvSpPr>
        <p:spPr>
          <a:xfrm>
            <a:off x="824230" y="1706880"/>
            <a:ext cx="10394950" cy="3969385"/>
          </a:xfrm>
          <a:prstGeom prst="rect">
            <a:avLst/>
          </a:prstGeom>
          <a:noFill/>
        </p:spPr>
        <p:txBody>
          <a:bodyPr wrap="square" rtlCol="0" anchor="t">
            <a:spAutoFit/>
          </a:bodyPr>
          <a:lstStyle/>
          <a:p>
            <a:pPr>
              <a:lnSpc>
                <a:spcPct val="150000"/>
              </a:lnSpc>
            </a:pPr>
            <a:r>
              <a:rPr lang="zh-CN" altLang="en-US" sz="2400">
                <a:latin typeface="华文黑体" panose="02010600040101010101" charset="-122"/>
                <a:ea typeface="华文黑体" panose="02010600040101010101" charset="-122"/>
                <a:sym typeface="+mn-ea"/>
              </a:rPr>
              <a:t>二、基于公开密钥的身份认证</a:t>
            </a:r>
          </a:p>
          <a:p>
            <a:pPr>
              <a:lnSpc>
                <a:spcPct val="150000"/>
              </a:lnSpc>
            </a:pPr>
            <a:r>
              <a:rPr lang="en-US" altLang="zh-CN" sz="2400">
                <a:latin typeface="华文黑体" panose="02010600040101010101" charset="-122"/>
                <a:ea typeface="华文黑体" panose="02010600040101010101" charset="-122"/>
                <a:sym typeface="+mn-ea"/>
              </a:rPr>
              <a:t>1</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向</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发送报文</a:t>
            </a:r>
            <a:r>
              <a:rPr lang="en-US" altLang="zh-CN" sz="2400">
                <a:latin typeface="华文黑体" panose="02010600040101010101" charset="-122"/>
                <a:ea typeface="华文黑体" panose="02010600040101010101" charset="-122"/>
                <a:sym typeface="+mn-ea"/>
              </a:rPr>
              <a:t>“</a:t>
            </a:r>
            <a:r>
              <a:rPr lang="zh-CN" altLang="en-US" sz="2400">
                <a:latin typeface="华文黑体" panose="02010600040101010101" charset="-122"/>
                <a:ea typeface="华文黑体" panose="02010600040101010101" charset="-122"/>
                <a:sym typeface="+mn-ea"/>
              </a:rPr>
              <a:t>我是</a:t>
            </a:r>
            <a:r>
              <a:rPr lang="en-US" altLang="zh-CN" sz="2400">
                <a:latin typeface="华文黑体" panose="02010600040101010101" charset="-122"/>
                <a:ea typeface="华文黑体" panose="02010600040101010101" charset="-122"/>
                <a:sym typeface="+mn-ea"/>
              </a:rPr>
              <a:t>Alice”</a:t>
            </a:r>
          </a:p>
          <a:p>
            <a:pPr>
              <a:lnSpc>
                <a:spcPct val="150000"/>
              </a:lnSpc>
            </a:pPr>
            <a:r>
              <a:rPr lang="en-US" altLang="zh-CN" sz="2400">
                <a:latin typeface="华文黑体" panose="02010600040101010101" charset="-122"/>
                <a:ea typeface="华文黑体" panose="02010600040101010101" charset="-122"/>
                <a:sym typeface="+mn-ea"/>
              </a:rPr>
              <a:t>2</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选择一个一次性随机数</a:t>
            </a:r>
            <a:r>
              <a:rPr lang="en-US" altLang="zh-CN" sz="2400">
                <a:latin typeface="华文黑体" panose="02010600040101010101" charset="-122"/>
                <a:ea typeface="华文黑体" panose="02010600040101010101" charset="-122"/>
                <a:sym typeface="+mn-ea"/>
              </a:rPr>
              <a:t>R</a:t>
            </a:r>
            <a:r>
              <a:rPr lang="zh-CN" altLang="en-US" sz="2400">
                <a:latin typeface="华文黑体" panose="02010600040101010101" charset="-122"/>
                <a:ea typeface="华文黑体" panose="02010600040101010101" charset="-122"/>
                <a:sym typeface="+mn-ea"/>
              </a:rPr>
              <a:t>，然后把这个值发送给</a:t>
            </a:r>
            <a:r>
              <a:rPr lang="en-US" altLang="zh-CN" sz="2400">
                <a:latin typeface="华文黑体" panose="02010600040101010101" charset="-122"/>
                <a:ea typeface="华文黑体" panose="02010600040101010101" charset="-122"/>
                <a:sym typeface="+mn-ea"/>
              </a:rPr>
              <a:t>Alice</a:t>
            </a:r>
          </a:p>
          <a:p>
            <a:pPr>
              <a:lnSpc>
                <a:spcPct val="150000"/>
              </a:lnSpc>
            </a:pPr>
            <a:r>
              <a:rPr lang="en-US" altLang="zh-CN" sz="2400">
                <a:latin typeface="华文黑体" panose="02010600040101010101" charset="-122"/>
                <a:ea typeface="华文黑体" panose="02010600040101010101" charset="-122"/>
                <a:sym typeface="+mn-ea"/>
              </a:rPr>
              <a:t>3</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使用她的私钥来加密</a:t>
            </a:r>
            <a:r>
              <a:rPr lang="en-US" altLang="zh-CN" sz="2400">
                <a:latin typeface="华文黑体" panose="02010600040101010101" charset="-122"/>
                <a:ea typeface="华文黑体" panose="02010600040101010101" charset="-122"/>
                <a:sym typeface="+mn-ea"/>
              </a:rPr>
              <a:t>R</a:t>
            </a:r>
            <a:r>
              <a:rPr lang="zh-CN" altLang="en-US" sz="2400">
                <a:latin typeface="华文黑体" panose="02010600040101010101" charset="-122"/>
                <a:ea typeface="华文黑体" panose="02010600040101010101" charset="-122"/>
                <a:sym typeface="+mn-ea"/>
              </a:rPr>
              <a:t>，然后把加密的一次性随机数发回给</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a:t>
            </a:r>
            <a:endParaRPr lang="zh-CN" altLang="en-US" sz="2400">
              <a:solidFill>
                <a:schemeClr val="tx1"/>
              </a:solidFill>
              <a:latin typeface="华文黑体" panose="02010600040101010101" charset="-122"/>
              <a:ea typeface="华文黑体" panose="02010600040101010101" charset="-122"/>
              <a:sym typeface="+mn-ea"/>
            </a:endParaRPr>
          </a:p>
          <a:p>
            <a:pPr>
              <a:lnSpc>
                <a:spcPct val="150000"/>
              </a:lnSpc>
            </a:pPr>
            <a:r>
              <a:rPr lang="en-US" altLang="zh-CN" sz="2400">
                <a:latin typeface="华文黑体" panose="02010600040101010101" charset="-122"/>
                <a:ea typeface="华文黑体" panose="02010600040101010101" charset="-122"/>
                <a:sym typeface="+mn-ea"/>
              </a:rPr>
              <a:t>4</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向</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索要她的公钥。</a:t>
            </a:r>
          </a:p>
          <a:p>
            <a:pPr>
              <a:lnSpc>
                <a:spcPct val="150000"/>
              </a:lnSpc>
            </a:pPr>
            <a:r>
              <a:rPr lang="en-US" altLang="zh-CN" sz="2400">
                <a:latin typeface="华文黑体" panose="02010600040101010101" charset="-122"/>
                <a:ea typeface="华文黑体" panose="02010600040101010101" charset="-122"/>
                <a:sym typeface="+mn-ea"/>
              </a:rPr>
              <a:t>5</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向</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发送自己的公钥。</a:t>
            </a:r>
          </a:p>
          <a:p>
            <a:pPr>
              <a:lnSpc>
                <a:spcPct val="150000"/>
              </a:lnSpc>
            </a:pPr>
            <a:r>
              <a:rPr lang="en-US" altLang="zh-CN" sz="2400">
                <a:latin typeface="华文黑体" panose="02010600040101010101" charset="-122"/>
                <a:ea typeface="华文黑体" panose="02010600040101010101" charset="-122"/>
                <a:sym typeface="+mn-ea"/>
              </a:rPr>
              <a:t>6</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利用</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的公钥解密收到的报文。</a:t>
            </a:r>
          </a:p>
        </p:txBody>
      </p:sp>
    </p:spTree>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在身份认证过程中，为了预防重放攻击，比较有效地解决方式是引入</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加密</a:t>
            </a:r>
            <a:r>
              <a:rPr lang="zh-CN" altLang="en-US" sz="2400" b="0" dirty="0" smtClean="0">
                <a:solidFill>
                  <a:schemeClr val="tx1"/>
                </a:solidFill>
                <a:latin typeface="黑体" panose="02010609060101010101" pitchFamily="49" charset="-122"/>
                <a:ea typeface="黑体" panose="02010609060101010101" pitchFamily="49" charset="-122"/>
              </a:rPr>
              <a:t>口令</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公钥加密</a:t>
            </a:r>
            <a:r>
              <a:rPr lang="zh-CN" altLang="en-US" sz="2400" b="0" dirty="0" smtClean="0">
                <a:solidFill>
                  <a:schemeClr val="tx1"/>
                </a:solidFill>
                <a:latin typeface="黑体" panose="02010609060101010101" pitchFamily="49" charset="-122"/>
                <a:ea typeface="黑体" panose="02010609060101010101" pitchFamily="49" charset="-122"/>
              </a:rPr>
              <a:t>技术</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一次性</a:t>
            </a:r>
            <a:r>
              <a:rPr lang="zh-CN" altLang="en-US" sz="2400" b="0" dirty="0" smtClean="0">
                <a:solidFill>
                  <a:schemeClr val="tx1"/>
                </a:solidFill>
                <a:latin typeface="黑体" panose="02010609060101010101" pitchFamily="49" charset="-122"/>
                <a:ea typeface="黑体" panose="02010609060101010101" pitchFamily="49" charset="-122"/>
              </a:rPr>
              <a:t>随机数</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数字签名</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在身份认证过程中，为了预防重放攻击，比较有效地解决方式是引入</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C</a:t>
            </a:r>
            <a:r>
              <a:rPr lang="en-US" altLang="zh-CN" sz="2400" b="0" dirty="0" smtClean="0">
                <a:solidFill>
                  <a:schemeClr val="tx1"/>
                </a:solidFill>
                <a:latin typeface="黑体" panose="02010609060101010101" pitchFamily="49" charset="-122"/>
                <a:ea typeface="黑体" panose="02010609060101010101" pitchFamily="49" charset="-122"/>
              </a:rPr>
              <a:t>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加密</a:t>
            </a:r>
            <a:r>
              <a:rPr lang="zh-CN" altLang="en-US" sz="2400" b="0" dirty="0" smtClean="0">
                <a:solidFill>
                  <a:schemeClr val="tx1"/>
                </a:solidFill>
                <a:latin typeface="黑体" panose="02010609060101010101" pitchFamily="49" charset="-122"/>
                <a:ea typeface="黑体" panose="02010609060101010101" pitchFamily="49" charset="-122"/>
              </a:rPr>
              <a:t>口令</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公钥加密</a:t>
            </a:r>
            <a:r>
              <a:rPr lang="zh-CN" altLang="en-US" sz="2400" b="0" dirty="0" smtClean="0">
                <a:solidFill>
                  <a:schemeClr val="tx1"/>
                </a:solidFill>
                <a:latin typeface="黑体" panose="02010609060101010101" pitchFamily="49" charset="-122"/>
                <a:ea typeface="黑体" panose="02010609060101010101" pitchFamily="49" charset="-122"/>
              </a:rPr>
              <a:t>技术</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a:t>
            </a:r>
            <a:r>
              <a:rPr lang="zh-CN" altLang="en-US" sz="2400" b="0" dirty="0">
                <a:solidFill>
                  <a:srgbClr val="FF0000"/>
                </a:solidFill>
                <a:latin typeface="黑体" panose="02010609060101010101" pitchFamily="49" charset="-122"/>
                <a:ea typeface="黑体" panose="02010609060101010101" pitchFamily="49" charset="-122"/>
              </a:rPr>
              <a:t>一次性</a:t>
            </a:r>
            <a:r>
              <a:rPr lang="zh-CN" altLang="en-US" sz="2400" b="0" dirty="0" smtClean="0">
                <a:solidFill>
                  <a:srgbClr val="FF0000"/>
                </a:solidFill>
                <a:latin typeface="黑体" panose="02010609060101010101" pitchFamily="49" charset="-122"/>
                <a:ea typeface="黑体" panose="02010609060101010101" pitchFamily="49" charset="-122"/>
              </a:rPr>
              <a:t>随机数</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数字签名</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8.5 </a:t>
            </a:r>
            <a:r>
              <a:rPr lang="zh-CN" altLang="en-US" sz="2800" b="1" dirty="0" smtClean="0">
                <a:latin typeface="黑体" panose="02010609060101010101" pitchFamily="49" charset="-122"/>
                <a:ea typeface="黑体" panose="02010609060101010101" pitchFamily="49" charset="-122"/>
                <a:sym typeface="+mn-ea"/>
              </a:rPr>
              <a:t>密钥分发中心与证书认证机构</a:t>
            </a:r>
            <a:endParaRPr lang="zh-CN" altLang="en-US" sz="2800" b="1" dirty="0">
              <a:latin typeface="黑体" panose="02010609060101010101" pitchFamily="49" charset="-122"/>
              <a:ea typeface="黑体" panose="02010609060101010101" pitchFamily="49" charset="-122"/>
              <a:sym typeface="+mn-ea"/>
            </a:endParaRPr>
          </a:p>
        </p:txBody>
      </p:sp>
      <p:sp>
        <p:nvSpPr>
          <p:cNvPr id="7" name="文本框 6"/>
          <p:cNvSpPr txBox="1"/>
          <p:nvPr/>
        </p:nvSpPr>
        <p:spPr>
          <a:xfrm>
            <a:off x="1205387" y="1340458"/>
            <a:ext cx="9249256" cy="559769"/>
          </a:xfrm>
          <a:prstGeom prst="rect">
            <a:avLst/>
          </a:prstGeom>
          <a:noFill/>
        </p:spPr>
        <p:txBody>
          <a:bodyPr wrap="square" rtlCol="0">
            <a:spAutoFit/>
          </a:bodyPr>
          <a:lstStyle/>
          <a:p>
            <a:pPr>
              <a:lnSpc>
                <a:spcPct val="150000"/>
              </a:lnSpc>
            </a:pPr>
            <a:r>
              <a:rPr lang="zh-CN" altLang="en-US" sz="2400" b="1" dirty="0" smtClean="0">
                <a:latin typeface="黑体" panose="02010609060101010101" pitchFamily="49" charset="-122"/>
                <a:ea typeface="黑体" panose="02010609060101010101" pitchFamily="49" charset="-122"/>
                <a:sym typeface="+mn-ea"/>
              </a:rPr>
              <a:t>本节知识点：</a:t>
            </a:r>
            <a:endParaRPr lang="en-US" altLang="zh-CN" sz="2400" b="1" dirty="0" smtClean="0">
              <a:latin typeface="黑体" panose="02010609060101010101" pitchFamily="49" charset="-122"/>
              <a:ea typeface="黑体" panose="02010609060101010101" pitchFamily="49" charset="-122"/>
              <a:sym typeface="+mn-ea"/>
            </a:endParaRPr>
          </a:p>
        </p:txBody>
      </p:sp>
      <p:pic>
        <p:nvPicPr>
          <p:cNvPr id="39938"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19275" y="2366963"/>
            <a:ext cx="8553450" cy="2124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在网络安全威胁中</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是指通过向接收方恶意泛洪分组，淹没接收方，导致带宽耗尽，资源耗尽等过载资源情况</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插入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劫持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a:t>
            </a:r>
            <a:r>
              <a:rPr lang="zh-CN" altLang="en-US" sz="2400" b="0" dirty="0">
                <a:solidFill>
                  <a:srgbClr val="FF0000"/>
                </a:solidFill>
                <a:latin typeface="黑体" panose="02010609060101010101" pitchFamily="49" charset="-122"/>
                <a:ea typeface="黑体" panose="02010609060101010101" pitchFamily="49" charset="-122"/>
              </a:rPr>
              <a:t>拒绝服务</a:t>
            </a:r>
            <a:r>
              <a:rPr lang="en-US" altLang="zh-CN" sz="2400" b="0" dirty="0" err="1" smtClean="0">
                <a:solidFill>
                  <a:srgbClr val="FF0000"/>
                </a:solidFill>
                <a:latin typeface="黑体" panose="02010609060101010101" pitchFamily="49" charset="-122"/>
                <a:ea typeface="黑体" panose="02010609060101010101" pitchFamily="49" charset="-122"/>
              </a:rPr>
              <a:t>DoS</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映射</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8.5 </a:t>
            </a:r>
            <a:r>
              <a:rPr lang="zh-CN" altLang="en-US" sz="2800" b="1" dirty="0">
                <a:latin typeface="黑体" panose="02010609060101010101" pitchFamily="49" charset="-122"/>
                <a:ea typeface="黑体" panose="02010609060101010101" pitchFamily="49" charset="-122"/>
                <a:sym typeface="+mn-ea"/>
              </a:rPr>
              <a:t>密钥分发中心与证书认证机构</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：密钥分发中心（</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12" name="组合 11"/>
          <p:cNvGrpSpPr/>
          <p:nvPr/>
        </p:nvGrpSpPr>
        <p:grpSpPr>
          <a:xfrm>
            <a:off x="0" y="1628791"/>
            <a:ext cx="563526" cy="3600418"/>
            <a:chOff x="0" y="876468"/>
            <a:chExt cx="563526" cy="3600418"/>
          </a:xfrm>
        </p:grpSpPr>
        <p:sp>
          <p:nvSpPr>
            <p:cNvPr id="9" name="矩形 8"/>
            <p:cNvSpPr/>
            <p:nvPr/>
          </p:nvSpPr>
          <p:spPr>
            <a:xfrm>
              <a:off x="0" y="876468"/>
              <a:ext cx="563526" cy="18029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密钥分发中心</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1" name="矩形 10"/>
            <p:cNvSpPr/>
            <p:nvPr/>
          </p:nvSpPr>
          <p:spPr>
            <a:xfrm>
              <a:off x="0" y="2711305"/>
              <a:ext cx="563526" cy="176558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证书认证机构</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5" name="文本框 4"/>
          <p:cNvSpPr txBox="1"/>
          <p:nvPr/>
        </p:nvSpPr>
        <p:spPr>
          <a:xfrm>
            <a:off x="1008380" y="2257425"/>
            <a:ext cx="10483850" cy="1198880"/>
          </a:xfrm>
          <a:prstGeom prst="rect">
            <a:avLst/>
          </a:prstGeom>
          <a:noFill/>
        </p:spPr>
        <p:txBody>
          <a:bodyPr wrap="square" rtlCol="0">
            <a:spAutoFit/>
          </a:bodyPr>
          <a:lstStyle/>
          <a:p>
            <a:pPr>
              <a:lnSpc>
                <a:spcPct val="150000"/>
              </a:lnSpc>
            </a:pPr>
            <a:r>
              <a:rPr lang="en-US" altLang="zh-CN" sz="2400">
                <a:latin typeface="华文黑体" panose="02010600040101010101" charset="-122"/>
                <a:ea typeface="华文黑体" panose="02010600040101010101" charset="-122"/>
              </a:rPr>
              <a:t>1</a:t>
            </a:r>
            <a:r>
              <a:rPr lang="zh-CN" altLang="en-US" sz="2400">
                <a:latin typeface="华文黑体" panose="02010600040101010101" charset="-122"/>
                <a:ea typeface="华文黑体" panose="02010600040101010101" charset="-122"/>
              </a:rPr>
              <a:t>、</a:t>
            </a:r>
            <a:r>
              <a:rPr lang="zh-CN" altLang="en-US" sz="2400">
                <a:solidFill>
                  <a:srgbClr val="C00000"/>
                </a:solidFill>
                <a:latin typeface="华文黑体" panose="02010600040101010101" charset="-122"/>
                <a:ea typeface="华文黑体" panose="02010600040101010101" charset="-122"/>
              </a:rPr>
              <a:t>对称密钥</a:t>
            </a:r>
            <a:r>
              <a:rPr lang="zh-CN" altLang="en-US" sz="2400">
                <a:latin typeface="华文黑体" panose="02010600040101010101" charset="-122"/>
                <a:ea typeface="华文黑体" panose="02010600040101010101" charset="-122"/>
              </a:rPr>
              <a:t>分发的典型解决方案：通信各方建立一个大家都信赖的密钥分发中心</a:t>
            </a:r>
            <a:r>
              <a:rPr lang="en-US" altLang="zh-CN" sz="2400">
                <a:latin typeface="华文黑体" panose="02010600040101010101" charset="-122"/>
                <a:ea typeface="华文黑体" panose="02010600040101010101" charset="-122"/>
                <a:sym typeface="+mn-ea"/>
              </a:rPr>
              <a:t>(Key Distribution Center,KDC)</a:t>
            </a:r>
            <a:r>
              <a:rPr lang="zh-CN" altLang="en-US" sz="2400">
                <a:latin typeface="华文黑体" panose="02010600040101010101" charset="-122"/>
                <a:ea typeface="华文黑体" panose="02010600040101010101" charset="-122"/>
                <a:sym typeface="+mn-ea"/>
              </a:rPr>
              <a:t>，解决对称密钥安全可靠的分发。</a:t>
            </a:r>
          </a:p>
        </p:txBody>
      </p:sp>
    </p:spTree>
  </p:cSld>
  <p:clrMapOvr>
    <a:masterClrMapping/>
  </p:clrMapOvr>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8.5 </a:t>
            </a:r>
            <a:r>
              <a:rPr lang="zh-CN" altLang="en-US" sz="2800" b="1" dirty="0">
                <a:latin typeface="黑体" panose="02010609060101010101" pitchFamily="49" charset="-122"/>
                <a:ea typeface="黑体" panose="02010609060101010101" pitchFamily="49" charset="-122"/>
                <a:sym typeface="+mn-ea"/>
              </a:rPr>
              <a:t>密钥分发中心与证书认证机构</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：密钥分发中心（</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13217" t="38761" r="5387" b="4495"/>
          <a:stretch>
            <a:fillRect/>
          </a:stretch>
        </p:blipFill>
        <p:spPr>
          <a:xfrm>
            <a:off x="2732567" y="2275368"/>
            <a:ext cx="7442792" cy="3891516"/>
          </a:xfrm>
          <a:prstGeom prst="rect">
            <a:avLst/>
          </a:prstGeom>
        </p:spPr>
      </p:pic>
      <p:grpSp>
        <p:nvGrpSpPr>
          <p:cNvPr id="12" name="组合 11"/>
          <p:cNvGrpSpPr/>
          <p:nvPr/>
        </p:nvGrpSpPr>
        <p:grpSpPr>
          <a:xfrm>
            <a:off x="0" y="1628791"/>
            <a:ext cx="563526" cy="3600418"/>
            <a:chOff x="0" y="876468"/>
            <a:chExt cx="563526" cy="3600418"/>
          </a:xfrm>
        </p:grpSpPr>
        <p:sp>
          <p:nvSpPr>
            <p:cNvPr id="9" name="矩形 8"/>
            <p:cNvSpPr/>
            <p:nvPr/>
          </p:nvSpPr>
          <p:spPr>
            <a:xfrm>
              <a:off x="0" y="876468"/>
              <a:ext cx="563526" cy="18029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密钥分发中心</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1" name="矩形 10"/>
            <p:cNvSpPr/>
            <p:nvPr/>
          </p:nvSpPr>
          <p:spPr>
            <a:xfrm>
              <a:off x="0" y="2711305"/>
              <a:ext cx="563526" cy="176558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证书认证机构</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8.5 </a:t>
            </a:r>
            <a:r>
              <a:rPr lang="zh-CN" altLang="en-US" sz="2800" b="1" dirty="0">
                <a:latin typeface="黑体" panose="02010609060101010101" pitchFamily="49" charset="-122"/>
                <a:ea typeface="黑体" panose="02010609060101010101" pitchFamily="49" charset="-122"/>
                <a:sym typeface="+mn-ea"/>
              </a:rPr>
              <a:t>密钥分发中心与证书认证机构</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：密钥分发中心（</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1628791"/>
            <a:ext cx="563526" cy="3600418"/>
            <a:chOff x="0" y="876468"/>
            <a:chExt cx="563526" cy="3600418"/>
          </a:xfrm>
        </p:grpSpPr>
        <p:sp>
          <p:nvSpPr>
            <p:cNvPr id="7" name="矩形 6"/>
            <p:cNvSpPr/>
            <p:nvPr/>
          </p:nvSpPr>
          <p:spPr>
            <a:xfrm>
              <a:off x="0" y="876468"/>
              <a:ext cx="563526" cy="18029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密钥分发中心</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2711305"/>
              <a:ext cx="563526" cy="176558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证书认证机构</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9" name="文本框 8"/>
          <p:cNvSpPr txBox="1"/>
          <p:nvPr/>
        </p:nvSpPr>
        <p:spPr>
          <a:xfrm>
            <a:off x="911860" y="2404110"/>
            <a:ext cx="10368280" cy="3415030"/>
          </a:xfrm>
          <a:prstGeom prst="rect">
            <a:avLst/>
          </a:prstGeom>
          <a:noFill/>
        </p:spPr>
        <p:txBody>
          <a:bodyPr wrap="square" rtlCol="0">
            <a:spAutoFit/>
          </a:bodyPr>
          <a:lstStyle/>
          <a:p>
            <a:pPr>
              <a:lnSpc>
                <a:spcPct val="150000"/>
              </a:lnSpc>
            </a:pPr>
            <a:r>
              <a:rPr lang="zh-CN" altLang="en-US" sz="2400">
                <a:latin typeface="华文黑体" panose="02010600040101010101" charset="-122"/>
                <a:ea typeface="华文黑体" panose="02010600040101010101" charset="-122"/>
              </a:rPr>
              <a:t>方式一：通信发起方生成回话密钥</a:t>
            </a:r>
          </a:p>
          <a:p>
            <a:pPr>
              <a:lnSpc>
                <a:spcPct val="150000"/>
              </a:lnSpc>
            </a:pPr>
            <a:r>
              <a:rPr lang="en-US" altLang="zh-CN" sz="2400">
                <a:latin typeface="华文黑体" panose="02010600040101010101" charset="-122"/>
                <a:ea typeface="华文黑体" panose="02010600040101010101" charset="-122"/>
              </a:rPr>
              <a:t>1</a:t>
            </a:r>
            <a:r>
              <a:rPr lang="zh-CN" altLang="en-US" sz="2400">
                <a:latin typeface="华文黑体" panose="02010600040101010101" charset="-122"/>
                <a:ea typeface="华文黑体" panose="02010600040101010101" charset="-122"/>
              </a:rPr>
              <a:t>、</a:t>
            </a:r>
            <a:r>
              <a:rPr lang="en-US" altLang="zh-CN" sz="2400">
                <a:latin typeface="华文黑体" panose="02010600040101010101" charset="-122"/>
                <a:ea typeface="华文黑体" panose="02010600040101010101" charset="-122"/>
              </a:rPr>
              <a:t>Alice</a:t>
            </a:r>
            <a:r>
              <a:rPr lang="zh-CN" altLang="en-US" sz="2400">
                <a:latin typeface="华文黑体" panose="02010600040101010101" charset="-122"/>
                <a:ea typeface="华文黑体" panose="02010600040101010101" charset="-122"/>
              </a:rPr>
              <a:t>和</a:t>
            </a:r>
            <a:r>
              <a:rPr lang="en-US" altLang="zh-CN" sz="2400">
                <a:latin typeface="华文黑体" panose="02010600040101010101" charset="-122"/>
                <a:ea typeface="华文黑体" panose="02010600040101010101" charset="-122"/>
              </a:rPr>
              <a:t>Bob</a:t>
            </a:r>
            <a:r>
              <a:rPr lang="zh-CN" altLang="en-US" sz="2400">
                <a:latin typeface="华文黑体" panose="02010600040101010101" charset="-122"/>
                <a:ea typeface="华文黑体" panose="02010600040101010101" charset="-122"/>
              </a:rPr>
              <a:t>进行保密通信。</a:t>
            </a:r>
            <a:r>
              <a:rPr lang="en-US" altLang="zh-CN" sz="2400">
                <a:latin typeface="华文黑体" panose="02010600040101010101" charset="-122"/>
                <a:ea typeface="华文黑体" panose="02010600040101010101" charset="-122"/>
              </a:rPr>
              <a:t>Alice</a:t>
            </a:r>
            <a:r>
              <a:rPr lang="zh-CN" altLang="en-US" sz="2400">
                <a:latin typeface="华文黑体" panose="02010600040101010101" charset="-122"/>
                <a:ea typeface="华文黑体" panose="02010600040101010101" charset="-122"/>
              </a:rPr>
              <a:t>随机选择一个会话秘钥。用</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和</a:t>
            </a:r>
            <a:r>
              <a:rPr lang="en-US" altLang="zh-CN" sz="2400">
                <a:latin typeface="华文黑体" panose="02010600040101010101" charset="-122"/>
                <a:ea typeface="华文黑体" panose="02010600040101010101" charset="-122"/>
                <a:sym typeface="+mn-ea"/>
              </a:rPr>
              <a:t>KDC</a:t>
            </a:r>
            <a:r>
              <a:rPr lang="zh-CN" altLang="en-US" sz="2400">
                <a:latin typeface="华文黑体" panose="02010600040101010101" charset="-122"/>
                <a:ea typeface="华文黑体" panose="02010600040101010101" charset="-122"/>
                <a:sym typeface="+mn-ea"/>
              </a:rPr>
              <a:t>之间长期的共享密钥加密会话秘钥，发送给</a:t>
            </a:r>
            <a:r>
              <a:rPr lang="en-US" altLang="zh-CN" sz="2400">
                <a:latin typeface="华文黑体" panose="02010600040101010101" charset="-122"/>
                <a:ea typeface="华文黑体" panose="02010600040101010101" charset="-122"/>
                <a:sym typeface="+mn-ea"/>
              </a:rPr>
              <a:t>KDC</a:t>
            </a:r>
            <a:r>
              <a:rPr lang="zh-CN" altLang="en-US" sz="2400">
                <a:latin typeface="华文黑体" panose="02010600040101010101" charset="-122"/>
                <a:ea typeface="华文黑体" panose="02010600040101010101" charset="-122"/>
                <a:sym typeface="+mn-ea"/>
              </a:rPr>
              <a:t>。</a:t>
            </a:r>
          </a:p>
          <a:p>
            <a:pPr>
              <a:lnSpc>
                <a:spcPct val="150000"/>
              </a:lnSpc>
            </a:pPr>
            <a:r>
              <a:rPr lang="en-US" altLang="zh-CN" sz="2400">
                <a:latin typeface="华文黑体" panose="02010600040101010101" charset="-122"/>
                <a:ea typeface="华文黑体" panose="02010600040101010101" charset="-122"/>
                <a:sym typeface="+mn-ea"/>
              </a:rPr>
              <a:t>2</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KDC</a:t>
            </a:r>
            <a:r>
              <a:rPr lang="zh-CN" altLang="en-US" sz="2400">
                <a:latin typeface="华文黑体" panose="02010600040101010101" charset="-122"/>
                <a:ea typeface="华文黑体" panose="02010600040101010101" charset="-122"/>
                <a:sym typeface="+mn-ea"/>
              </a:rPr>
              <a:t>得到后，解密获得会话密钥，以及所希望通信方</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KDC</a:t>
            </a:r>
            <a:r>
              <a:rPr lang="zh-CN" altLang="en-US" sz="2400">
                <a:latin typeface="华文黑体" panose="02010600040101010101" charset="-122"/>
                <a:ea typeface="华文黑体" panose="02010600040101010101" charset="-122"/>
                <a:sym typeface="+mn-ea"/>
              </a:rPr>
              <a:t>利用其和</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的长期共享密钥加密密钥，发送给</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a:t>
            </a:r>
            <a:endParaRPr lang="en-US" altLang="zh-CN" sz="2400">
              <a:latin typeface="华文黑体" panose="02010600040101010101" charset="-122"/>
              <a:ea typeface="华文黑体" panose="02010600040101010101" charset="-122"/>
              <a:sym typeface="+mn-ea"/>
            </a:endParaRPr>
          </a:p>
          <a:p>
            <a:pPr>
              <a:lnSpc>
                <a:spcPct val="150000"/>
              </a:lnSpc>
            </a:pPr>
            <a:r>
              <a:rPr lang="en-US" altLang="zh-CN" sz="2400">
                <a:latin typeface="华文黑体" panose="02010600040101010101" charset="-122"/>
                <a:ea typeface="华文黑体" panose="02010600040101010101" charset="-122"/>
                <a:sym typeface="+mn-ea"/>
              </a:rPr>
              <a:t>3</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解密，获得会话秘钥，并且得知期望和自己通信的是</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a:t>
            </a:r>
          </a:p>
        </p:txBody>
      </p:sp>
    </p:spTree>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8.5 </a:t>
            </a:r>
            <a:r>
              <a:rPr lang="zh-CN" altLang="en-US" sz="2800" b="1" dirty="0">
                <a:latin typeface="黑体" panose="02010609060101010101" pitchFamily="49" charset="-122"/>
                <a:ea typeface="黑体" panose="02010609060101010101" pitchFamily="49" charset="-122"/>
                <a:sym typeface="+mn-ea"/>
              </a:rPr>
              <a:t>密钥分发中心与证书认证机构</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：密钥分发中心（</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l="11124" t="37984" r="8993" b="3721"/>
          <a:stretch>
            <a:fillRect/>
          </a:stretch>
        </p:blipFill>
        <p:spPr>
          <a:xfrm>
            <a:off x="2643626" y="2254101"/>
            <a:ext cx="7304569" cy="3997843"/>
          </a:xfrm>
          <a:prstGeom prst="rect">
            <a:avLst/>
          </a:prstGeom>
        </p:spPr>
      </p:pic>
      <p:grpSp>
        <p:nvGrpSpPr>
          <p:cNvPr id="6" name="组合 5"/>
          <p:cNvGrpSpPr/>
          <p:nvPr/>
        </p:nvGrpSpPr>
        <p:grpSpPr>
          <a:xfrm>
            <a:off x="0" y="1628791"/>
            <a:ext cx="563526" cy="3600418"/>
            <a:chOff x="0" y="876468"/>
            <a:chExt cx="563526" cy="3600418"/>
          </a:xfrm>
        </p:grpSpPr>
        <p:sp>
          <p:nvSpPr>
            <p:cNvPr id="7" name="矩形 6"/>
            <p:cNvSpPr/>
            <p:nvPr/>
          </p:nvSpPr>
          <p:spPr>
            <a:xfrm>
              <a:off x="0" y="876468"/>
              <a:ext cx="563526" cy="18029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密钥分发中心</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2711305"/>
              <a:ext cx="563526" cy="176558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证书认证机构</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8.5 </a:t>
            </a:r>
            <a:r>
              <a:rPr lang="zh-CN" altLang="en-US" sz="2800" b="1" dirty="0">
                <a:latin typeface="黑体" panose="02010609060101010101" pitchFamily="49" charset="-122"/>
                <a:ea typeface="黑体" panose="02010609060101010101" pitchFamily="49" charset="-122"/>
                <a:sym typeface="+mn-ea"/>
              </a:rPr>
              <a:t>密钥分发中心与证书认证机构</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：密钥分发中心（</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1628791"/>
            <a:ext cx="563526" cy="3600418"/>
            <a:chOff x="0" y="876468"/>
            <a:chExt cx="563526" cy="3600418"/>
          </a:xfrm>
        </p:grpSpPr>
        <p:sp>
          <p:nvSpPr>
            <p:cNvPr id="7" name="矩形 6"/>
            <p:cNvSpPr/>
            <p:nvPr/>
          </p:nvSpPr>
          <p:spPr>
            <a:xfrm>
              <a:off x="0" y="876468"/>
              <a:ext cx="563526" cy="180293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密钥分发中心</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2711305"/>
              <a:ext cx="563526" cy="176558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证书认证机构</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9" name="文本框 8"/>
          <p:cNvSpPr txBox="1"/>
          <p:nvPr/>
        </p:nvSpPr>
        <p:spPr>
          <a:xfrm>
            <a:off x="911860" y="2404110"/>
            <a:ext cx="10368280" cy="2861310"/>
          </a:xfrm>
          <a:prstGeom prst="rect">
            <a:avLst/>
          </a:prstGeom>
          <a:noFill/>
        </p:spPr>
        <p:txBody>
          <a:bodyPr wrap="square" rtlCol="0">
            <a:spAutoFit/>
          </a:bodyPr>
          <a:lstStyle/>
          <a:p>
            <a:pPr>
              <a:lnSpc>
                <a:spcPct val="150000"/>
              </a:lnSpc>
            </a:pPr>
            <a:r>
              <a:rPr lang="zh-CN" altLang="en-US" sz="2400">
                <a:latin typeface="华文黑体" panose="02010600040101010101" charset="-122"/>
                <a:ea typeface="华文黑体" panose="02010600040101010101" charset="-122"/>
              </a:rPr>
              <a:t>方式二：</a:t>
            </a:r>
            <a:r>
              <a:rPr lang="en-US" altLang="zh-CN" sz="2400">
                <a:latin typeface="华文黑体" panose="02010600040101010101" charset="-122"/>
                <a:ea typeface="华文黑体" panose="02010600040101010101" charset="-122"/>
              </a:rPr>
              <a:t>KDC</a:t>
            </a:r>
            <a:r>
              <a:rPr lang="zh-CN" altLang="en-US" sz="2400">
                <a:latin typeface="华文黑体" panose="02010600040101010101" charset="-122"/>
                <a:ea typeface="华文黑体" panose="02010600040101010101" charset="-122"/>
              </a:rPr>
              <a:t>为</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生成通信的会话秘钥</a:t>
            </a:r>
            <a:endParaRPr lang="zh-CN" altLang="en-US" sz="2400">
              <a:latin typeface="华文黑体" panose="02010600040101010101" charset="-122"/>
              <a:ea typeface="华文黑体" panose="02010600040101010101" charset="-122"/>
            </a:endParaRPr>
          </a:p>
          <a:p>
            <a:pPr>
              <a:lnSpc>
                <a:spcPct val="150000"/>
              </a:lnSpc>
            </a:pPr>
            <a:r>
              <a:rPr lang="en-US" altLang="zh-CN" sz="2400">
                <a:latin typeface="华文黑体" panose="02010600040101010101" charset="-122"/>
                <a:ea typeface="华文黑体" panose="02010600040101010101" charset="-122"/>
              </a:rPr>
              <a:t>1</a:t>
            </a:r>
            <a:r>
              <a:rPr lang="zh-CN" altLang="en-US" sz="2400">
                <a:latin typeface="华文黑体" panose="02010600040101010101" charset="-122"/>
                <a:ea typeface="华文黑体" panose="02010600040101010101" charset="-122"/>
              </a:rPr>
              <a:t>、</a:t>
            </a:r>
            <a:r>
              <a:rPr lang="en-US" altLang="zh-CN" sz="2400">
                <a:latin typeface="华文黑体" panose="02010600040101010101" charset="-122"/>
                <a:ea typeface="华文黑体" panose="02010600040101010101" charset="-122"/>
              </a:rPr>
              <a:t>Alice</a:t>
            </a:r>
            <a:r>
              <a:rPr lang="zh-CN" altLang="en-US" sz="2400">
                <a:latin typeface="华文黑体" panose="02010600040101010101" charset="-122"/>
                <a:ea typeface="华文黑体" panose="02010600040101010101" charset="-122"/>
              </a:rPr>
              <a:t>在希望和</a:t>
            </a:r>
            <a:r>
              <a:rPr lang="en-US" altLang="zh-CN" sz="2400">
                <a:latin typeface="华文黑体" panose="02010600040101010101" charset="-122"/>
                <a:ea typeface="华文黑体" panose="02010600040101010101" charset="-122"/>
              </a:rPr>
              <a:t>Bob</a:t>
            </a:r>
            <a:r>
              <a:rPr lang="zh-CN" altLang="en-US" sz="2400">
                <a:latin typeface="华文黑体" panose="02010600040101010101" charset="-122"/>
                <a:ea typeface="华文黑体" panose="02010600040101010101" charset="-122"/>
              </a:rPr>
              <a:t>通信时，首先向</a:t>
            </a:r>
            <a:r>
              <a:rPr lang="en-US" altLang="zh-CN" sz="2400">
                <a:latin typeface="华文黑体" panose="02010600040101010101" charset="-122"/>
                <a:ea typeface="华文黑体" panose="02010600040101010101" charset="-122"/>
              </a:rPr>
              <a:t>KDC</a:t>
            </a:r>
            <a:r>
              <a:rPr lang="zh-CN" altLang="en-US" sz="2400">
                <a:latin typeface="华文黑体" panose="02010600040101010101" charset="-122"/>
                <a:ea typeface="华文黑体" panose="02010600040101010101" charset="-122"/>
              </a:rPr>
              <a:t>发送请求消息。</a:t>
            </a:r>
          </a:p>
          <a:p>
            <a:pPr>
              <a:lnSpc>
                <a:spcPct val="150000"/>
              </a:lnSpc>
            </a:pPr>
            <a:r>
              <a:rPr lang="en-US" altLang="zh-CN" sz="2400">
                <a:latin typeface="华文黑体" panose="02010600040101010101" charset="-122"/>
                <a:ea typeface="华文黑体" panose="02010600040101010101" charset="-122"/>
                <a:sym typeface="+mn-ea"/>
              </a:rPr>
              <a:t>2</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KDC</a:t>
            </a:r>
            <a:r>
              <a:rPr lang="zh-CN" altLang="en-US" sz="2400">
                <a:latin typeface="华文黑体" panose="02010600040101010101" charset="-122"/>
                <a:ea typeface="华文黑体" panose="02010600040101010101" charset="-122"/>
                <a:sym typeface="+mn-ea"/>
              </a:rPr>
              <a:t>收到请求消息后，随机选择一个会话秘钥，并将会话秘钥分别用和</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的长期共享密钥加密，再分别发送给</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a:t>
            </a:r>
            <a:endParaRPr lang="en-US" altLang="zh-CN" sz="2400">
              <a:latin typeface="华文黑体" panose="02010600040101010101" charset="-122"/>
              <a:ea typeface="华文黑体" panose="02010600040101010101" charset="-122"/>
              <a:sym typeface="+mn-ea"/>
            </a:endParaRPr>
          </a:p>
          <a:p>
            <a:pPr>
              <a:lnSpc>
                <a:spcPct val="150000"/>
              </a:lnSpc>
            </a:pPr>
            <a:r>
              <a:rPr lang="en-US" altLang="zh-CN" sz="2400">
                <a:latin typeface="华文黑体" panose="02010600040101010101" charset="-122"/>
                <a:ea typeface="华文黑体" panose="02010600040101010101" charset="-122"/>
                <a:sym typeface="+mn-ea"/>
              </a:rPr>
              <a:t>3</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Alice</a:t>
            </a:r>
            <a:r>
              <a:rPr lang="zh-CN" altLang="en-US" sz="2400">
                <a:latin typeface="华文黑体" panose="02010600040101010101" charset="-122"/>
                <a:ea typeface="华文黑体" panose="02010600040101010101" charset="-122"/>
                <a:sym typeface="+mn-ea"/>
              </a:rPr>
              <a:t>、</a:t>
            </a:r>
            <a:r>
              <a:rPr lang="en-US" altLang="zh-CN" sz="2400">
                <a:latin typeface="华文黑体" panose="02010600040101010101" charset="-122"/>
                <a:ea typeface="华文黑体" panose="02010600040101010101" charset="-122"/>
                <a:sym typeface="+mn-ea"/>
              </a:rPr>
              <a:t>Bob</a:t>
            </a:r>
            <a:r>
              <a:rPr lang="zh-CN" altLang="en-US" sz="2400">
                <a:latin typeface="华文黑体" panose="02010600040101010101" charset="-122"/>
                <a:ea typeface="华文黑体" panose="02010600040101010101" charset="-122"/>
                <a:sym typeface="+mn-ea"/>
              </a:rPr>
              <a:t>收到</a:t>
            </a:r>
            <a:r>
              <a:rPr lang="en-US" altLang="zh-CN" sz="2400">
                <a:latin typeface="华文黑体" panose="02010600040101010101" charset="-122"/>
                <a:ea typeface="华文黑体" panose="02010600040101010101" charset="-122"/>
                <a:sym typeface="+mn-ea"/>
              </a:rPr>
              <a:t>KDC</a:t>
            </a:r>
            <a:r>
              <a:rPr lang="zh-CN" altLang="en-US" sz="2400">
                <a:latin typeface="华文黑体" panose="02010600040101010101" charset="-122"/>
                <a:ea typeface="华文黑体" panose="02010600040101010101" charset="-122"/>
                <a:sym typeface="+mn-ea"/>
              </a:rPr>
              <a:t>的密文后，分别解密，获得会话秘钥。</a:t>
            </a:r>
          </a:p>
        </p:txBody>
      </p:sp>
    </p:spTree>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8.5 </a:t>
            </a:r>
            <a:r>
              <a:rPr lang="zh-CN" altLang="en-US" sz="2800" b="1" dirty="0">
                <a:latin typeface="黑体" panose="02010609060101010101" pitchFamily="49" charset="-122"/>
                <a:ea typeface="黑体" panose="02010609060101010101" pitchFamily="49" charset="-122"/>
                <a:sym typeface="+mn-ea"/>
              </a:rPr>
              <a:t>密钥分发中心与证书认证机构</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：证书认证机构（</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pic>
        <p:nvPicPr>
          <p:cNvPr id="5" name="图片 4"/>
          <p:cNvPicPr>
            <a:picLocks noChangeAspect="1"/>
          </p:cNvPicPr>
          <p:nvPr/>
        </p:nvPicPr>
        <p:blipFill rotWithShape="1">
          <a:blip r:embed="rId3">
            <a:extLst>
              <a:ext uri="{28A0092B-C50C-407E-A947-70E740481C1C}">
                <a14:useLocalDpi xmlns:a14="http://schemas.microsoft.com/office/drawing/2010/main" val="0"/>
              </a:ext>
            </a:extLst>
          </a:blip>
          <a:srcRect l="12520" t="12661" r="12154" b="1860"/>
          <a:stretch>
            <a:fillRect/>
          </a:stretch>
        </p:blipFill>
        <p:spPr>
          <a:xfrm>
            <a:off x="2987749" y="2005478"/>
            <a:ext cx="5454502" cy="4642267"/>
          </a:xfrm>
          <a:prstGeom prst="rect">
            <a:avLst/>
          </a:prstGeom>
        </p:spPr>
      </p:pic>
      <p:grpSp>
        <p:nvGrpSpPr>
          <p:cNvPr id="6" name="组合 5"/>
          <p:cNvGrpSpPr/>
          <p:nvPr/>
        </p:nvGrpSpPr>
        <p:grpSpPr>
          <a:xfrm>
            <a:off x="0" y="1628791"/>
            <a:ext cx="563526" cy="3600418"/>
            <a:chOff x="0" y="876468"/>
            <a:chExt cx="563526" cy="3600418"/>
          </a:xfrm>
        </p:grpSpPr>
        <p:sp>
          <p:nvSpPr>
            <p:cNvPr id="7" name="矩形 6"/>
            <p:cNvSpPr/>
            <p:nvPr/>
          </p:nvSpPr>
          <p:spPr>
            <a:xfrm>
              <a:off x="0" y="876468"/>
              <a:ext cx="563526" cy="180293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密钥分发中心</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2711305"/>
              <a:ext cx="563526" cy="176558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证书认证机构</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8.5 </a:t>
            </a:r>
            <a:r>
              <a:rPr lang="zh-CN" altLang="en-US" sz="2800" b="1" dirty="0">
                <a:latin typeface="黑体" panose="02010609060101010101" pitchFamily="49" charset="-122"/>
                <a:ea typeface="黑体" panose="02010609060101010101" pitchFamily="49" charset="-122"/>
                <a:sym typeface="+mn-ea"/>
              </a:rPr>
              <a:t>密钥分发中心与证书认证机构</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：证书认证机构（</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1628791"/>
            <a:ext cx="563526" cy="3600418"/>
            <a:chOff x="0" y="876468"/>
            <a:chExt cx="563526" cy="3600418"/>
          </a:xfrm>
        </p:grpSpPr>
        <p:sp>
          <p:nvSpPr>
            <p:cNvPr id="7" name="矩形 6"/>
            <p:cNvSpPr/>
            <p:nvPr/>
          </p:nvSpPr>
          <p:spPr>
            <a:xfrm>
              <a:off x="0" y="876468"/>
              <a:ext cx="563526" cy="180293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密钥分发中心</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2711305"/>
              <a:ext cx="563526" cy="176558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证书认证机构</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9" name="TextBox 4"/>
          <p:cNvSpPr txBox="1"/>
          <p:nvPr/>
        </p:nvSpPr>
        <p:spPr>
          <a:xfrm>
            <a:off x="838835" y="2166620"/>
            <a:ext cx="10933430" cy="230695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要使公共密码有效，需要证实你拥有的公钥，实际上就是要与你通信的实体的公钥。</a:t>
            </a:r>
          </a:p>
          <a:p>
            <a:pPr>
              <a:lnSpc>
                <a:spcPct val="150000"/>
              </a:lnSpc>
            </a:pPr>
            <a:r>
              <a:rPr lang="zh-CN" altLang="en-US" sz="2400" dirty="0" smtClean="0">
                <a:latin typeface="华文黑体" panose="02010600040101010101" charset="-122"/>
                <a:ea typeface="华文黑体" panose="02010600040101010101" charset="-122"/>
              </a:rPr>
              <a:t>将公钥与特定的实体绑定，通常由</a:t>
            </a:r>
            <a:r>
              <a:rPr lang="zh-CN" altLang="en-US" sz="2400" dirty="0" smtClean="0">
                <a:latin typeface="华文黑体" panose="02010600040101010101" charset="-122"/>
                <a:ea typeface="华文黑体" panose="02010600040101010101" charset="-122"/>
                <a:sym typeface="+mn-ea"/>
              </a:rPr>
              <a:t>认证中心（</a:t>
            </a:r>
            <a:r>
              <a:rPr lang="en-US" altLang="zh-CN" sz="2400" dirty="0" smtClean="0">
                <a:latin typeface="华文黑体" panose="02010600040101010101" charset="-122"/>
                <a:ea typeface="华文黑体" panose="02010600040101010101" charset="-122"/>
                <a:sym typeface="+mn-ea"/>
              </a:rPr>
              <a:t>Certification Authority,CA</a:t>
            </a:r>
            <a:r>
              <a:rPr lang="zh-CN" altLang="en-US" sz="2400" dirty="0" smtClean="0">
                <a:latin typeface="华文黑体" panose="02010600040101010101" charset="-122"/>
                <a:ea typeface="华文黑体" panose="02010600040101010101" charset="-122"/>
                <a:sym typeface="+mn-ea"/>
              </a:rPr>
              <a:t>）完成。</a:t>
            </a:r>
          </a:p>
        </p:txBody>
      </p:sp>
    </p:spTree>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8.5 </a:t>
            </a:r>
            <a:r>
              <a:rPr lang="zh-CN" altLang="en-US" sz="2800" b="1" dirty="0">
                <a:latin typeface="黑体" panose="02010609060101010101" pitchFamily="49" charset="-122"/>
                <a:ea typeface="黑体" panose="02010609060101010101" pitchFamily="49" charset="-122"/>
                <a:sym typeface="+mn-ea"/>
              </a:rPr>
              <a:t>密钥分发中心与证书认证机构</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：证书认证机构（</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839115" y="2166668"/>
            <a:ext cx="10002190" cy="341503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认证中心（</a:t>
            </a:r>
            <a:r>
              <a:rPr lang="en-US" altLang="zh-CN" sz="2400" dirty="0" smtClean="0">
                <a:latin typeface="华文黑体" panose="02010600040101010101" charset="-122"/>
                <a:ea typeface="华文黑体" panose="02010600040101010101" charset="-122"/>
              </a:rPr>
              <a:t>Certification Authority,CA</a:t>
            </a:r>
            <a:r>
              <a:rPr lang="zh-CN" altLang="en-US" sz="2400" dirty="0" smtClean="0">
                <a:latin typeface="华文黑体" panose="02010600040101010101" charset="-122"/>
                <a:ea typeface="华文黑体" panose="02010600040101010101" charset="-122"/>
              </a:rPr>
              <a:t>）的作用：</a:t>
            </a:r>
            <a:endParaRPr lang="en-US" altLang="zh-CN" sz="2400" dirty="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a:t>
            </a:r>
            <a:r>
              <a:rPr lang="en-US" altLang="zh-CN" sz="2400" dirty="0" smtClean="0">
                <a:latin typeface="华文黑体" panose="02010600040101010101" charset="-122"/>
                <a:ea typeface="华文黑体" panose="02010600040101010101" charset="-122"/>
              </a:rPr>
              <a:t>CA</a:t>
            </a:r>
            <a:r>
              <a:rPr lang="zh-CN" altLang="en-US" sz="2400" dirty="0" smtClean="0">
                <a:latin typeface="华文黑体" panose="02010600040101010101" charset="-122"/>
                <a:ea typeface="华文黑体" panose="02010600040101010101" charset="-122"/>
              </a:rPr>
              <a:t>可以证实一个实体的真实身份。</a:t>
            </a:r>
          </a:p>
          <a:p>
            <a:pPr>
              <a:lnSpc>
                <a:spcPct val="150000"/>
              </a:lnSpc>
            </a:pPr>
            <a:r>
              <a:rPr lang="en-US" altLang="zh-CN" sz="2400" dirty="0" smtClean="0">
                <a:latin typeface="华文黑体" panose="02010600040101010101" charset="-122"/>
                <a:ea typeface="华文黑体" panose="02010600040101010101" charset="-122"/>
                <a:sym typeface="+mn-ea"/>
              </a:rPr>
              <a:t>2</a:t>
            </a:r>
            <a:r>
              <a:rPr lang="zh-CN" altLang="en-US" sz="2400" dirty="0" smtClean="0">
                <a:latin typeface="华文黑体" panose="02010600040101010101" charset="-122"/>
                <a:ea typeface="华文黑体" panose="02010600040101010101" charset="-122"/>
                <a:sym typeface="+mn-ea"/>
              </a:rPr>
              <a:t>）一旦</a:t>
            </a:r>
            <a:r>
              <a:rPr lang="en-US" altLang="zh-CN" sz="2400" dirty="0" smtClean="0">
                <a:latin typeface="华文黑体" panose="02010600040101010101" charset="-122"/>
                <a:ea typeface="华文黑体" panose="02010600040101010101" charset="-122"/>
                <a:sym typeface="+mn-ea"/>
              </a:rPr>
              <a:t>CA</a:t>
            </a:r>
            <a:r>
              <a:rPr lang="zh-CN" altLang="en-US" sz="2400" dirty="0" smtClean="0">
                <a:latin typeface="华文黑体" panose="02010600040101010101" charset="-122"/>
                <a:ea typeface="华文黑体" panose="02010600040101010101" charset="-122"/>
                <a:sym typeface="+mn-ea"/>
              </a:rPr>
              <a:t>验证了某个实体的身份，</a:t>
            </a:r>
            <a:r>
              <a:rPr lang="en-US" altLang="zh-CN" sz="2400" dirty="0" smtClean="0">
                <a:latin typeface="华文黑体" panose="02010600040101010101" charset="-122"/>
                <a:ea typeface="华文黑体" panose="02010600040101010101" charset="-122"/>
                <a:sym typeface="+mn-ea"/>
              </a:rPr>
              <a:t>CA</a:t>
            </a:r>
            <a:r>
              <a:rPr lang="zh-CN" altLang="en-US" sz="2400" dirty="0" smtClean="0">
                <a:latin typeface="华文黑体" panose="02010600040101010101" charset="-122"/>
                <a:ea typeface="华文黑体" panose="02010600040101010101" charset="-122"/>
                <a:sym typeface="+mn-ea"/>
              </a:rPr>
              <a:t>会生成一个把其身份和实体的公钥绑定起来的证书，其中包含该实体的公钥及其全局唯一的身份识别信息等，并由</a:t>
            </a:r>
            <a:r>
              <a:rPr lang="en-US" altLang="zh-CN" sz="2400" dirty="0" smtClean="0">
                <a:latin typeface="华文黑体" panose="02010600040101010101" charset="-122"/>
                <a:ea typeface="华文黑体" panose="02010600040101010101" charset="-122"/>
                <a:sym typeface="+mn-ea"/>
              </a:rPr>
              <a:t>CA</a:t>
            </a:r>
            <a:r>
              <a:rPr lang="zh-CN" altLang="en-US" sz="2400" dirty="0" smtClean="0">
                <a:latin typeface="华文黑体" panose="02010600040101010101" charset="-122"/>
                <a:ea typeface="华文黑体" panose="02010600040101010101" charset="-122"/>
                <a:sym typeface="+mn-ea"/>
              </a:rPr>
              <a:t>对证书进行数字签名。</a:t>
            </a:r>
            <a:endParaRPr lang="en-US" altLang="zh-CN" sz="2400" dirty="0" smtClean="0">
              <a:latin typeface="手札体-简粗体" panose="03000700000000000000" pitchFamily="66" charset="-122"/>
              <a:ea typeface="手札体-简粗体" panose="03000700000000000000" pitchFamily="66" charset="-122"/>
            </a:endParaRPr>
          </a:p>
          <a:p>
            <a:pPr>
              <a:lnSpc>
                <a:spcPct val="150000"/>
              </a:lnSpc>
            </a:pPr>
            <a:endParaRPr lang="en-US" altLang="zh-CN" sz="2400" dirty="0" smtClean="0">
              <a:latin typeface="华文黑体" panose="02010600040101010101" charset="-122"/>
              <a:ea typeface="华文黑体" panose="02010600040101010101" charset="-122"/>
            </a:endParaRPr>
          </a:p>
        </p:txBody>
      </p:sp>
      <p:grpSp>
        <p:nvGrpSpPr>
          <p:cNvPr id="6" name="组合 5"/>
          <p:cNvGrpSpPr/>
          <p:nvPr/>
        </p:nvGrpSpPr>
        <p:grpSpPr>
          <a:xfrm>
            <a:off x="0" y="1628791"/>
            <a:ext cx="563526" cy="3600418"/>
            <a:chOff x="0" y="876468"/>
            <a:chExt cx="563526" cy="3600418"/>
          </a:xfrm>
        </p:grpSpPr>
        <p:sp>
          <p:nvSpPr>
            <p:cNvPr id="7" name="矩形 6"/>
            <p:cNvSpPr/>
            <p:nvPr/>
          </p:nvSpPr>
          <p:spPr>
            <a:xfrm>
              <a:off x="0" y="876468"/>
              <a:ext cx="563526" cy="180293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密钥分发中心</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2711305"/>
              <a:ext cx="563526" cy="176558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证书认证机构</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8.5 </a:t>
            </a:r>
            <a:r>
              <a:rPr lang="zh-CN" altLang="en-US" sz="2800" b="1" dirty="0">
                <a:latin typeface="黑体" panose="02010609060101010101" pitchFamily="49" charset="-122"/>
                <a:ea typeface="黑体" panose="02010609060101010101" pitchFamily="49" charset="-122"/>
                <a:sym typeface="+mn-ea"/>
              </a:rPr>
              <a:t>密钥分发中心与证书认证机构</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：证书认证机构（</a:t>
            </a:r>
            <a:r>
              <a:rPr lang="zh-CN" altLang="en-US" sz="2800" b="0" dirty="0">
                <a:solidFill>
                  <a:schemeClr val="tx1"/>
                </a:solidFill>
                <a:latin typeface="黑体" panose="02010609060101010101" pitchFamily="49" charset="-122"/>
                <a:ea typeface="黑体" panose="02010609060101010101" pitchFamily="49" charset="-122"/>
                <a:sym typeface="+mn-ea"/>
              </a:rPr>
              <a:t>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17636" t="39070" r="12154"/>
          <a:stretch>
            <a:fillRect/>
          </a:stretch>
        </p:blipFill>
        <p:spPr>
          <a:xfrm>
            <a:off x="3085913" y="2254102"/>
            <a:ext cx="6419996" cy="4178595"/>
          </a:xfrm>
          <a:prstGeom prst="rect">
            <a:avLst/>
          </a:prstGeom>
        </p:spPr>
      </p:pic>
      <p:grpSp>
        <p:nvGrpSpPr>
          <p:cNvPr id="8" name="组合 7"/>
          <p:cNvGrpSpPr/>
          <p:nvPr/>
        </p:nvGrpSpPr>
        <p:grpSpPr>
          <a:xfrm>
            <a:off x="0" y="1628791"/>
            <a:ext cx="563526" cy="3600418"/>
            <a:chOff x="0" y="876468"/>
            <a:chExt cx="563526" cy="3600418"/>
          </a:xfrm>
        </p:grpSpPr>
        <p:sp>
          <p:nvSpPr>
            <p:cNvPr id="9" name="矩形 8"/>
            <p:cNvSpPr/>
            <p:nvPr/>
          </p:nvSpPr>
          <p:spPr>
            <a:xfrm>
              <a:off x="0" y="876468"/>
              <a:ext cx="563526" cy="180293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密钥分发中心</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2711305"/>
              <a:ext cx="563526" cy="176558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证书认证机构</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将公钥与特定实体绑定，通常是由</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完成的</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en-US" altLang="zh-CN" sz="2400" b="0" dirty="0" smtClean="0">
                <a:solidFill>
                  <a:schemeClr val="tx1"/>
                </a:solidFill>
                <a:latin typeface="黑体" panose="02010609060101010101" pitchFamily="49" charset="-122"/>
                <a:ea typeface="黑体" panose="02010609060101010101" pitchFamily="49" charset="-122"/>
              </a:rPr>
              <a:t>KDC</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B:CA</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C:ACL</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D:IDS</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典型的网络安全威胁不包括（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身份</a:t>
            </a:r>
            <a:r>
              <a:rPr lang="zh-CN" altLang="en-US" sz="2400" b="0" dirty="0" smtClean="0">
                <a:solidFill>
                  <a:schemeClr val="tx1"/>
                </a:solidFill>
                <a:latin typeface="黑体" panose="02010609060101010101" pitchFamily="49" charset="-122"/>
                <a:ea typeface="黑体" panose="02010609060101010101" pitchFamily="49" charset="-122"/>
              </a:rPr>
              <a:t>认证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映射</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分组</a:t>
            </a:r>
            <a:r>
              <a:rPr lang="zh-CN" altLang="en-US" sz="2400" b="0" dirty="0" smtClean="0">
                <a:solidFill>
                  <a:schemeClr val="tx1"/>
                </a:solidFill>
                <a:latin typeface="黑体" panose="02010609060101010101" pitchFamily="49" charset="-122"/>
                <a:ea typeface="黑体" panose="02010609060101010101" pitchFamily="49" charset="-122"/>
              </a:rPr>
              <a:t>“嗅探”</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D:IP</a:t>
            </a:r>
            <a:r>
              <a:rPr lang="zh-CN" altLang="en-US" sz="2400" b="0" dirty="0">
                <a:solidFill>
                  <a:schemeClr val="tx1"/>
                </a:solidFill>
                <a:latin typeface="黑体" panose="02010609060101010101" pitchFamily="49" charset="-122"/>
                <a:ea typeface="黑体" panose="02010609060101010101" pitchFamily="49" charset="-122"/>
              </a:rPr>
              <a:t>欺骗</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将公钥与特定实体绑定，通常是由</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完成的</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en-US" altLang="zh-CN" sz="2400" b="0" dirty="0" smtClean="0">
                <a:solidFill>
                  <a:schemeClr val="tx1"/>
                </a:solidFill>
                <a:latin typeface="黑体" panose="02010609060101010101" pitchFamily="49" charset="-122"/>
                <a:ea typeface="黑体" panose="02010609060101010101" pitchFamily="49" charset="-122"/>
              </a:rPr>
              <a:t>KDC</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rgbClr val="FF0000"/>
                </a:solidFill>
                <a:latin typeface="黑体" panose="02010609060101010101" pitchFamily="49" charset="-122"/>
                <a:ea typeface="黑体" panose="02010609060101010101" pitchFamily="49" charset="-122"/>
              </a:rPr>
              <a:t>B:CA</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C:ACL</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D:IDS</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对称密钥分发的典型解决方案是建立（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A:RSA</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B:SHA-1</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C:​KDC</a:t>
            </a:r>
            <a:br>
              <a:rPr lang="en-US" altLang="zh-CN" sz="2400" b="0" dirty="0">
                <a:solidFill>
                  <a:schemeClr val="tx1"/>
                </a:solidFill>
                <a:latin typeface="黑体" panose="02010609060101010101" pitchFamily="49" charset="-122"/>
                <a:ea typeface="黑体" panose="02010609060101010101" pitchFamily="49" charset="-122"/>
              </a:rPr>
            </a:br>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D:CA</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对称密钥分发的典型解决方案是建立（  </a:t>
            </a:r>
            <a:r>
              <a:rPr lang="en-US" altLang="zh-CN" sz="2400" b="0" dirty="0" smtClean="0">
                <a:solidFill>
                  <a:srgbClr val="FF0000"/>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A:RSA</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B:SHA-1</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C:​KDC</a:t>
            </a:r>
            <a:r>
              <a:rPr lang="en-US" altLang="zh-CN" sz="2400" b="0" dirty="0">
                <a:solidFill>
                  <a:schemeClr val="tx1"/>
                </a:solidFill>
                <a:latin typeface="黑体" panose="02010609060101010101" pitchFamily="49" charset="-122"/>
                <a:ea typeface="黑体" panose="02010609060101010101" pitchFamily="49" charset="-122"/>
              </a:rPr>
              <a:t/>
            </a:r>
            <a:br>
              <a:rPr lang="en-US" altLang="zh-CN" sz="2400" b="0" dirty="0">
                <a:solidFill>
                  <a:schemeClr val="tx1"/>
                </a:solidFill>
                <a:latin typeface="黑体" panose="02010609060101010101" pitchFamily="49" charset="-122"/>
                <a:ea typeface="黑体" panose="02010609060101010101" pitchFamily="49" charset="-122"/>
              </a:rPr>
            </a:br>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D:CA</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8.6 </a:t>
            </a:r>
            <a:r>
              <a:rPr lang="zh-CN" altLang="en-US" sz="2800" b="1" dirty="0" smtClean="0">
                <a:latin typeface="黑体" panose="02010609060101010101" pitchFamily="49" charset="-122"/>
                <a:ea typeface="黑体" panose="02010609060101010101" pitchFamily="49" charset="-122"/>
                <a:sym typeface="+mn-ea"/>
              </a:rPr>
              <a:t>防火墙与入侵检测系统</a:t>
            </a:r>
            <a:endParaRPr lang="zh-CN" altLang="en-US" sz="2800" b="1" dirty="0">
              <a:latin typeface="黑体" panose="02010609060101010101" pitchFamily="49" charset="-122"/>
              <a:ea typeface="黑体" panose="02010609060101010101" pitchFamily="49" charset="-122"/>
              <a:sym typeface="+mn-ea"/>
            </a:endParaRPr>
          </a:p>
        </p:txBody>
      </p:sp>
      <p:sp>
        <p:nvSpPr>
          <p:cNvPr id="7" name="文本框 6"/>
          <p:cNvSpPr txBox="1"/>
          <p:nvPr/>
        </p:nvSpPr>
        <p:spPr>
          <a:xfrm>
            <a:off x="1205387" y="1340458"/>
            <a:ext cx="9249256" cy="559769"/>
          </a:xfrm>
          <a:prstGeom prst="rect">
            <a:avLst/>
          </a:prstGeom>
          <a:noFill/>
        </p:spPr>
        <p:txBody>
          <a:bodyPr wrap="square" rtlCol="0">
            <a:spAutoFit/>
          </a:bodyPr>
          <a:lstStyle/>
          <a:p>
            <a:pPr>
              <a:lnSpc>
                <a:spcPct val="150000"/>
              </a:lnSpc>
            </a:pPr>
            <a:r>
              <a:rPr lang="zh-CN" altLang="en-US" sz="2400" b="1" dirty="0" smtClean="0">
                <a:latin typeface="黑体" panose="02010609060101010101" pitchFamily="49" charset="-122"/>
                <a:ea typeface="黑体" panose="02010609060101010101" pitchFamily="49" charset="-122"/>
                <a:sym typeface="+mn-ea"/>
              </a:rPr>
              <a:t>本节知识点：</a:t>
            </a:r>
            <a:endParaRPr lang="en-US" altLang="zh-CN" sz="2400" b="1" dirty="0" smtClean="0">
              <a:latin typeface="黑体" panose="02010609060101010101" pitchFamily="49" charset="-122"/>
              <a:ea typeface="黑体" panose="02010609060101010101" pitchFamily="49" charset="-122"/>
              <a:sym typeface="+mn-ea"/>
            </a:endParaRPr>
          </a:p>
        </p:txBody>
      </p:sp>
      <p:pic>
        <p:nvPicPr>
          <p:cNvPr id="40962"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81238" y="2388007"/>
            <a:ext cx="7629525" cy="2486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8.6 </a:t>
            </a:r>
            <a:r>
              <a:rPr lang="zh-CN" altLang="en-US" sz="2800" b="1" dirty="0">
                <a:latin typeface="黑体" panose="02010609060101010101" pitchFamily="49" charset="-122"/>
                <a:ea typeface="黑体" panose="02010609060101010101" pitchFamily="49" charset="-122"/>
                <a:sym typeface="+mn-ea"/>
              </a:rPr>
              <a:t>防火墙与入侵检测系统</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：防火墙基本概念（识记）</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735330" y="2005330"/>
            <a:ext cx="10876280" cy="119888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一、</a:t>
            </a:r>
            <a:r>
              <a:rPr lang="zh-CN" altLang="en-US" sz="2400" dirty="0" smtClean="0">
                <a:solidFill>
                  <a:srgbClr val="C00000"/>
                </a:solidFill>
                <a:latin typeface="华文黑体" panose="02010600040101010101" charset="-122"/>
                <a:ea typeface="华文黑体" panose="02010600040101010101" charset="-122"/>
              </a:rPr>
              <a:t>防火墙</a:t>
            </a:r>
            <a:r>
              <a:rPr lang="zh-CN" altLang="en-US" sz="2400" dirty="0" smtClean="0">
                <a:latin typeface="华文黑体" panose="02010600040101010101" charset="-122"/>
                <a:ea typeface="华文黑体" panose="02010600040101010101" charset="-122"/>
              </a:rPr>
              <a:t>是能够隔离组织内部网络与公共互联网，允许某些分组通过，而阻止其他分组进入或离开内部网络的软件、硬件或者软件硬件结合的一种设施。</a:t>
            </a:r>
            <a:endParaRPr lang="en-US" altLang="zh-CN" sz="2400" dirty="0" smtClean="0">
              <a:latin typeface="华文黑体" panose="02010600040101010101" charset="-122"/>
              <a:ea typeface="华文黑体" panose="02010600040101010101" charset="-122"/>
            </a:endParaRPr>
          </a:p>
        </p:txBody>
      </p:sp>
      <p:pic>
        <p:nvPicPr>
          <p:cNvPr id="8" name="图片 7"/>
          <p:cNvPicPr>
            <a:picLocks noChangeAspect="1"/>
          </p:cNvPicPr>
          <p:nvPr/>
        </p:nvPicPr>
        <p:blipFill rotWithShape="1">
          <a:blip r:embed="rId3">
            <a:extLst>
              <a:ext uri="{28A0092B-C50C-407E-A947-70E740481C1C}">
                <a14:useLocalDpi xmlns:a14="http://schemas.microsoft.com/office/drawing/2010/main" val="0"/>
              </a:ext>
            </a:extLst>
          </a:blip>
          <a:srcRect l="15775" t="24651" r="4109" b="1861"/>
          <a:stretch>
            <a:fillRect/>
          </a:stretch>
        </p:blipFill>
        <p:spPr>
          <a:xfrm>
            <a:off x="7550150" y="3551555"/>
            <a:ext cx="3878580" cy="2668270"/>
          </a:xfrm>
          <a:prstGeom prst="rect">
            <a:avLst/>
          </a:prstGeom>
        </p:spPr>
      </p:pic>
      <p:grpSp>
        <p:nvGrpSpPr>
          <p:cNvPr id="13" name="组合 12"/>
          <p:cNvGrpSpPr/>
          <p:nvPr/>
        </p:nvGrpSpPr>
        <p:grpSpPr>
          <a:xfrm>
            <a:off x="0" y="620248"/>
            <a:ext cx="563526" cy="5617505"/>
            <a:chOff x="0" y="944317"/>
            <a:chExt cx="563526" cy="5617505"/>
          </a:xfrm>
        </p:grpSpPr>
        <p:sp>
          <p:nvSpPr>
            <p:cNvPr id="10" name="矩形 9"/>
            <p:cNvSpPr/>
            <p:nvPr/>
          </p:nvSpPr>
          <p:spPr>
            <a:xfrm>
              <a:off x="0" y="944317"/>
              <a:ext cx="563526" cy="190262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防火墙基本概念</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1" name="矩形 10"/>
            <p:cNvSpPr/>
            <p:nvPr/>
          </p:nvSpPr>
          <p:spPr>
            <a:xfrm>
              <a:off x="0" y="2878837"/>
              <a:ext cx="563526" cy="161373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防火墙分类</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2" name="矩形 11"/>
            <p:cNvSpPr/>
            <p:nvPr/>
          </p:nvSpPr>
          <p:spPr>
            <a:xfrm>
              <a:off x="0" y="4518836"/>
              <a:ext cx="563526" cy="204298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入侵检测系统</a:t>
              </a:r>
              <a:r>
                <a:rPr lang="en-US" altLang="zh-CN" sz="1600" dirty="0">
                  <a:solidFill>
                    <a:schemeClr val="bg1"/>
                  </a:solidFill>
                  <a:latin typeface="黑体" panose="02010609060101010101" pitchFamily="49" charset="-122"/>
                  <a:ea typeface="黑体" panose="02010609060101010101" pitchFamily="49" charset="-122"/>
                  <a:sym typeface="+mn-ea"/>
                </a:rPr>
                <a:t>IDS</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8.6 </a:t>
            </a:r>
            <a:r>
              <a:rPr lang="zh-CN" altLang="en-US" sz="2800" b="1" dirty="0">
                <a:latin typeface="黑体" panose="02010609060101010101" pitchFamily="49" charset="-122"/>
                <a:ea typeface="黑体" panose="02010609060101010101" pitchFamily="49" charset="-122"/>
                <a:sym typeface="+mn-ea"/>
              </a:rPr>
              <a:t>防火墙与入侵检测系统</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：防火墙分类（识记）</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7" name="组合 6"/>
          <p:cNvGrpSpPr/>
          <p:nvPr/>
        </p:nvGrpSpPr>
        <p:grpSpPr>
          <a:xfrm>
            <a:off x="0" y="620248"/>
            <a:ext cx="563526" cy="5617505"/>
            <a:chOff x="0" y="944317"/>
            <a:chExt cx="563526" cy="5617505"/>
          </a:xfrm>
        </p:grpSpPr>
        <p:sp>
          <p:nvSpPr>
            <p:cNvPr id="8" name="矩形 7"/>
            <p:cNvSpPr/>
            <p:nvPr/>
          </p:nvSpPr>
          <p:spPr>
            <a:xfrm>
              <a:off x="0" y="944317"/>
              <a:ext cx="563526" cy="190262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防火墙基本概念</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78837"/>
              <a:ext cx="563526" cy="161373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防火墙分类</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4518836"/>
              <a:ext cx="563526" cy="204298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入侵检测系统</a:t>
              </a:r>
              <a:r>
                <a:rPr lang="en-US" altLang="zh-CN" sz="1600" dirty="0">
                  <a:solidFill>
                    <a:schemeClr val="bg1"/>
                  </a:solidFill>
                  <a:latin typeface="黑体" panose="02010609060101010101" pitchFamily="49" charset="-122"/>
                  <a:ea typeface="黑体" panose="02010609060101010101" pitchFamily="49" charset="-122"/>
                  <a:sym typeface="+mn-ea"/>
                </a:rPr>
                <a:t>IDS</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5" name="文本框 4"/>
          <p:cNvSpPr txBox="1"/>
          <p:nvPr/>
        </p:nvSpPr>
        <p:spPr>
          <a:xfrm>
            <a:off x="735330" y="2145030"/>
            <a:ext cx="9366250" cy="2861310"/>
          </a:xfrm>
          <a:prstGeom prst="rect">
            <a:avLst/>
          </a:prstGeom>
          <a:noFill/>
        </p:spPr>
        <p:txBody>
          <a:bodyPr wrap="square" rtlCol="0" anchor="t">
            <a:spAutoFit/>
          </a:bodyPr>
          <a:lstStyle/>
          <a:p>
            <a:pPr>
              <a:lnSpc>
                <a:spcPct val="150000"/>
              </a:lnSpc>
            </a:pPr>
            <a:r>
              <a:rPr lang="zh-CN" altLang="en-US" sz="2400" dirty="0" smtClean="0">
                <a:solidFill>
                  <a:schemeClr val="tx1"/>
                </a:solidFill>
                <a:latin typeface="华文黑体" panose="02010600040101010101" charset="-122"/>
                <a:ea typeface="华文黑体" panose="02010600040101010101" charset="-122"/>
                <a:sym typeface="+mn-ea"/>
              </a:rPr>
              <a:t>一、防火墙的分类</a:t>
            </a:r>
          </a:p>
          <a:p>
            <a:pPr>
              <a:lnSpc>
                <a:spcPct val="150000"/>
              </a:lnSpc>
            </a:pPr>
            <a:r>
              <a:rPr lang="en-US" altLang="zh-CN" sz="2400" dirty="0" smtClean="0">
                <a:solidFill>
                  <a:schemeClr val="tx1"/>
                </a:solidFill>
                <a:latin typeface="华文黑体" panose="02010600040101010101" charset="-122"/>
                <a:ea typeface="华文黑体" panose="02010600040101010101" charset="-122"/>
                <a:sym typeface="+mn-ea"/>
              </a:rPr>
              <a:t>1</a:t>
            </a:r>
            <a:r>
              <a:rPr lang="zh-CN" altLang="en-US" sz="2400" dirty="0" smtClean="0">
                <a:solidFill>
                  <a:schemeClr val="tx1"/>
                </a:solidFill>
                <a:latin typeface="华文黑体" panose="02010600040101010101" charset="-122"/>
                <a:ea typeface="华文黑体" panose="02010600040101010101" charset="-122"/>
                <a:sym typeface="+mn-ea"/>
              </a:rPr>
              <a:t>、无状态分组过滤器</a:t>
            </a:r>
          </a:p>
          <a:p>
            <a:pPr>
              <a:lnSpc>
                <a:spcPct val="150000"/>
              </a:lnSpc>
            </a:pPr>
            <a:r>
              <a:rPr lang="en-US" altLang="zh-CN" sz="2400" dirty="0" smtClean="0">
                <a:solidFill>
                  <a:schemeClr val="tx1"/>
                </a:solidFill>
                <a:latin typeface="华文黑体" panose="02010600040101010101" charset="-122"/>
                <a:ea typeface="华文黑体" panose="02010600040101010101" charset="-122"/>
                <a:sym typeface="+mn-ea"/>
              </a:rPr>
              <a:t>2</a:t>
            </a:r>
            <a:r>
              <a:rPr lang="zh-CN" altLang="en-US" sz="2400" dirty="0" smtClean="0">
                <a:solidFill>
                  <a:schemeClr val="tx1"/>
                </a:solidFill>
                <a:latin typeface="华文黑体" panose="02010600040101010101" charset="-122"/>
                <a:ea typeface="华文黑体" panose="02010600040101010101" charset="-122"/>
                <a:sym typeface="+mn-ea"/>
              </a:rPr>
              <a:t>、有</a:t>
            </a:r>
            <a:r>
              <a:rPr lang="zh-CN" altLang="en-US" sz="2400" dirty="0" smtClean="0">
                <a:latin typeface="华文黑体" panose="02010600040101010101" charset="-122"/>
                <a:ea typeface="华文黑体" panose="02010600040101010101" charset="-122"/>
                <a:sym typeface="+mn-ea"/>
              </a:rPr>
              <a:t>状态分组过滤器</a:t>
            </a:r>
          </a:p>
          <a:p>
            <a:pPr>
              <a:lnSpc>
                <a:spcPct val="150000"/>
              </a:lnSpc>
            </a:pPr>
            <a:r>
              <a:rPr lang="en-US" altLang="zh-CN" sz="2400" dirty="0" smtClean="0">
                <a:latin typeface="华文黑体" panose="02010600040101010101" charset="-122"/>
                <a:ea typeface="华文黑体" panose="02010600040101010101" charset="-122"/>
                <a:sym typeface="+mn-ea"/>
              </a:rPr>
              <a:t>(</a:t>
            </a:r>
            <a:r>
              <a:rPr lang="zh-CN" altLang="en-US" sz="2400" dirty="0" smtClean="0">
                <a:latin typeface="华文黑体" panose="02010600040101010101" charset="-122"/>
                <a:ea typeface="华文黑体" panose="02010600040101010101" charset="-122"/>
                <a:sym typeface="+mn-ea"/>
              </a:rPr>
              <a:t>这些分组过滤器，主要检查</a:t>
            </a:r>
            <a:r>
              <a:rPr lang="en-US" altLang="zh-CN" sz="2400" dirty="0" smtClean="0">
                <a:latin typeface="华文黑体" panose="02010600040101010101" charset="-122"/>
                <a:ea typeface="华文黑体" panose="02010600040101010101" charset="-122"/>
                <a:sym typeface="+mn-ea"/>
              </a:rPr>
              <a:t>IP</a:t>
            </a:r>
            <a:r>
              <a:rPr lang="zh-CN" altLang="en-US" sz="2400" dirty="0" smtClean="0">
                <a:latin typeface="华文黑体" panose="02010600040101010101" charset="-122"/>
                <a:ea typeface="华文黑体" panose="02010600040101010101" charset="-122"/>
                <a:sym typeface="+mn-ea"/>
              </a:rPr>
              <a:t>、</a:t>
            </a:r>
            <a:r>
              <a:rPr lang="en-US" altLang="zh-CN" sz="2400" dirty="0" smtClean="0">
                <a:latin typeface="华文黑体" panose="02010600040101010101" charset="-122"/>
                <a:ea typeface="华文黑体" panose="02010600040101010101" charset="-122"/>
                <a:sym typeface="+mn-ea"/>
              </a:rPr>
              <a:t>TCP</a:t>
            </a:r>
            <a:r>
              <a:rPr lang="zh-CN" altLang="en-US" sz="2400" dirty="0" smtClean="0">
                <a:latin typeface="华文黑体" panose="02010600040101010101" charset="-122"/>
                <a:ea typeface="华文黑体" panose="02010600040101010101" charset="-122"/>
                <a:sym typeface="+mn-ea"/>
              </a:rPr>
              <a:t>、</a:t>
            </a:r>
            <a:r>
              <a:rPr lang="en-US" altLang="zh-CN" sz="2400" dirty="0" smtClean="0">
                <a:latin typeface="华文黑体" panose="02010600040101010101" charset="-122"/>
                <a:ea typeface="华文黑体" panose="02010600040101010101" charset="-122"/>
                <a:sym typeface="+mn-ea"/>
              </a:rPr>
              <a:t>UDP</a:t>
            </a:r>
            <a:r>
              <a:rPr lang="zh-CN" altLang="en-US" sz="2400" dirty="0" smtClean="0">
                <a:latin typeface="华文黑体" panose="02010600040101010101" charset="-122"/>
                <a:ea typeface="华文黑体" panose="02010600040101010101" charset="-122"/>
                <a:sym typeface="+mn-ea"/>
              </a:rPr>
              <a:t>、</a:t>
            </a:r>
            <a:r>
              <a:rPr lang="en-US" altLang="zh-CN" sz="2400" dirty="0" smtClean="0">
                <a:latin typeface="华文黑体" panose="02010600040101010101" charset="-122"/>
                <a:ea typeface="华文黑体" panose="02010600040101010101" charset="-122"/>
                <a:sym typeface="+mn-ea"/>
              </a:rPr>
              <a:t>ICMP</a:t>
            </a:r>
            <a:r>
              <a:rPr lang="zh-CN" altLang="en-US" sz="2400" dirty="0" smtClean="0">
                <a:latin typeface="华文黑体" panose="02010600040101010101" charset="-122"/>
                <a:ea typeface="华文黑体" panose="02010600040101010101" charset="-122"/>
                <a:sym typeface="+mn-ea"/>
              </a:rPr>
              <a:t>首部字段</a:t>
            </a:r>
            <a:r>
              <a:rPr lang="en-US" altLang="zh-CN" sz="2400" dirty="0" smtClean="0">
                <a:latin typeface="华文黑体" panose="02010600040101010101" charset="-122"/>
                <a:ea typeface="华文黑体" panose="02010600040101010101" charset="-122"/>
                <a:sym typeface="+mn-ea"/>
              </a:rPr>
              <a:t>)</a:t>
            </a:r>
            <a:endParaRPr lang="zh-CN" altLang="en-US" sz="2400" dirty="0" smtClean="0">
              <a:solidFill>
                <a:schemeClr val="tx1"/>
              </a:solidFill>
              <a:latin typeface="华文黑体" panose="02010600040101010101" charset="-122"/>
              <a:ea typeface="华文黑体" panose="02010600040101010101" charset="-122"/>
              <a:sym typeface="+mn-ea"/>
            </a:endParaRPr>
          </a:p>
          <a:p>
            <a:pPr>
              <a:lnSpc>
                <a:spcPct val="150000"/>
              </a:lnSpc>
            </a:pPr>
            <a:r>
              <a:rPr lang="en-US" altLang="zh-CN" sz="2400" dirty="0" smtClean="0">
                <a:solidFill>
                  <a:schemeClr val="tx1"/>
                </a:solidFill>
                <a:latin typeface="华文黑体" panose="02010600040101010101" charset="-122"/>
                <a:ea typeface="华文黑体" panose="02010600040101010101" charset="-122"/>
                <a:sym typeface="+mn-ea"/>
              </a:rPr>
              <a:t>3</a:t>
            </a:r>
            <a:r>
              <a:rPr lang="zh-CN" altLang="en-US" sz="2400" dirty="0" smtClean="0">
                <a:solidFill>
                  <a:schemeClr val="tx1"/>
                </a:solidFill>
                <a:latin typeface="华文黑体" panose="02010600040101010101" charset="-122"/>
                <a:ea typeface="华文黑体" panose="02010600040101010101" charset="-122"/>
                <a:sym typeface="+mn-ea"/>
              </a:rPr>
              <a:t>、应用网关</a:t>
            </a:r>
          </a:p>
        </p:txBody>
      </p:sp>
    </p:spTree>
  </p:cSld>
  <p:clrMapOvr>
    <a:masterClrMapping/>
  </p:clrMapOvr>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8.6 </a:t>
            </a:r>
            <a:r>
              <a:rPr lang="zh-CN" altLang="en-US" sz="2800" b="1" dirty="0">
                <a:latin typeface="黑体" panose="02010609060101010101" pitchFamily="49" charset="-122"/>
                <a:ea typeface="黑体" panose="02010609060101010101" pitchFamily="49" charset="-122"/>
                <a:sym typeface="+mn-ea"/>
              </a:rPr>
              <a:t>防火墙与入侵检测系统</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：防火墙分类（识记）</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7" name="组合 6"/>
          <p:cNvGrpSpPr/>
          <p:nvPr/>
        </p:nvGrpSpPr>
        <p:grpSpPr>
          <a:xfrm>
            <a:off x="0" y="620248"/>
            <a:ext cx="563526" cy="5617505"/>
            <a:chOff x="0" y="944317"/>
            <a:chExt cx="563526" cy="5617505"/>
          </a:xfrm>
        </p:grpSpPr>
        <p:sp>
          <p:nvSpPr>
            <p:cNvPr id="8" name="矩形 7"/>
            <p:cNvSpPr/>
            <p:nvPr/>
          </p:nvSpPr>
          <p:spPr>
            <a:xfrm>
              <a:off x="0" y="944317"/>
              <a:ext cx="563526" cy="190262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防火墙基本概念</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78837"/>
              <a:ext cx="563526" cy="161373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防火墙分类</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4518836"/>
              <a:ext cx="563526" cy="204298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入侵检测系统</a:t>
              </a:r>
              <a:r>
                <a:rPr lang="en-US" altLang="zh-CN" sz="1600" dirty="0">
                  <a:solidFill>
                    <a:schemeClr val="bg1"/>
                  </a:solidFill>
                  <a:latin typeface="黑体" panose="02010609060101010101" pitchFamily="49" charset="-122"/>
                  <a:ea typeface="黑体" panose="02010609060101010101" pitchFamily="49" charset="-122"/>
                  <a:sym typeface="+mn-ea"/>
                </a:rPr>
                <a:t>IDS</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5" name="文本框 4"/>
          <p:cNvSpPr txBox="1"/>
          <p:nvPr/>
        </p:nvSpPr>
        <p:spPr>
          <a:xfrm>
            <a:off x="735330" y="2145030"/>
            <a:ext cx="9562465" cy="2861310"/>
          </a:xfrm>
          <a:prstGeom prst="rect">
            <a:avLst/>
          </a:prstGeom>
          <a:noFill/>
        </p:spPr>
        <p:txBody>
          <a:bodyPr wrap="square" rtlCol="0" anchor="t">
            <a:spAutoFit/>
          </a:bodyPr>
          <a:lstStyle/>
          <a:p>
            <a:pPr>
              <a:lnSpc>
                <a:spcPct val="150000"/>
              </a:lnSpc>
            </a:pPr>
            <a:r>
              <a:rPr lang="zh-CN" altLang="en-US" sz="2400" dirty="0" smtClean="0">
                <a:solidFill>
                  <a:schemeClr val="tx1"/>
                </a:solidFill>
                <a:latin typeface="华文黑体" panose="02010600040101010101" charset="-122"/>
                <a:ea typeface="华文黑体" panose="02010600040101010101" charset="-122"/>
                <a:sym typeface="+mn-ea"/>
              </a:rPr>
              <a:t>一、防火墙的分类</a:t>
            </a:r>
          </a:p>
          <a:p>
            <a:pPr>
              <a:lnSpc>
                <a:spcPct val="150000"/>
              </a:lnSpc>
            </a:pPr>
            <a:r>
              <a:rPr lang="en-US" altLang="zh-CN" sz="2400" dirty="0" smtClean="0">
                <a:solidFill>
                  <a:schemeClr val="tx1"/>
                </a:solidFill>
                <a:latin typeface="华文黑体" panose="02010600040101010101" charset="-122"/>
                <a:ea typeface="华文黑体" panose="02010600040101010101" charset="-122"/>
                <a:sym typeface="+mn-ea"/>
              </a:rPr>
              <a:t>1</a:t>
            </a:r>
            <a:r>
              <a:rPr lang="zh-CN" altLang="en-US" sz="2400" dirty="0" smtClean="0">
                <a:solidFill>
                  <a:schemeClr val="tx1"/>
                </a:solidFill>
                <a:latin typeface="华文黑体" panose="02010600040101010101" charset="-122"/>
                <a:ea typeface="华文黑体" panose="02010600040101010101" charset="-122"/>
                <a:sym typeface="+mn-ea"/>
              </a:rPr>
              <a:t>、无状态分组过滤器</a:t>
            </a:r>
          </a:p>
          <a:p>
            <a:pPr>
              <a:lnSpc>
                <a:spcPct val="150000"/>
              </a:lnSpc>
            </a:pPr>
            <a:r>
              <a:rPr lang="zh-CN" altLang="en-US" sz="2400" dirty="0" smtClean="0">
                <a:solidFill>
                  <a:schemeClr val="tx1"/>
                </a:solidFill>
                <a:latin typeface="华文黑体" panose="02010600040101010101" charset="-122"/>
                <a:ea typeface="华文黑体" panose="02010600040101010101" charset="-122"/>
                <a:sym typeface="+mn-ea"/>
              </a:rPr>
              <a:t>典型部署在</a:t>
            </a:r>
            <a:r>
              <a:rPr lang="zh-CN" altLang="en-US" sz="2400" dirty="0" smtClean="0">
                <a:solidFill>
                  <a:srgbClr val="C00000"/>
                </a:solidFill>
                <a:latin typeface="华文黑体" panose="02010600040101010101" charset="-122"/>
                <a:ea typeface="华文黑体" panose="02010600040101010101" charset="-122"/>
                <a:sym typeface="+mn-ea"/>
              </a:rPr>
              <a:t>内部网络和网络边缘路由器</a:t>
            </a:r>
            <a:r>
              <a:rPr lang="zh-CN" altLang="en-US" sz="2400" dirty="0" smtClean="0">
                <a:solidFill>
                  <a:schemeClr val="tx1"/>
                </a:solidFill>
                <a:latin typeface="华文黑体" panose="02010600040101010101" charset="-122"/>
                <a:ea typeface="华文黑体" panose="02010600040101010101" charset="-122"/>
                <a:sym typeface="+mn-ea"/>
              </a:rPr>
              <a:t>上的防火墙。</a:t>
            </a:r>
          </a:p>
          <a:p>
            <a:pPr>
              <a:lnSpc>
                <a:spcPct val="150000"/>
              </a:lnSpc>
            </a:pPr>
            <a:r>
              <a:rPr lang="zh-CN" altLang="en-US" sz="2400" dirty="0" smtClean="0">
                <a:solidFill>
                  <a:schemeClr val="tx1"/>
                </a:solidFill>
                <a:latin typeface="华文黑体" panose="02010600040101010101" charset="-122"/>
                <a:ea typeface="华文黑体" panose="02010600040101010101" charset="-122"/>
                <a:sym typeface="+mn-ea"/>
              </a:rPr>
              <a:t>路由器逐个检查数据报，根据</a:t>
            </a:r>
            <a:r>
              <a:rPr lang="zh-CN" altLang="en-US" sz="2400" dirty="0" smtClean="0">
                <a:solidFill>
                  <a:srgbClr val="C00000"/>
                </a:solidFill>
                <a:latin typeface="华文黑体" panose="02010600040101010101" charset="-122"/>
                <a:ea typeface="华文黑体" panose="02010600040101010101" charset="-122"/>
                <a:sym typeface="+mn-ea"/>
              </a:rPr>
              <a:t>访问控制表</a:t>
            </a:r>
            <a:r>
              <a:rPr lang="en-US" altLang="zh-CN" sz="2400" dirty="0" smtClean="0">
                <a:solidFill>
                  <a:schemeClr val="tx1"/>
                </a:solidFill>
                <a:latin typeface="华文黑体" panose="02010600040101010101" charset="-122"/>
                <a:ea typeface="华文黑体" panose="02010600040101010101" charset="-122"/>
                <a:sym typeface="+mn-ea"/>
              </a:rPr>
              <a:t>(Access Control Lists,ACL)</a:t>
            </a:r>
            <a:r>
              <a:rPr lang="zh-CN" altLang="en-US" sz="2400" dirty="0" smtClean="0">
                <a:solidFill>
                  <a:schemeClr val="tx1"/>
                </a:solidFill>
                <a:latin typeface="华文黑体" panose="02010600040101010101" charset="-122"/>
                <a:ea typeface="华文黑体" panose="02010600040101010101" charset="-122"/>
                <a:sym typeface="+mn-ea"/>
              </a:rPr>
              <a:t>实现防火墙规则。</a:t>
            </a:r>
          </a:p>
        </p:txBody>
      </p:sp>
    </p:spTree>
  </p:cSld>
  <p:clrMapOvr>
    <a:masterClrMapping/>
  </p:clrMapOvr>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8.6 </a:t>
            </a:r>
            <a:r>
              <a:rPr lang="zh-CN" altLang="en-US" sz="2800" b="1" dirty="0">
                <a:latin typeface="黑体" panose="02010609060101010101" pitchFamily="49" charset="-122"/>
                <a:ea typeface="黑体" panose="02010609060101010101" pitchFamily="49" charset="-122"/>
                <a:sym typeface="+mn-ea"/>
              </a:rPr>
              <a:t>防火墙与入侵检测系统</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：防火墙分类（识记）</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7" name="组合 6"/>
          <p:cNvGrpSpPr/>
          <p:nvPr/>
        </p:nvGrpSpPr>
        <p:grpSpPr>
          <a:xfrm>
            <a:off x="0" y="620248"/>
            <a:ext cx="563526" cy="5617505"/>
            <a:chOff x="0" y="944317"/>
            <a:chExt cx="563526" cy="5617505"/>
          </a:xfrm>
        </p:grpSpPr>
        <p:sp>
          <p:nvSpPr>
            <p:cNvPr id="8" name="矩形 7"/>
            <p:cNvSpPr/>
            <p:nvPr/>
          </p:nvSpPr>
          <p:spPr>
            <a:xfrm>
              <a:off x="0" y="944317"/>
              <a:ext cx="563526" cy="190262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防火墙基本概念</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78837"/>
              <a:ext cx="563526" cy="161373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防火墙分类</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4518836"/>
              <a:ext cx="563526" cy="204298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入侵检测系统</a:t>
              </a:r>
              <a:r>
                <a:rPr lang="en-US" altLang="zh-CN" sz="1600" dirty="0">
                  <a:solidFill>
                    <a:schemeClr val="bg1"/>
                  </a:solidFill>
                  <a:latin typeface="黑体" panose="02010609060101010101" pitchFamily="49" charset="-122"/>
                  <a:ea typeface="黑体" panose="02010609060101010101" pitchFamily="49" charset="-122"/>
                  <a:sym typeface="+mn-ea"/>
                </a:rPr>
                <a:t>IDS</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5" name="文本框 4"/>
          <p:cNvSpPr txBox="1"/>
          <p:nvPr/>
        </p:nvSpPr>
        <p:spPr>
          <a:xfrm>
            <a:off x="735330" y="2145030"/>
            <a:ext cx="10804525" cy="2306955"/>
          </a:xfrm>
          <a:prstGeom prst="rect">
            <a:avLst/>
          </a:prstGeom>
          <a:noFill/>
        </p:spPr>
        <p:txBody>
          <a:bodyPr wrap="square" rtlCol="0" anchor="t">
            <a:spAutoFit/>
          </a:bodyPr>
          <a:lstStyle/>
          <a:p>
            <a:pPr>
              <a:lnSpc>
                <a:spcPct val="150000"/>
              </a:lnSpc>
            </a:pPr>
            <a:r>
              <a:rPr lang="zh-CN" altLang="en-US" sz="2400" dirty="0" smtClean="0">
                <a:solidFill>
                  <a:schemeClr val="tx1"/>
                </a:solidFill>
                <a:latin typeface="华文黑体" panose="02010600040101010101" charset="-122"/>
                <a:ea typeface="华文黑体" panose="02010600040101010101" charset="-122"/>
                <a:sym typeface="+mn-ea"/>
              </a:rPr>
              <a:t>一、防火墙的分类</a:t>
            </a:r>
          </a:p>
          <a:p>
            <a:pPr>
              <a:lnSpc>
                <a:spcPct val="150000"/>
              </a:lnSpc>
            </a:pPr>
            <a:r>
              <a:rPr lang="en-US" altLang="zh-CN" sz="2400" dirty="0" smtClean="0">
                <a:solidFill>
                  <a:schemeClr val="tx1"/>
                </a:solidFill>
                <a:latin typeface="华文黑体" panose="02010600040101010101" charset="-122"/>
                <a:ea typeface="华文黑体" panose="02010600040101010101" charset="-122"/>
                <a:sym typeface="+mn-ea"/>
              </a:rPr>
              <a:t>2</a:t>
            </a:r>
            <a:r>
              <a:rPr lang="zh-CN" altLang="en-US" sz="2400" dirty="0" smtClean="0">
                <a:solidFill>
                  <a:schemeClr val="tx1"/>
                </a:solidFill>
                <a:latin typeface="华文黑体" panose="02010600040101010101" charset="-122"/>
                <a:ea typeface="华文黑体" panose="02010600040101010101" charset="-122"/>
                <a:sym typeface="+mn-ea"/>
              </a:rPr>
              <a:t>、有</a:t>
            </a:r>
            <a:r>
              <a:rPr lang="zh-CN" altLang="en-US" sz="2400" dirty="0" smtClean="0">
                <a:latin typeface="华文黑体" panose="02010600040101010101" charset="-122"/>
                <a:ea typeface="华文黑体" panose="02010600040101010101" charset="-122"/>
                <a:sym typeface="+mn-ea"/>
              </a:rPr>
              <a:t>状态分组过滤器</a:t>
            </a:r>
            <a:endParaRPr lang="zh-CN" altLang="en-US" sz="2400" dirty="0" smtClean="0">
              <a:solidFill>
                <a:schemeClr val="tx1"/>
              </a:solidFill>
              <a:latin typeface="华文黑体" panose="02010600040101010101" charset="-122"/>
              <a:ea typeface="华文黑体" panose="02010600040101010101" charset="-122"/>
              <a:sym typeface="+mn-ea"/>
            </a:endParaRPr>
          </a:p>
          <a:p>
            <a:pPr>
              <a:lnSpc>
                <a:spcPct val="150000"/>
              </a:lnSpc>
            </a:pPr>
            <a:r>
              <a:rPr lang="zh-CN" altLang="en-US" sz="2400" dirty="0" smtClean="0">
                <a:solidFill>
                  <a:schemeClr val="tx1"/>
                </a:solidFill>
                <a:latin typeface="华文黑体" panose="02010600040101010101" charset="-122"/>
                <a:ea typeface="华文黑体" panose="02010600040101010101" charset="-122"/>
                <a:sym typeface="+mn-ea"/>
              </a:rPr>
              <a:t>使用连接表跟踪每个</a:t>
            </a:r>
            <a:r>
              <a:rPr lang="en-US" altLang="zh-CN" sz="2400" dirty="0" smtClean="0">
                <a:solidFill>
                  <a:schemeClr val="tx1"/>
                </a:solidFill>
                <a:latin typeface="华文黑体" panose="02010600040101010101" charset="-122"/>
                <a:ea typeface="华文黑体" panose="02010600040101010101" charset="-122"/>
                <a:sym typeface="+mn-ea"/>
              </a:rPr>
              <a:t>TCP</a:t>
            </a:r>
            <a:r>
              <a:rPr lang="zh-CN" altLang="en-US" sz="2400" dirty="0" smtClean="0">
                <a:solidFill>
                  <a:schemeClr val="tx1"/>
                </a:solidFill>
                <a:latin typeface="华文黑体" panose="02010600040101010101" charset="-122"/>
                <a:ea typeface="华文黑体" panose="02010600040101010101" charset="-122"/>
                <a:sym typeface="+mn-ea"/>
              </a:rPr>
              <a:t>连接，分组过滤器跟踪连接建立和拆除，根据</a:t>
            </a:r>
            <a:r>
              <a:rPr lang="zh-CN" altLang="en-US" sz="2400" dirty="0" smtClean="0">
                <a:solidFill>
                  <a:srgbClr val="C00000"/>
                </a:solidFill>
                <a:latin typeface="华文黑体" panose="02010600040101010101" charset="-122"/>
                <a:ea typeface="华文黑体" panose="02010600040101010101" charset="-122"/>
                <a:sym typeface="+mn-ea"/>
              </a:rPr>
              <a:t>状态</a:t>
            </a:r>
            <a:r>
              <a:rPr lang="zh-CN" altLang="en-US" sz="2400" dirty="0" smtClean="0">
                <a:solidFill>
                  <a:schemeClr val="tx1"/>
                </a:solidFill>
                <a:latin typeface="华文黑体" panose="02010600040101010101" charset="-122"/>
                <a:ea typeface="华文黑体" panose="02010600040101010101" charset="-122"/>
                <a:sym typeface="+mn-ea"/>
              </a:rPr>
              <a:t>确定是否放行进入或者外出的分组。对于超时的非活动连接，则不允许分组通过。</a:t>
            </a:r>
          </a:p>
        </p:txBody>
      </p:sp>
    </p:spTree>
  </p:cSld>
  <p:clrMapOvr>
    <a:masterClrMapping/>
  </p:clrMapOvr>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8.6 </a:t>
            </a:r>
            <a:r>
              <a:rPr lang="zh-CN" altLang="en-US" sz="2800" b="1" dirty="0">
                <a:latin typeface="黑体" panose="02010609060101010101" pitchFamily="49" charset="-122"/>
                <a:ea typeface="黑体" panose="02010609060101010101" pitchFamily="49" charset="-122"/>
                <a:sym typeface="+mn-ea"/>
              </a:rPr>
              <a:t>防火墙与入侵检测系统</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：防火墙分类（识记）</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7" name="组合 6"/>
          <p:cNvGrpSpPr/>
          <p:nvPr/>
        </p:nvGrpSpPr>
        <p:grpSpPr>
          <a:xfrm>
            <a:off x="0" y="620248"/>
            <a:ext cx="563526" cy="5617505"/>
            <a:chOff x="0" y="944317"/>
            <a:chExt cx="563526" cy="5617505"/>
          </a:xfrm>
        </p:grpSpPr>
        <p:sp>
          <p:nvSpPr>
            <p:cNvPr id="8" name="矩形 7"/>
            <p:cNvSpPr/>
            <p:nvPr/>
          </p:nvSpPr>
          <p:spPr>
            <a:xfrm>
              <a:off x="0" y="944317"/>
              <a:ext cx="563526" cy="190262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防火墙基本概念</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78837"/>
              <a:ext cx="563526" cy="1613731"/>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防火墙分类</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4518836"/>
              <a:ext cx="563526" cy="204298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入侵检测系统</a:t>
              </a:r>
              <a:r>
                <a:rPr lang="en-US" altLang="zh-CN" sz="1600" dirty="0">
                  <a:solidFill>
                    <a:schemeClr val="bg1"/>
                  </a:solidFill>
                  <a:latin typeface="黑体" panose="02010609060101010101" pitchFamily="49" charset="-122"/>
                  <a:ea typeface="黑体" panose="02010609060101010101" pitchFamily="49" charset="-122"/>
                  <a:sym typeface="+mn-ea"/>
                </a:rPr>
                <a:t>IDS</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5" name="文本框 4"/>
          <p:cNvSpPr txBox="1"/>
          <p:nvPr/>
        </p:nvSpPr>
        <p:spPr>
          <a:xfrm>
            <a:off x="735330" y="2145030"/>
            <a:ext cx="10215880" cy="2306955"/>
          </a:xfrm>
          <a:prstGeom prst="rect">
            <a:avLst/>
          </a:prstGeom>
          <a:noFill/>
        </p:spPr>
        <p:txBody>
          <a:bodyPr wrap="square" rtlCol="0" anchor="t">
            <a:spAutoFit/>
          </a:bodyPr>
          <a:lstStyle/>
          <a:p>
            <a:pPr>
              <a:lnSpc>
                <a:spcPct val="150000"/>
              </a:lnSpc>
            </a:pPr>
            <a:r>
              <a:rPr lang="zh-CN" altLang="en-US" sz="2400" dirty="0" smtClean="0">
                <a:solidFill>
                  <a:schemeClr val="tx1"/>
                </a:solidFill>
                <a:latin typeface="华文黑体" panose="02010600040101010101" charset="-122"/>
                <a:ea typeface="华文黑体" panose="02010600040101010101" charset="-122"/>
                <a:sym typeface="+mn-ea"/>
              </a:rPr>
              <a:t>一、防火墙的分类</a:t>
            </a:r>
          </a:p>
          <a:p>
            <a:pPr>
              <a:lnSpc>
                <a:spcPct val="150000"/>
              </a:lnSpc>
            </a:pPr>
            <a:r>
              <a:rPr lang="en-US" altLang="zh-CN" sz="2400" dirty="0" smtClean="0">
                <a:solidFill>
                  <a:schemeClr val="tx1"/>
                </a:solidFill>
                <a:latin typeface="华文黑体" panose="02010600040101010101" charset="-122"/>
                <a:ea typeface="华文黑体" panose="02010600040101010101" charset="-122"/>
                <a:sym typeface="+mn-ea"/>
              </a:rPr>
              <a:t>3</a:t>
            </a:r>
            <a:r>
              <a:rPr lang="zh-CN" altLang="en-US" sz="2400" dirty="0" smtClean="0">
                <a:solidFill>
                  <a:schemeClr val="tx1"/>
                </a:solidFill>
                <a:latin typeface="华文黑体" panose="02010600040101010101" charset="-122"/>
                <a:ea typeface="华文黑体" panose="02010600040101010101" charset="-122"/>
                <a:sym typeface="+mn-ea"/>
              </a:rPr>
              <a:t>、应用网关</a:t>
            </a:r>
          </a:p>
          <a:p>
            <a:pPr>
              <a:lnSpc>
                <a:spcPct val="150000"/>
              </a:lnSpc>
            </a:pPr>
            <a:r>
              <a:rPr lang="zh-CN" altLang="en-US" sz="2400" dirty="0" smtClean="0">
                <a:solidFill>
                  <a:schemeClr val="tx1"/>
                </a:solidFill>
                <a:latin typeface="华文黑体" panose="02010600040101010101" charset="-122"/>
                <a:ea typeface="华文黑体" panose="02010600040101010101" charset="-122"/>
                <a:sym typeface="+mn-ea"/>
              </a:rPr>
              <a:t>分组过滤器和应用网关结合起来，应用网关实现授权用户通过网关访问外部网络的服务。</a:t>
            </a:r>
          </a:p>
        </p:txBody>
      </p:sp>
    </p:spTree>
  </p:cSld>
  <p:clrMapOvr>
    <a:masterClrMapping/>
  </p:clrMapOvr>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8.6 </a:t>
            </a:r>
            <a:r>
              <a:rPr lang="zh-CN" altLang="en-US" sz="2800" b="1" dirty="0">
                <a:latin typeface="黑体" panose="02010609060101010101" pitchFamily="49" charset="-122"/>
                <a:ea typeface="黑体" panose="02010609060101010101" pitchFamily="49" charset="-122"/>
                <a:sym typeface="+mn-ea"/>
              </a:rPr>
              <a:t>防火墙与入侵检测系统</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：入侵检测系统</a:t>
            </a:r>
            <a:r>
              <a:rPr lang="en-US" altLang="zh-CN" sz="2800" b="0" dirty="0" smtClean="0">
                <a:solidFill>
                  <a:schemeClr val="tx1"/>
                </a:solidFill>
                <a:latin typeface="黑体" panose="02010609060101010101" pitchFamily="49" charset="-122"/>
                <a:ea typeface="黑体" panose="02010609060101010101" pitchFamily="49" charset="-122"/>
                <a:sym typeface="+mn-ea"/>
              </a:rPr>
              <a:t>IDS</a:t>
            </a:r>
            <a:r>
              <a:rPr lang="zh-CN" altLang="en-US" sz="2800" b="0" dirty="0" smtClean="0">
                <a:solidFill>
                  <a:schemeClr val="tx1"/>
                </a:solidFill>
                <a:latin typeface="黑体" panose="02010609060101010101" pitchFamily="49" charset="-122"/>
                <a:ea typeface="黑体" panose="02010609060101010101" pitchFamily="49" charset="-122"/>
                <a:sym typeface="+mn-ea"/>
              </a:rPr>
              <a:t>（识记）</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853085" y="2005378"/>
            <a:ext cx="10002190" cy="230695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一、入侵检测系统</a:t>
            </a:r>
            <a:r>
              <a:rPr lang="en-US" altLang="zh-CN" sz="2400" dirty="0" smtClean="0">
                <a:latin typeface="华文黑体" panose="02010600040101010101" charset="-122"/>
                <a:ea typeface="华文黑体" panose="02010600040101010101" charset="-122"/>
              </a:rPr>
              <a:t>(Intrusion Detection System,IDS)</a:t>
            </a:r>
            <a:r>
              <a:rPr lang="zh-CN" altLang="en-US" sz="2400" dirty="0" smtClean="0">
                <a:latin typeface="华文黑体" panose="02010600040101010101" charset="-122"/>
                <a:ea typeface="华文黑体" panose="02010600040101010101" charset="-122"/>
              </a:rPr>
              <a:t>是当观察到潜在的恶意流量时，能够产生警告的设备或系统。</a:t>
            </a:r>
          </a:p>
          <a:p>
            <a:pPr>
              <a:lnSpc>
                <a:spcPct val="150000"/>
              </a:lnSpc>
            </a:pPr>
            <a:r>
              <a:rPr lang="en-US" altLang="zh-CN" sz="2400" dirty="0" smtClean="0">
                <a:latin typeface="华文黑体" panose="02010600040101010101" charset="-122"/>
                <a:ea typeface="华文黑体" panose="02010600040101010101" charset="-122"/>
                <a:sym typeface="+mn-ea"/>
              </a:rPr>
              <a:t>IDS</a:t>
            </a:r>
            <a:r>
              <a:rPr lang="zh-CN" altLang="en-US" sz="2400" dirty="0" smtClean="0">
                <a:latin typeface="华文黑体" panose="02010600040101010101" charset="-122"/>
                <a:ea typeface="华文黑体" panose="02010600040101010101" charset="-122"/>
                <a:sym typeface="+mn-ea"/>
              </a:rPr>
              <a:t>能够检测多种攻击，例如：网络映射、端口扫描、</a:t>
            </a:r>
            <a:r>
              <a:rPr lang="en-US" altLang="zh-CN" sz="2400" dirty="0" smtClean="0">
                <a:latin typeface="华文黑体" panose="02010600040101010101" charset="-122"/>
                <a:ea typeface="华文黑体" panose="02010600040101010101" charset="-122"/>
                <a:sym typeface="+mn-ea"/>
              </a:rPr>
              <a:t>TCP</a:t>
            </a:r>
            <a:r>
              <a:rPr lang="zh-CN" altLang="en-US" sz="2400" dirty="0" smtClean="0">
                <a:latin typeface="华文黑体" panose="02010600040101010101" charset="-122"/>
                <a:ea typeface="华文黑体" panose="02010600040101010101" charset="-122"/>
                <a:sym typeface="+mn-ea"/>
              </a:rPr>
              <a:t>栈扫描、</a:t>
            </a:r>
            <a:r>
              <a:rPr lang="en-US" altLang="zh-CN" sz="2400" dirty="0" err="1" smtClean="0">
                <a:latin typeface="华文黑体" panose="02010600040101010101" charset="-122"/>
                <a:ea typeface="华文黑体" panose="02010600040101010101" charset="-122"/>
                <a:sym typeface="+mn-ea"/>
              </a:rPr>
              <a:t>DoS</a:t>
            </a:r>
            <a:r>
              <a:rPr lang="zh-CN" altLang="en-US" sz="2400" dirty="0" smtClean="0">
                <a:latin typeface="华文黑体" panose="02010600040101010101" charset="-122"/>
                <a:ea typeface="华文黑体" panose="02010600040101010101" charset="-122"/>
                <a:sym typeface="+mn-ea"/>
              </a:rPr>
              <a:t>拒绝服务攻击。</a:t>
            </a:r>
            <a:endParaRPr lang="zh-CN" altLang="en-US" sz="2400" dirty="0" smtClean="0">
              <a:latin typeface="华文黑体" panose="02010600040101010101" charset="-122"/>
              <a:ea typeface="华文黑体" panose="02010600040101010101" charset="-122"/>
            </a:endParaRPr>
          </a:p>
        </p:txBody>
      </p:sp>
      <p:grpSp>
        <p:nvGrpSpPr>
          <p:cNvPr id="7" name="组合 6"/>
          <p:cNvGrpSpPr/>
          <p:nvPr/>
        </p:nvGrpSpPr>
        <p:grpSpPr>
          <a:xfrm>
            <a:off x="0" y="620248"/>
            <a:ext cx="563526" cy="5617505"/>
            <a:chOff x="0" y="944317"/>
            <a:chExt cx="563526" cy="5617505"/>
          </a:xfrm>
        </p:grpSpPr>
        <p:sp>
          <p:nvSpPr>
            <p:cNvPr id="8" name="矩形 7"/>
            <p:cNvSpPr/>
            <p:nvPr/>
          </p:nvSpPr>
          <p:spPr>
            <a:xfrm>
              <a:off x="0" y="944317"/>
              <a:ext cx="563526" cy="190262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防火墙基本概念</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78837"/>
              <a:ext cx="563526" cy="161373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防火墙分类</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518836"/>
              <a:ext cx="563526" cy="204298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入侵检测系统</a:t>
              </a:r>
              <a:r>
                <a:rPr lang="en-US" altLang="zh-CN" sz="1600" dirty="0">
                  <a:solidFill>
                    <a:schemeClr val="tx1"/>
                  </a:solidFill>
                  <a:latin typeface="黑体" panose="02010609060101010101" pitchFamily="49" charset="-122"/>
                  <a:ea typeface="黑体" panose="02010609060101010101" pitchFamily="49" charset="-122"/>
                  <a:sym typeface="+mn-ea"/>
                </a:rPr>
                <a:t>IDS</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典型的网络安全威胁不包括（    </a:t>
            </a:r>
            <a:r>
              <a:rPr lang="en-US" altLang="zh-CN" sz="2400" b="0" dirty="0" smtClean="0">
                <a:solidFill>
                  <a:srgbClr val="FF0000"/>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rgbClr val="FF0000"/>
                </a:solidFill>
                <a:latin typeface="黑体" panose="02010609060101010101" pitchFamily="49" charset="-122"/>
                <a:ea typeface="黑体" panose="02010609060101010101" pitchFamily="49" charset="-122"/>
              </a:rPr>
              <a:t>A:</a:t>
            </a:r>
            <a:r>
              <a:rPr lang="zh-CN" altLang="en-US" sz="2400" b="0" dirty="0">
                <a:solidFill>
                  <a:srgbClr val="FF0000"/>
                </a:solidFill>
                <a:latin typeface="黑体" panose="02010609060101010101" pitchFamily="49" charset="-122"/>
                <a:ea typeface="黑体" panose="02010609060101010101" pitchFamily="49" charset="-122"/>
              </a:rPr>
              <a:t>身份</a:t>
            </a:r>
            <a:r>
              <a:rPr lang="zh-CN" altLang="en-US" sz="2400" b="0" dirty="0" smtClean="0">
                <a:solidFill>
                  <a:srgbClr val="FF0000"/>
                </a:solidFill>
                <a:latin typeface="黑体" panose="02010609060101010101" pitchFamily="49" charset="-122"/>
                <a:ea typeface="黑体" panose="02010609060101010101" pitchFamily="49" charset="-122"/>
              </a:rPr>
              <a:t>认证</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映射</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分组</a:t>
            </a:r>
            <a:r>
              <a:rPr lang="zh-CN" altLang="en-US" sz="2400" b="0" dirty="0" smtClean="0">
                <a:solidFill>
                  <a:schemeClr val="tx1"/>
                </a:solidFill>
                <a:latin typeface="黑体" panose="02010609060101010101" pitchFamily="49" charset="-122"/>
                <a:ea typeface="黑体" panose="02010609060101010101" pitchFamily="49" charset="-122"/>
              </a:rPr>
              <a:t>“嗅探”</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D:IP</a:t>
            </a:r>
            <a:r>
              <a:rPr lang="zh-CN" altLang="en-US" sz="2400" b="0" dirty="0">
                <a:solidFill>
                  <a:schemeClr val="tx1"/>
                </a:solidFill>
                <a:latin typeface="黑体" panose="02010609060101010101" pitchFamily="49" charset="-122"/>
                <a:ea typeface="黑体" panose="02010609060101010101" pitchFamily="49" charset="-122"/>
              </a:rPr>
              <a:t>欺骗</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在路由器中通常使用</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实现防火墙规则</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允许通过</a:t>
            </a:r>
            <a:r>
              <a:rPr lang="zh-CN" altLang="en-US" sz="2400" b="0" dirty="0" smtClean="0">
                <a:solidFill>
                  <a:schemeClr val="tx1"/>
                </a:solidFill>
                <a:latin typeface="黑体" panose="02010609060101010101" pitchFamily="49" charset="-122"/>
                <a:ea typeface="黑体" panose="02010609060101010101" pitchFamily="49" charset="-122"/>
              </a:rPr>
              <a:t>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访问控制</a:t>
            </a:r>
            <a:r>
              <a:rPr lang="zh-CN" altLang="en-US" sz="2400" b="0" dirty="0" smtClean="0">
                <a:solidFill>
                  <a:schemeClr val="tx1"/>
                </a:solidFill>
                <a:latin typeface="黑体" panose="02010609060101010101" pitchFamily="49" charset="-122"/>
                <a:ea typeface="黑体" panose="02010609060101010101" pitchFamily="49" charset="-122"/>
              </a:rPr>
              <a:t>列表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连接记录</a:t>
            </a:r>
            <a:r>
              <a:rPr lang="zh-CN" altLang="en-US" sz="2400" b="0" dirty="0" smtClean="0">
                <a:solidFill>
                  <a:schemeClr val="tx1"/>
                </a:solidFill>
                <a:latin typeface="黑体" panose="02010609060101010101" pitchFamily="49" charset="-122"/>
                <a:ea typeface="黑体" panose="02010609060101010101" pitchFamily="49" charset="-122"/>
              </a:rPr>
              <a:t>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拒绝通过表</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在路由器中通常使用</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实现防火墙规则</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允许通过</a:t>
            </a:r>
            <a:r>
              <a:rPr lang="zh-CN" altLang="en-US" sz="2400" b="0" dirty="0" smtClean="0">
                <a:solidFill>
                  <a:schemeClr val="tx1"/>
                </a:solidFill>
                <a:latin typeface="黑体" panose="02010609060101010101" pitchFamily="49" charset="-122"/>
                <a:ea typeface="黑体" panose="02010609060101010101" pitchFamily="49" charset="-122"/>
              </a:rPr>
              <a:t>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a:t>
            </a:r>
            <a:r>
              <a:rPr lang="zh-CN" altLang="en-US" sz="2400" b="0" dirty="0">
                <a:solidFill>
                  <a:srgbClr val="FF0000"/>
                </a:solidFill>
                <a:latin typeface="黑体" panose="02010609060101010101" pitchFamily="49" charset="-122"/>
                <a:ea typeface="黑体" panose="02010609060101010101" pitchFamily="49" charset="-122"/>
              </a:rPr>
              <a:t>访问控制</a:t>
            </a:r>
            <a:r>
              <a:rPr lang="zh-CN" altLang="en-US" sz="2400" b="0" dirty="0" smtClean="0">
                <a:solidFill>
                  <a:srgbClr val="FF0000"/>
                </a:solidFill>
                <a:latin typeface="黑体" panose="02010609060101010101" pitchFamily="49" charset="-122"/>
                <a:ea typeface="黑体" panose="02010609060101010101" pitchFamily="49" charset="-122"/>
              </a:rPr>
              <a:t>列表</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连接记录</a:t>
            </a:r>
            <a:r>
              <a:rPr lang="zh-CN" altLang="en-US" sz="2400" b="0" dirty="0" smtClean="0">
                <a:solidFill>
                  <a:schemeClr val="tx1"/>
                </a:solidFill>
                <a:latin typeface="黑体" panose="02010609060101010101" pitchFamily="49" charset="-122"/>
                <a:ea typeface="黑体" panose="02010609060101010101" pitchFamily="49" charset="-122"/>
              </a:rPr>
              <a:t>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拒绝通过表</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防火墙的分类中不包括（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无状态分组</a:t>
            </a:r>
            <a:r>
              <a:rPr lang="zh-CN" altLang="en-US" sz="2400" b="0" dirty="0" smtClean="0">
                <a:solidFill>
                  <a:schemeClr val="tx1"/>
                </a:solidFill>
                <a:latin typeface="黑体" panose="02010609060101010101" pitchFamily="49" charset="-122"/>
                <a:ea typeface="黑体" panose="02010609060101010101" pitchFamily="49" charset="-122"/>
              </a:rPr>
              <a:t>过滤器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有状态分组</a:t>
            </a:r>
            <a:r>
              <a:rPr lang="zh-CN" altLang="en-US" sz="2400" b="0" dirty="0" smtClean="0">
                <a:solidFill>
                  <a:schemeClr val="tx1"/>
                </a:solidFill>
                <a:latin typeface="黑体" panose="02010609060101010101" pitchFamily="49" charset="-122"/>
                <a:ea typeface="黑体" panose="02010609060101010101" pitchFamily="49" charset="-122"/>
              </a:rPr>
              <a:t>过滤器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en-US" altLang="zh-CN" sz="2400" b="0" dirty="0" smtClean="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a:t>
            </a:r>
            <a:r>
              <a:rPr lang="en-US" altLang="zh-CN" sz="2400" b="0" dirty="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应用</a:t>
            </a:r>
            <a:r>
              <a:rPr lang="zh-CN" altLang="en-US" sz="2400" b="0" dirty="0" smtClean="0">
                <a:solidFill>
                  <a:schemeClr val="tx1"/>
                </a:solidFill>
                <a:latin typeface="黑体" panose="02010609060101010101" pitchFamily="49" charset="-122"/>
                <a:ea typeface="黑体" panose="02010609060101010101" pitchFamily="49" charset="-122"/>
              </a:rPr>
              <a:t>网关</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D:IP</a:t>
            </a:r>
            <a:r>
              <a:rPr lang="zh-CN" altLang="en-US" sz="2400" b="0" dirty="0">
                <a:solidFill>
                  <a:schemeClr val="tx1"/>
                </a:solidFill>
                <a:latin typeface="黑体" panose="02010609060101010101" pitchFamily="49" charset="-122"/>
                <a:ea typeface="黑体" panose="02010609060101010101" pitchFamily="49" charset="-122"/>
              </a:rPr>
              <a:t>过滤</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防火墙的分类中不包括（  </a:t>
            </a:r>
            <a:r>
              <a:rPr lang="en-US" altLang="zh-CN" sz="2400" b="0" dirty="0" smtClean="0">
                <a:solidFill>
                  <a:srgbClr val="FF0000"/>
                </a:solidFill>
                <a:latin typeface="黑体" panose="02010609060101010101" pitchFamily="49" charset="-122"/>
                <a:ea typeface="黑体" panose="02010609060101010101" pitchFamily="49" charset="-122"/>
              </a:rPr>
              <a:t>D</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无状态分组</a:t>
            </a:r>
            <a:r>
              <a:rPr lang="zh-CN" altLang="en-US" sz="2400" b="0" dirty="0" smtClean="0">
                <a:solidFill>
                  <a:schemeClr val="tx1"/>
                </a:solidFill>
                <a:latin typeface="黑体" panose="02010609060101010101" pitchFamily="49" charset="-122"/>
                <a:ea typeface="黑体" panose="02010609060101010101" pitchFamily="49" charset="-122"/>
              </a:rPr>
              <a:t>过滤器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有状态分组</a:t>
            </a:r>
            <a:r>
              <a:rPr lang="zh-CN" altLang="en-US" sz="2400" b="0" dirty="0" smtClean="0">
                <a:solidFill>
                  <a:schemeClr val="tx1"/>
                </a:solidFill>
                <a:latin typeface="黑体" panose="02010609060101010101" pitchFamily="49" charset="-122"/>
                <a:ea typeface="黑体" panose="02010609060101010101" pitchFamily="49" charset="-122"/>
              </a:rPr>
              <a:t>过滤器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en-US" altLang="zh-CN" sz="2400" b="0" dirty="0" smtClean="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a:t>
            </a:r>
            <a:r>
              <a:rPr lang="en-US" altLang="zh-CN" sz="2400" b="0" dirty="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应用</a:t>
            </a:r>
            <a:r>
              <a:rPr lang="zh-CN" altLang="en-US" sz="2400" b="0" dirty="0" smtClean="0">
                <a:solidFill>
                  <a:schemeClr val="tx1"/>
                </a:solidFill>
                <a:latin typeface="黑体" panose="02010609060101010101" pitchFamily="49" charset="-122"/>
                <a:ea typeface="黑体" panose="02010609060101010101" pitchFamily="49" charset="-122"/>
              </a:rPr>
              <a:t>网关</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D:IP</a:t>
            </a:r>
            <a:r>
              <a:rPr lang="zh-CN" altLang="en-US" sz="2400" b="0" dirty="0">
                <a:solidFill>
                  <a:srgbClr val="FF0000"/>
                </a:solidFill>
                <a:latin typeface="黑体" panose="02010609060101010101" pitchFamily="49" charset="-122"/>
                <a:ea typeface="黑体" panose="02010609060101010101" pitchFamily="49" charset="-122"/>
              </a:rPr>
              <a:t>过滤</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网关路由器逐个检查数据报进行分组过滤时，过滤时基于的参数不包括</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A:IP</a:t>
            </a:r>
            <a:r>
              <a:rPr lang="zh-CN" altLang="en-US" sz="2400" b="0" dirty="0">
                <a:solidFill>
                  <a:schemeClr val="tx1"/>
                </a:solidFill>
                <a:latin typeface="黑体" panose="02010609060101010101" pitchFamily="49" charset="-122"/>
                <a:ea typeface="黑体" panose="02010609060101010101" pitchFamily="49" charset="-122"/>
              </a:rPr>
              <a:t>数据报的源</a:t>
            </a:r>
            <a:r>
              <a:rPr lang="en-US" altLang="zh-CN" sz="2400" b="0" dirty="0">
                <a:solidFill>
                  <a:schemeClr val="tx1"/>
                </a:solidFill>
                <a:latin typeface="黑体" panose="02010609060101010101" pitchFamily="49" charset="-122"/>
                <a:ea typeface="黑体" panose="02010609060101010101" pitchFamily="49" charset="-122"/>
              </a:rPr>
              <a:t>IP</a:t>
            </a:r>
            <a:r>
              <a:rPr lang="zh-CN" altLang="en-US" sz="2400" b="0" dirty="0">
                <a:solidFill>
                  <a:schemeClr val="tx1"/>
                </a:solidFill>
                <a:latin typeface="黑体" panose="02010609060101010101" pitchFamily="49" charset="-122"/>
                <a:ea typeface="黑体" panose="02010609060101010101" pitchFamily="49" charset="-122"/>
              </a:rPr>
              <a:t>地址和目的</a:t>
            </a:r>
            <a:r>
              <a:rPr lang="en-US" altLang="zh-CN" sz="2400" b="0" dirty="0">
                <a:solidFill>
                  <a:schemeClr val="tx1"/>
                </a:solidFill>
                <a:latin typeface="黑体" panose="02010609060101010101" pitchFamily="49" charset="-122"/>
                <a:ea typeface="黑体" panose="02010609060101010101" pitchFamily="49" charset="-122"/>
              </a:rPr>
              <a:t>IP</a:t>
            </a:r>
            <a:r>
              <a:rPr lang="zh-CN" altLang="en-US" sz="2400" b="0" dirty="0" smtClean="0">
                <a:solidFill>
                  <a:schemeClr val="tx1"/>
                </a:solidFill>
                <a:latin typeface="黑体" panose="02010609060101010101" pitchFamily="49" charset="-122"/>
                <a:ea typeface="黑体" panose="02010609060101010101" pitchFamily="49" charset="-122"/>
              </a:rPr>
              <a:t>地址</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B:TCP/UDP</a:t>
            </a:r>
            <a:r>
              <a:rPr lang="zh-CN" altLang="en-US" sz="2400" b="0" dirty="0">
                <a:solidFill>
                  <a:schemeClr val="tx1"/>
                </a:solidFill>
                <a:latin typeface="黑体" panose="02010609060101010101" pitchFamily="49" charset="-122"/>
                <a:ea typeface="黑体" panose="02010609060101010101" pitchFamily="49" charset="-122"/>
              </a:rPr>
              <a:t>报文段的源端口号和目的端口</a:t>
            </a:r>
            <a:r>
              <a:rPr lang="zh-CN" altLang="en-US" sz="2400" b="0" dirty="0" smtClean="0">
                <a:solidFill>
                  <a:schemeClr val="tx1"/>
                </a:solidFill>
                <a:latin typeface="黑体" panose="02010609060101010101" pitchFamily="49" charset="-122"/>
                <a:ea typeface="黑体" panose="02010609060101010101" pitchFamily="49" charset="-122"/>
              </a:rPr>
              <a:t>号</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C:IP</a:t>
            </a:r>
            <a:r>
              <a:rPr lang="zh-CN" altLang="en-US" sz="2400" b="0" dirty="0">
                <a:solidFill>
                  <a:schemeClr val="tx1"/>
                </a:solidFill>
                <a:latin typeface="黑体" panose="02010609060101010101" pitchFamily="49" charset="-122"/>
                <a:ea typeface="黑体" panose="02010609060101010101" pitchFamily="49" charset="-122"/>
              </a:rPr>
              <a:t>数据报的协议</a:t>
            </a:r>
            <a:r>
              <a:rPr lang="zh-CN" altLang="en-US" sz="2400" b="0" dirty="0" smtClean="0">
                <a:solidFill>
                  <a:schemeClr val="tx1"/>
                </a:solidFill>
                <a:latin typeface="黑体" panose="02010609060101010101" pitchFamily="49" charset="-122"/>
                <a:ea typeface="黑体" panose="02010609060101010101" pitchFamily="49" charset="-122"/>
              </a:rPr>
              <a:t>类型</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D:TCP</a:t>
            </a:r>
            <a:r>
              <a:rPr lang="zh-CN" altLang="en-US" sz="2400" b="0" dirty="0">
                <a:solidFill>
                  <a:schemeClr val="tx1"/>
                </a:solidFill>
                <a:latin typeface="黑体" panose="02010609060101010101" pitchFamily="49" charset="-122"/>
                <a:ea typeface="黑体" panose="02010609060101010101" pitchFamily="49" charset="-122"/>
              </a:rPr>
              <a:t>报文段的</a:t>
            </a:r>
            <a:r>
              <a:rPr lang="en-US" altLang="zh-CN" sz="2400" b="0" dirty="0">
                <a:solidFill>
                  <a:schemeClr val="tx1"/>
                </a:solidFill>
                <a:latin typeface="黑体" panose="02010609060101010101" pitchFamily="49" charset="-122"/>
                <a:ea typeface="黑体" panose="02010609060101010101" pitchFamily="49" charset="-122"/>
              </a:rPr>
              <a:t>SYN</a:t>
            </a:r>
            <a:r>
              <a:rPr lang="zh-CN" altLang="en-US" sz="2400" b="0" dirty="0">
                <a:solidFill>
                  <a:schemeClr val="tx1"/>
                </a:solidFill>
                <a:latin typeface="黑体" panose="02010609060101010101" pitchFamily="49" charset="-122"/>
                <a:ea typeface="黑体" panose="02010609060101010101" pitchFamily="49" charset="-122"/>
              </a:rPr>
              <a:t>和</a:t>
            </a:r>
            <a:r>
              <a:rPr lang="en-US" altLang="zh-CN" sz="2400" b="0" dirty="0">
                <a:solidFill>
                  <a:schemeClr val="tx1"/>
                </a:solidFill>
                <a:latin typeface="黑体" panose="02010609060101010101" pitchFamily="49" charset="-122"/>
                <a:ea typeface="黑体" panose="02010609060101010101" pitchFamily="49" charset="-122"/>
              </a:rPr>
              <a:t>ACK</a:t>
            </a:r>
            <a:r>
              <a:rPr lang="zh-CN" altLang="en-US" sz="2400" b="0" dirty="0">
                <a:solidFill>
                  <a:schemeClr val="tx1"/>
                </a:solidFill>
                <a:latin typeface="黑体" panose="02010609060101010101" pitchFamily="49" charset="-122"/>
                <a:ea typeface="黑体" panose="02010609060101010101" pitchFamily="49" charset="-122"/>
              </a:rPr>
              <a:t>标志位等</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网关路由器逐个检查数据报进行分组过滤时，过滤时基于的参数不包括</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C</a:t>
            </a:r>
            <a:r>
              <a:rPr lang="en-US" altLang="zh-CN" sz="2400" b="0" dirty="0" smtClean="0">
                <a:solidFill>
                  <a:schemeClr val="tx1"/>
                </a:solidFill>
                <a:latin typeface="黑体" panose="02010609060101010101" pitchFamily="49" charset="-122"/>
                <a:ea typeface="黑体" panose="02010609060101010101" pitchFamily="49" charset="-122"/>
              </a:rPr>
              <a:t>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A:IP</a:t>
            </a:r>
            <a:r>
              <a:rPr lang="zh-CN" altLang="en-US" sz="2400" b="0" dirty="0">
                <a:solidFill>
                  <a:schemeClr val="tx1"/>
                </a:solidFill>
                <a:latin typeface="黑体" panose="02010609060101010101" pitchFamily="49" charset="-122"/>
                <a:ea typeface="黑体" panose="02010609060101010101" pitchFamily="49" charset="-122"/>
              </a:rPr>
              <a:t>数据报的源</a:t>
            </a:r>
            <a:r>
              <a:rPr lang="en-US" altLang="zh-CN" sz="2400" b="0" dirty="0">
                <a:solidFill>
                  <a:schemeClr val="tx1"/>
                </a:solidFill>
                <a:latin typeface="黑体" panose="02010609060101010101" pitchFamily="49" charset="-122"/>
                <a:ea typeface="黑体" panose="02010609060101010101" pitchFamily="49" charset="-122"/>
              </a:rPr>
              <a:t>IP</a:t>
            </a:r>
            <a:r>
              <a:rPr lang="zh-CN" altLang="en-US" sz="2400" b="0" dirty="0">
                <a:solidFill>
                  <a:schemeClr val="tx1"/>
                </a:solidFill>
                <a:latin typeface="黑体" panose="02010609060101010101" pitchFamily="49" charset="-122"/>
                <a:ea typeface="黑体" panose="02010609060101010101" pitchFamily="49" charset="-122"/>
              </a:rPr>
              <a:t>地址和目的</a:t>
            </a:r>
            <a:r>
              <a:rPr lang="en-US" altLang="zh-CN" sz="2400" b="0" dirty="0">
                <a:solidFill>
                  <a:schemeClr val="tx1"/>
                </a:solidFill>
                <a:latin typeface="黑体" panose="02010609060101010101" pitchFamily="49" charset="-122"/>
                <a:ea typeface="黑体" panose="02010609060101010101" pitchFamily="49" charset="-122"/>
              </a:rPr>
              <a:t>IP</a:t>
            </a:r>
            <a:r>
              <a:rPr lang="zh-CN" altLang="en-US" sz="2400" b="0" dirty="0" smtClean="0">
                <a:solidFill>
                  <a:schemeClr val="tx1"/>
                </a:solidFill>
                <a:latin typeface="黑体" panose="02010609060101010101" pitchFamily="49" charset="-122"/>
                <a:ea typeface="黑体" panose="02010609060101010101" pitchFamily="49" charset="-122"/>
              </a:rPr>
              <a:t>地址</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B:TCP/UDP</a:t>
            </a:r>
            <a:r>
              <a:rPr lang="zh-CN" altLang="en-US" sz="2400" b="0" dirty="0">
                <a:solidFill>
                  <a:schemeClr val="tx1"/>
                </a:solidFill>
                <a:latin typeface="黑体" panose="02010609060101010101" pitchFamily="49" charset="-122"/>
                <a:ea typeface="黑体" panose="02010609060101010101" pitchFamily="49" charset="-122"/>
              </a:rPr>
              <a:t>报文段的源端口号和目的端口</a:t>
            </a:r>
            <a:r>
              <a:rPr lang="zh-CN" altLang="en-US" sz="2400" b="0" dirty="0" smtClean="0">
                <a:solidFill>
                  <a:schemeClr val="tx1"/>
                </a:solidFill>
                <a:latin typeface="黑体" panose="02010609060101010101" pitchFamily="49" charset="-122"/>
                <a:ea typeface="黑体" panose="02010609060101010101" pitchFamily="49" charset="-122"/>
              </a:rPr>
              <a:t>号</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C:IP</a:t>
            </a:r>
            <a:r>
              <a:rPr lang="zh-CN" altLang="en-US" sz="2400" b="0" dirty="0">
                <a:solidFill>
                  <a:srgbClr val="FF0000"/>
                </a:solidFill>
                <a:latin typeface="黑体" panose="02010609060101010101" pitchFamily="49" charset="-122"/>
                <a:ea typeface="黑体" panose="02010609060101010101" pitchFamily="49" charset="-122"/>
              </a:rPr>
              <a:t>数据报的协议</a:t>
            </a:r>
            <a:r>
              <a:rPr lang="zh-CN" altLang="en-US" sz="2400" b="0" dirty="0" smtClean="0">
                <a:solidFill>
                  <a:srgbClr val="FF0000"/>
                </a:solidFill>
                <a:latin typeface="黑体" panose="02010609060101010101" pitchFamily="49" charset="-122"/>
                <a:ea typeface="黑体" panose="02010609060101010101" pitchFamily="49" charset="-122"/>
              </a:rPr>
              <a:t>类型</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D:TCP</a:t>
            </a:r>
            <a:r>
              <a:rPr lang="zh-CN" altLang="en-US" sz="2400" b="0" dirty="0">
                <a:solidFill>
                  <a:schemeClr val="tx1"/>
                </a:solidFill>
                <a:latin typeface="黑体" panose="02010609060101010101" pitchFamily="49" charset="-122"/>
                <a:ea typeface="黑体" panose="02010609060101010101" pitchFamily="49" charset="-122"/>
              </a:rPr>
              <a:t>报文段的</a:t>
            </a:r>
            <a:r>
              <a:rPr lang="en-US" altLang="zh-CN" sz="2400" b="0" dirty="0">
                <a:solidFill>
                  <a:schemeClr val="tx1"/>
                </a:solidFill>
                <a:latin typeface="黑体" panose="02010609060101010101" pitchFamily="49" charset="-122"/>
                <a:ea typeface="黑体" panose="02010609060101010101" pitchFamily="49" charset="-122"/>
              </a:rPr>
              <a:t>SYN</a:t>
            </a:r>
            <a:r>
              <a:rPr lang="zh-CN" altLang="en-US" sz="2400" b="0" dirty="0">
                <a:solidFill>
                  <a:schemeClr val="tx1"/>
                </a:solidFill>
                <a:latin typeface="黑体" panose="02010609060101010101" pitchFamily="49" charset="-122"/>
                <a:ea typeface="黑体" panose="02010609060101010101" pitchFamily="49" charset="-122"/>
              </a:rPr>
              <a:t>和</a:t>
            </a:r>
            <a:r>
              <a:rPr lang="en-US" altLang="zh-CN" sz="2400" b="0" dirty="0">
                <a:solidFill>
                  <a:schemeClr val="tx1"/>
                </a:solidFill>
                <a:latin typeface="黑体" panose="02010609060101010101" pitchFamily="49" charset="-122"/>
                <a:ea typeface="黑体" panose="02010609060101010101" pitchFamily="49" charset="-122"/>
              </a:rPr>
              <a:t>ACK</a:t>
            </a:r>
            <a:r>
              <a:rPr lang="zh-CN" altLang="en-US" sz="2400" b="0" dirty="0">
                <a:solidFill>
                  <a:schemeClr val="tx1"/>
                </a:solidFill>
                <a:latin typeface="黑体" panose="02010609060101010101" pitchFamily="49" charset="-122"/>
                <a:ea typeface="黑体" panose="02010609060101010101" pitchFamily="49" charset="-122"/>
              </a:rPr>
              <a:t>标志位等</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是当观察到潜在的恶意流量时，能够产生警告的设备或系统，不仅对首部字段进行操作，而且会进行深度包检测</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分组</a:t>
            </a:r>
            <a:r>
              <a:rPr lang="zh-CN" altLang="en-US" sz="2400" b="0" dirty="0" smtClean="0">
                <a:solidFill>
                  <a:schemeClr val="tx1"/>
                </a:solidFill>
                <a:latin typeface="黑体" panose="02010609060101010101" pitchFamily="49" charset="-122"/>
                <a:ea typeface="黑体" panose="02010609060101010101" pitchFamily="49" charset="-122"/>
              </a:rPr>
              <a:t>过滤器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防火墙</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en-US" altLang="zh-CN" sz="2400" b="0" dirty="0" smtClean="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a:t>
            </a:r>
            <a:r>
              <a:rPr lang="en-US" altLang="zh-CN" sz="2400" b="0" dirty="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入侵检测</a:t>
            </a:r>
            <a:r>
              <a:rPr lang="zh-CN" altLang="en-US" sz="2400" b="0" dirty="0" smtClean="0">
                <a:solidFill>
                  <a:schemeClr val="tx1"/>
                </a:solidFill>
                <a:latin typeface="黑体" panose="02010609060101010101" pitchFamily="49" charset="-122"/>
                <a:ea typeface="黑体" panose="02010609060101010101" pitchFamily="49" charset="-122"/>
              </a:rPr>
              <a:t>系统</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网关路由器</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是当观察到潜在的恶意流量时，能够产生警告的设备或系统，不仅对首部字段进行操作，而且会进行深度包检测</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分组</a:t>
            </a:r>
            <a:r>
              <a:rPr lang="zh-CN" altLang="en-US" sz="2400" b="0" dirty="0" smtClean="0">
                <a:solidFill>
                  <a:schemeClr val="tx1"/>
                </a:solidFill>
                <a:latin typeface="黑体" panose="02010609060101010101" pitchFamily="49" charset="-122"/>
                <a:ea typeface="黑体" panose="02010609060101010101" pitchFamily="49" charset="-122"/>
              </a:rPr>
              <a:t>过滤器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防火墙</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en-US" altLang="zh-CN" sz="2400" b="0" dirty="0" smtClean="0">
              <a:solidFill>
                <a:schemeClr val="tx1"/>
              </a:solidFill>
              <a:latin typeface="黑体" panose="02010609060101010101" pitchFamily="49" charset="-122"/>
              <a:ea typeface="黑体" panose="02010609060101010101" pitchFamily="49" charset="-122"/>
            </a:endParaRPr>
          </a:p>
          <a:p>
            <a:r>
              <a:rPr lang="en-US" altLang="zh-CN" sz="2400" b="0" dirty="0" smtClean="0">
                <a:solidFill>
                  <a:srgbClr val="FF0000"/>
                </a:solidFill>
                <a:latin typeface="黑体" panose="02010609060101010101" pitchFamily="49" charset="-122"/>
                <a:ea typeface="黑体" panose="02010609060101010101" pitchFamily="49" charset="-122"/>
              </a:rPr>
              <a:t>C</a:t>
            </a:r>
            <a:r>
              <a:rPr lang="en-US" altLang="zh-CN" sz="2400" b="0" dirty="0">
                <a:solidFill>
                  <a:srgbClr val="FF0000"/>
                </a:solidFill>
                <a:latin typeface="黑体" panose="02010609060101010101" pitchFamily="49" charset="-122"/>
                <a:ea typeface="黑体" panose="02010609060101010101" pitchFamily="49" charset="-122"/>
              </a:rPr>
              <a:t>:</a:t>
            </a:r>
            <a:r>
              <a:rPr lang="zh-CN" altLang="en-US" sz="2400" b="0" dirty="0">
                <a:solidFill>
                  <a:srgbClr val="FF0000"/>
                </a:solidFill>
                <a:latin typeface="黑体" panose="02010609060101010101" pitchFamily="49" charset="-122"/>
                <a:ea typeface="黑体" panose="02010609060101010101" pitchFamily="49" charset="-122"/>
              </a:rPr>
              <a:t>入侵检测</a:t>
            </a:r>
            <a:r>
              <a:rPr lang="zh-CN" altLang="en-US" sz="2400" b="0" dirty="0" smtClean="0">
                <a:solidFill>
                  <a:srgbClr val="FF0000"/>
                </a:solidFill>
                <a:latin typeface="黑体" panose="02010609060101010101" pitchFamily="49" charset="-122"/>
                <a:ea typeface="黑体" panose="02010609060101010101" pitchFamily="49" charset="-122"/>
              </a:rPr>
              <a:t>系统</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网关路由器</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8.7 </a:t>
            </a:r>
            <a:r>
              <a:rPr lang="zh-CN" altLang="en-US" sz="2800" b="1" dirty="0" smtClean="0">
                <a:latin typeface="黑体" panose="02010609060101010101" pitchFamily="49" charset="-122"/>
                <a:ea typeface="黑体" panose="02010609060101010101" pitchFamily="49" charset="-122"/>
                <a:sym typeface="+mn-ea"/>
              </a:rPr>
              <a:t>网络安全协议</a:t>
            </a:r>
            <a:endParaRPr lang="zh-CN" altLang="en-US" sz="2800" b="1" dirty="0">
              <a:latin typeface="黑体" panose="02010609060101010101" pitchFamily="49" charset="-122"/>
              <a:ea typeface="黑体" panose="02010609060101010101" pitchFamily="49" charset="-122"/>
              <a:sym typeface="+mn-ea"/>
            </a:endParaRPr>
          </a:p>
        </p:txBody>
      </p:sp>
      <p:sp>
        <p:nvSpPr>
          <p:cNvPr id="7" name="文本框 6"/>
          <p:cNvSpPr txBox="1"/>
          <p:nvPr/>
        </p:nvSpPr>
        <p:spPr>
          <a:xfrm>
            <a:off x="1205387" y="1340458"/>
            <a:ext cx="9249256" cy="559769"/>
          </a:xfrm>
          <a:prstGeom prst="rect">
            <a:avLst/>
          </a:prstGeom>
          <a:noFill/>
        </p:spPr>
        <p:txBody>
          <a:bodyPr wrap="square" rtlCol="0">
            <a:spAutoFit/>
          </a:bodyPr>
          <a:lstStyle/>
          <a:p>
            <a:pPr>
              <a:lnSpc>
                <a:spcPct val="150000"/>
              </a:lnSpc>
            </a:pPr>
            <a:r>
              <a:rPr lang="zh-CN" altLang="en-US" sz="2400" b="1" dirty="0" smtClean="0">
                <a:latin typeface="黑体" panose="02010609060101010101" pitchFamily="49" charset="-122"/>
                <a:ea typeface="黑体" panose="02010609060101010101" pitchFamily="49" charset="-122"/>
                <a:sym typeface="+mn-ea"/>
              </a:rPr>
              <a:t>本节知识点：</a:t>
            </a:r>
            <a:endParaRPr lang="en-US" altLang="zh-CN" sz="2400" b="1" dirty="0" smtClean="0">
              <a:latin typeface="黑体" panose="02010609060101010101" pitchFamily="49" charset="-122"/>
              <a:ea typeface="黑体" panose="02010609060101010101" pitchFamily="49" charset="-122"/>
              <a:sym typeface="+mn-ea"/>
            </a:endParaRPr>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2663" y="2495550"/>
            <a:ext cx="7686675" cy="27813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8.7 </a:t>
            </a:r>
            <a:r>
              <a:rPr lang="zh-CN" altLang="en-US" sz="2800" b="1" dirty="0" smtClean="0">
                <a:latin typeface="黑体" panose="02010609060101010101" pitchFamily="49" charset="-122"/>
                <a:ea typeface="黑体" panose="02010609060101010101" pitchFamily="49" charset="-122"/>
                <a:sym typeface="+mn-ea"/>
              </a:rPr>
              <a:t>网络安全协议</a:t>
            </a:r>
            <a:endParaRPr lang="zh-CN" altLang="en-US" sz="2800" b="1" dirty="0">
              <a:latin typeface="黑体" panose="02010609060101010101" pitchFamily="49" charset="-122"/>
              <a:ea typeface="黑体" panose="02010609060101010101" pitchFamily="49" charset="-122"/>
              <a:sym typeface="+mn-ea"/>
            </a:endParaRPr>
          </a:p>
        </p:txBody>
      </p:sp>
      <p:sp>
        <p:nvSpPr>
          <p:cNvPr id="7" name="文本框 6"/>
          <p:cNvSpPr txBox="1"/>
          <p:nvPr/>
        </p:nvSpPr>
        <p:spPr>
          <a:xfrm>
            <a:off x="1205387" y="1340458"/>
            <a:ext cx="9249256" cy="559769"/>
          </a:xfrm>
          <a:prstGeom prst="rect">
            <a:avLst/>
          </a:prstGeom>
          <a:noFill/>
        </p:spPr>
        <p:txBody>
          <a:bodyPr wrap="square" rtlCol="0">
            <a:spAutoFit/>
          </a:bodyPr>
          <a:lstStyle/>
          <a:p>
            <a:pPr>
              <a:lnSpc>
                <a:spcPct val="150000"/>
              </a:lnSpc>
            </a:pPr>
            <a:r>
              <a:rPr lang="zh-CN" altLang="en-US" sz="2400" b="1" dirty="0" smtClean="0">
                <a:latin typeface="黑体" panose="02010609060101010101" pitchFamily="49" charset="-122"/>
                <a:ea typeface="黑体" panose="02010609060101010101" pitchFamily="49" charset="-122"/>
                <a:sym typeface="+mn-ea"/>
              </a:rPr>
              <a:t>本节知识点：</a:t>
            </a:r>
            <a:endParaRPr lang="en-US" altLang="zh-CN" sz="2400" b="1" dirty="0" smtClean="0">
              <a:latin typeface="黑体" panose="02010609060101010101" pitchFamily="49" charset="-122"/>
              <a:ea typeface="黑体" panose="02010609060101010101" pitchFamily="49" charset="-122"/>
              <a:sym typeface="+mn-ea"/>
            </a:endParaRPr>
          </a:p>
        </p:txBody>
      </p:sp>
      <p:sp>
        <p:nvSpPr>
          <p:cNvPr id="2" name="文本框 1"/>
          <p:cNvSpPr txBox="1"/>
          <p:nvPr/>
        </p:nvSpPr>
        <p:spPr>
          <a:xfrm>
            <a:off x="1332865" y="2412365"/>
            <a:ext cx="8734425" cy="2306955"/>
          </a:xfrm>
          <a:prstGeom prst="rect">
            <a:avLst/>
          </a:prstGeom>
          <a:noFill/>
        </p:spPr>
        <p:txBody>
          <a:bodyPr wrap="square" rtlCol="0">
            <a:spAutoFit/>
          </a:bodyPr>
          <a:lstStyle/>
          <a:p>
            <a:pPr>
              <a:lnSpc>
                <a:spcPct val="150000"/>
              </a:lnSpc>
            </a:pPr>
            <a:r>
              <a:rPr lang="zh-CN" altLang="en-US" sz="2400">
                <a:latin typeface="华文黑体" panose="02010600040101010101" charset="-122"/>
                <a:ea typeface="华文黑体" panose="02010600040101010101" charset="-122"/>
              </a:rPr>
              <a:t>自顶向下介绍各层解决</a:t>
            </a:r>
            <a:r>
              <a:rPr lang="zh-CN" altLang="en-US" sz="2400">
                <a:solidFill>
                  <a:srgbClr val="C00000"/>
                </a:solidFill>
                <a:latin typeface="华文黑体" panose="02010600040101010101" charset="-122"/>
                <a:ea typeface="华文黑体" panose="02010600040101010101" charset="-122"/>
              </a:rPr>
              <a:t>安全性的实例协议</a:t>
            </a:r>
          </a:p>
          <a:p>
            <a:pPr>
              <a:lnSpc>
                <a:spcPct val="150000"/>
              </a:lnSpc>
            </a:pPr>
            <a:r>
              <a:rPr lang="en-US" altLang="zh-CN" sz="2400">
                <a:solidFill>
                  <a:schemeClr val="tx1"/>
                </a:solidFill>
                <a:latin typeface="华文黑体" panose="02010600040101010101" charset="-122"/>
                <a:ea typeface="华文黑体" panose="02010600040101010101" charset="-122"/>
              </a:rPr>
              <a:t>1</a:t>
            </a:r>
            <a:r>
              <a:rPr lang="zh-CN" altLang="en-US" sz="2400">
                <a:solidFill>
                  <a:schemeClr val="tx1"/>
                </a:solidFill>
                <a:latin typeface="华文黑体" panose="02010600040101010101" charset="-122"/>
                <a:ea typeface="华文黑体" panose="02010600040101010101" charset="-122"/>
              </a:rPr>
              <a:t>、安全电子邮件</a:t>
            </a:r>
          </a:p>
          <a:p>
            <a:pPr>
              <a:lnSpc>
                <a:spcPct val="150000"/>
              </a:lnSpc>
            </a:pPr>
            <a:r>
              <a:rPr lang="en-US" altLang="zh-CN" sz="2400">
                <a:solidFill>
                  <a:schemeClr val="tx1"/>
                </a:solidFill>
                <a:latin typeface="华文黑体" panose="02010600040101010101" charset="-122"/>
                <a:ea typeface="华文黑体" panose="02010600040101010101" charset="-122"/>
              </a:rPr>
              <a:t>2</a:t>
            </a:r>
            <a:r>
              <a:rPr lang="zh-CN" altLang="en-US" sz="2400">
                <a:solidFill>
                  <a:schemeClr val="tx1"/>
                </a:solidFill>
                <a:latin typeface="华文黑体" panose="02010600040101010101" charset="-122"/>
                <a:ea typeface="华文黑体" panose="02010600040101010101" charset="-122"/>
              </a:rPr>
              <a:t>、安全套接字层</a:t>
            </a:r>
            <a:r>
              <a:rPr lang="en-US" altLang="zh-CN" sz="2400">
                <a:solidFill>
                  <a:schemeClr val="tx1"/>
                </a:solidFill>
                <a:latin typeface="华文黑体" panose="02010600040101010101" charset="-122"/>
                <a:ea typeface="华文黑体" panose="02010600040101010101" charset="-122"/>
              </a:rPr>
              <a:t>SSL</a:t>
            </a:r>
          </a:p>
          <a:p>
            <a:pPr>
              <a:lnSpc>
                <a:spcPct val="150000"/>
              </a:lnSpc>
            </a:pPr>
            <a:r>
              <a:rPr lang="en-US" altLang="zh-CN" sz="2400">
                <a:solidFill>
                  <a:schemeClr val="tx1"/>
                </a:solidFill>
                <a:latin typeface="华文黑体" panose="02010600040101010101" charset="-122"/>
                <a:ea typeface="华文黑体" panose="02010600040101010101" charset="-122"/>
              </a:rPr>
              <a:t>3</a:t>
            </a:r>
            <a:r>
              <a:rPr lang="zh-CN" altLang="en-US" sz="2400">
                <a:solidFill>
                  <a:schemeClr val="tx1"/>
                </a:solidFill>
                <a:latin typeface="华文黑体" panose="02010600040101010101" charset="-122"/>
                <a:ea typeface="华文黑体" panose="02010600040101010101" charset="-122"/>
              </a:rPr>
              <a:t>、虚拟专用网</a:t>
            </a:r>
            <a:r>
              <a:rPr lang="en-US" altLang="zh-CN" sz="2400">
                <a:solidFill>
                  <a:schemeClr val="tx1"/>
                </a:solidFill>
                <a:latin typeface="华文黑体" panose="02010600040101010101" charset="-122"/>
                <a:ea typeface="华文黑体" panose="02010600040101010101" charset="-122"/>
              </a:rPr>
              <a:t>VPN</a:t>
            </a:r>
            <a:r>
              <a:rPr lang="zh-CN" altLang="en-US" sz="2400">
                <a:solidFill>
                  <a:schemeClr val="tx1"/>
                </a:solidFill>
                <a:latin typeface="华文黑体" panose="02010600040101010101" charset="-122"/>
                <a:ea typeface="华文黑体" panose="02010600040101010101" charset="-122"/>
              </a:rPr>
              <a:t>和</a:t>
            </a:r>
            <a:r>
              <a:rPr lang="en-US" altLang="zh-CN" sz="2400">
                <a:solidFill>
                  <a:schemeClr val="tx1"/>
                </a:solidFill>
                <a:latin typeface="华文黑体" panose="02010600040101010101" charset="-122"/>
                <a:ea typeface="华文黑体" panose="02010600040101010101" charset="-122"/>
              </a:rPr>
              <a:t>IP</a:t>
            </a:r>
            <a:r>
              <a:rPr lang="zh-CN" altLang="en-US" sz="2400">
                <a:solidFill>
                  <a:schemeClr val="tx1"/>
                </a:solidFill>
                <a:latin typeface="华文黑体" panose="02010600040101010101" charset="-122"/>
                <a:ea typeface="华文黑体" panose="02010600040101010101" charset="-122"/>
              </a:rPr>
              <a:t>安全协议</a:t>
            </a:r>
            <a:r>
              <a:rPr lang="en-US" altLang="zh-CN" sz="2400">
                <a:solidFill>
                  <a:schemeClr val="tx1"/>
                </a:solidFill>
                <a:latin typeface="华文黑体" panose="02010600040101010101" charset="-122"/>
                <a:ea typeface="华文黑体" panose="02010600040101010101" charset="-122"/>
              </a:rPr>
              <a:t>IPSec</a:t>
            </a: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在网络安全通信所需要的基本属性中</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是指发送方与接收方希望确保消息未被篡改，发生篡改一定会被检测到</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机密性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消息</a:t>
            </a:r>
            <a:r>
              <a:rPr lang="zh-CN" altLang="en-US" sz="2400" b="0" dirty="0" smtClean="0">
                <a:solidFill>
                  <a:schemeClr val="tx1"/>
                </a:solidFill>
                <a:latin typeface="黑体" panose="02010609060101010101" pitchFamily="49" charset="-122"/>
                <a:ea typeface="黑体" panose="02010609060101010101" pitchFamily="49" charset="-122"/>
              </a:rPr>
              <a:t>完整性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可访问与</a:t>
            </a:r>
            <a:r>
              <a:rPr lang="zh-CN" altLang="en-US" sz="2400" b="0" dirty="0" smtClean="0">
                <a:solidFill>
                  <a:schemeClr val="tx1"/>
                </a:solidFill>
                <a:latin typeface="黑体" panose="02010609060101010101" pitchFamily="49" charset="-122"/>
                <a:ea typeface="黑体" panose="02010609060101010101" pitchFamily="49" charset="-122"/>
              </a:rPr>
              <a:t>可用性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身份认证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：安全电子邮件（领会）</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565785"/>
          </a:xfrm>
          <a:prstGeom prst="rect">
            <a:avLst/>
          </a:prstGeom>
          <a:noFill/>
        </p:spPr>
        <p:txBody>
          <a:bodyPr wrap="square" rtlCol="0">
            <a:spAutoFit/>
          </a:bodyPr>
          <a:lstStyle/>
          <a:p>
            <a:pPr>
              <a:lnSpc>
                <a:spcPts val="3700"/>
              </a:lnSpc>
            </a:pPr>
            <a:r>
              <a:rPr lang="zh-CN" altLang="en-US" sz="2400" dirty="0" smtClean="0">
                <a:latin typeface="华文黑体" panose="02010600040101010101" charset="-122"/>
                <a:ea typeface="华文黑体" panose="02010600040101010101" charset="-122"/>
              </a:rPr>
              <a:t>一、电子邮件对网络安全的需求：</a:t>
            </a:r>
          </a:p>
        </p:txBody>
      </p:sp>
      <p:grpSp>
        <p:nvGrpSpPr>
          <p:cNvPr id="11" name="组合 10"/>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7" name="文本框 6"/>
          <p:cNvSpPr txBox="1"/>
          <p:nvPr/>
        </p:nvSpPr>
        <p:spPr>
          <a:xfrm>
            <a:off x="1250315" y="2972435"/>
            <a:ext cx="6027420" cy="2306955"/>
          </a:xfrm>
          <a:prstGeom prst="rect">
            <a:avLst/>
          </a:prstGeom>
          <a:noFill/>
        </p:spPr>
        <p:txBody>
          <a:bodyPr wrap="square" rtlCol="0">
            <a:spAutoFit/>
          </a:bodyPr>
          <a:lstStyle/>
          <a:p>
            <a:pPr>
              <a:lnSpc>
                <a:spcPct val="150000"/>
              </a:lnSpc>
            </a:pPr>
            <a:r>
              <a:rPr lang="en-US" altLang="zh-CN" sz="2400">
                <a:latin typeface="华文黑体" panose="02010600040101010101" charset="-122"/>
                <a:ea typeface="华文黑体" panose="02010600040101010101" charset="-122"/>
              </a:rPr>
              <a:t>1</a:t>
            </a:r>
            <a:r>
              <a:rPr lang="zh-CN" altLang="en-US" sz="2400">
                <a:latin typeface="华文黑体" panose="02010600040101010101" charset="-122"/>
                <a:ea typeface="华文黑体" panose="02010600040101010101" charset="-122"/>
              </a:rPr>
              <a:t>、机密性</a:t>
            </a:r>
          </a:p>
          <a:p>
            <a:pPr>
              <a:lnSpc>
                <a:spcPct val="150000"/>
              </a:lnSpc>
            </a:pPr>
            <a:r>
              <a:rPr lang="en-US" altLang="zh-CN" sz="2400">
                <a:latin typeface="华文黑体" panose="02010600040101010101" charset="-122"/>
                <a:ea typeface="华文黑体" panose="02010600040101010101" charset="-122"/>
              </a:rPr>
              <a:t>2</a:t>
            </a:r>
            <a:r>
              <a:rPr lang="zh-CN" altLang="en-US" sz="2400">
                <a:latin typeface="华文黑体" panose="02010600040101010101" charset="-122"/>
                <a:ea typeface="华文黑体" panose="02010600040101010101" charset="-122"/>
              </a:rPr>
              <a:t>、完整性</a:t>
            </a:r>
          </a:p>
          <a:p>
            <a:pPr>
              <a:lnSpc>
                <a:spcPct val="150000"/>
              </a:lnSpc>
            </a:pPr>
            <a:r>
              <a:rPr lang="en-US" altLang="zh-CN" sz="2400">
                <a:latin typeface="华文黑体" panose="02010600040101010101" charset="-122"/>
                <a:ea typeface="华文黑体" panose="02010600040101010101" charset="-122"/>
              </a:rPr>
              <a:t>3</a:t>
            </a:r>
            <a:r>
              <a:rPr lang="zh-CN" altLang="en-US" sz="2400">
                <a:latin typeface="华文黑体" panose="02010600040101010101" charset="-122"/>
                <a:ea typeface="华文黑体" panose="02010600040101010101" charset="-122"/>
              </a:rPr>
              <a:t>、身份认证性</a:t>
            </a:r>
          </a:p>
          <a:p>
            <a:pPr>
              <a:lnSpc>
                <a:spcPct val="150000"/>
              </a:lnSpc>
            </a:pPr>
            <a:r>
              <a:rPr lang="en-US" altLang="zh-CN" sz="2400">
                <a:latin typeface="华文黑体" panose="02010600040101010101" charset="-122"/>
                <a:ea typeface="华文黑体" panose="02010600040101010101" charset="-122"/>
              </a:rPr>
              <a:t>4</a:t>
            </a:r>
            <a:r>
              <a:rPr lang="zh-CN" altLang="en-US" sz="2400">
                <a:latin typeface="华文黑体" panose="02010600040101010101" charset="-122"/>
                <a:ea typeface="华文黑体" panose="02010600040101010101" charset="-122"/>
              </a:rPr>
              <a:t>、抗抵赖性</a:t>
            </a:r>
          </a:p>
        </p:txBody>
      </p:sp>
    </p:spTree>
  </p:cSld>
  <p:clrMapOvr>
    <a:masterClrMapping/>
  </p:clrMapOvr>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：安全电子邮件（</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175323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sym typeface="+mn-ea"/>
              </a:rPr>
              <a:t>二、安全电子邮件标准：</a:t>
            </a:r>
            <a:r>
              <a:rPr lang="en-US" altLang="zh-CN" sz="2400" dirty="0" smtClean="0">
                <a:latin typeface="华文黑体" panose="02010600040101010101" charset="-122"/>
                <a:ea typeface="华文黑体" panose="02010600040101010101" charset="-122"/>
                <a:sym typeface="+mn-ea"/>
              </a:rPr>
              <a:t>PGP</a:t>
            </a:r>
            <a:r>
              <a:rPr lang="zh-CN" altLang="en-US" sz="2400" dirty="0" smtClean="0">
                <a:latin typeface="华文黑体" panose="02010600040101010101" charset="-122"/>
                <a:ea typeface="华文黑体" panose="02010600040101010101" charset="-122"/>
                <a:sym typeface="+mn-ea"/>
              </a:rPr>
              <a:t>标准</a:t>
            </a:r>
            <a:r>
              <a:rPr lang="en-US" altLang="zh-CN" sz="2400" dirty="0" smtClean="0">
                <a:latin typeface="华文黑体" panose="02010600040101010101" charset="-122"/>
                <a:ea typeface="华文黑体" panose="02010600040101010101" charset="-122"/>
                <a:sym typeface="+mn-ea"/>
              </a:rPr>
              <a:t>(Pretty Good Privacy)</a:t>
            </a:r>
          </a:p>
          <a:p>
            <a:pPr>
              <a:lnSpc>
                <a:spcPct val="150000"/>
              </a:lnSpc>
            </a:pPr>
            <a:r>
              <a:rPr lang="en-US" altLang="zh-CN" sz="2400" dirty="0" smtClean="0">
                <a:latin typeface="华文黑体" panose="02010600040101010101" charset="-122"/>
                <a:ea typeface="华文黑体" panose="02010600040101010101" charset="-122"/>
                <a:sym typeface="+mn-ea"/>
              </a:rPr>
              <a:t>1</a:t>
            </a:r>
            <a:r>
              <a:rPr lang="zh-CN" altLang="en-US" sz="2400" dirty="0" smtClean="0">
                <a:latin typeface="华文黑体" panose="02010600040101010101" charset="-122"/>
                <a:ea typeface="华文黑体" panose="02010600040101010101" charset="-122"/>
                <a:sym typeface="+mn-ea"/>
              </a:rPr>
              <a:t>、</a:t>
            </a:r>
            <a:r>
              <a:rPr lang="en-US" altLang="zh-CN" sz="2400" dirty="0" smtClean="0">
                <a:latin typeface="华文黑体" panose="02010600040101010101" charset="-122"/>
                <a:ea typeface="华文黑体" panose="02010600040101010101" charset="-122"/>
                <a:sym typeface="+mn-ea"/>
              </a:rPr>
              <a:t>PGP</a:t>
            </a:r>
            <a:r>
              <a:rPr lang="zh-CN" altLang="en-US" sz="2400" dirty="0" smtClean="0">
                <a:latin typeface="华文黑体" panose="02010600040101010101" charset="-122"/>
                <a:ea typeface="华文黑体" panose="02010600040101010101" charset="-122"/>
                <a:sym typeface="+mn-ea"/>
              </a:rPr>
              <a:t>提供的服务：</a:t>
            </a:r>
            <a:endParaRPr lang="zh-CN" altLang="en-US" sz="2400" dirty="0" smtClean="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sym typeface="+mn-ea"/>
              </a:rPr>
              <a:t>邮件加密；报文完整性；数字签名；</a:t>
            </a:r>
            <a:endParaRPr lang="zh-CN" altLang="en-US" sz="2400" dirty="0" smtClean="0">
              <a:latin typeface="华文黑体" panose="02010600040101010101" charset="-122"/>
              <a:ea typeface="华文黑体" panose="02010600040101010101" charset="-122"/>
            </a:endParaRPr>
          </a:p>
        </p:txBody>
      </p:sp>
      <p:grpSp>
        <p:nvGrpSpPr>
          <p:cNvPr id="7" name="组合 6"/>
          <p:cNvGrpSpPr/>
          <p:nvPr/>
        </p:nvGrpSpPr>
        <p:grpSpPr>
          <a:xfrm>
            <a:off x="0" y="755801"/>
            <a:ext cx="563526" cy="5346398"/>
            <a:chOff x="0" y="118733"/>
            <a:chExt cx="563526" cy="5346398"/>
          </a:xfrm>
        </p:grpSpPr>
        <p:sp>
          <p:nvSpPr>
            <p:cNvPr id="9" name="矩形 8"/>
            <p:cNvSpPr/>
            <p:nvPr/>
          </p:nvSpPr>
          <p:spPr>
            <a:xfrm>
              <a:off x="0" y="118733"/>
              <a:ext cx="563526" cy="175012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1" name="矩形 10"/>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：安全电子邮件（</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735610" y="2125393"/>
            <a:ext cx="10002190" cy="3784600"/>
          </a:xfrm>
          <a:prstGeom prst="rect">
            <a:avLst/>
          </a:prstGeom>
          <a:noFill/>
        </p:spPr>
        <p:txBody>
          <a:bodyPr wrap="square" rtlCol="0">
            <a:spAutoFit/>
          </a:bodyPr>
          <a:lstStyle/>
          <a:p>
            <a:pPr>
              <a:lnSpc>
                <a:spcPct val="150000"/>
              </a:lnSpc>
            </a:pPr>
            <a:r>
              <a:rPr lang="zh-CN" altLang="en-US" sz="2000" dirty="0" smtClean="0">
                <a:latin typeface="华文黑体" panose="02010600040101010101" charset="-122"/>
                <a:ea typeface="华文黑体" panose="02010600040101010101" charset="-122"/>
                <a:sym typeface="+mn-ea"/>
              </a:rPr>
              <a:t>三、</a:t>
            </a:r>
            <a:r>
              <a:rPr lang="en-US" altLang="zh-CN" sz="2000" dirty="0" smtClean="0">
                <a:latin typeface="华文黑体" panose="02010600040101010101" charset="-122"/>
                <a:ea typeface="华文黑体" panose="02010600040101010101" charset="-122"/>
                <a:sym typeface="+mn-ea"/>
              </a:rPr>
              <a:t>PGP</a:t>
            </a:r>
            <a:r>
              <a:rPr lang="zh-CN" altLang="en-US" sz="2000" dirty="0" smtClean="0">
                <a:latin typeface="华文黑体" panose="02010600040101010101" charset="-122"/>
                <a:ea typeface="华文黑体" panose="02010600040101010101" charset="-122"/>
                <a:sym typeface="+mn-ea"/>
              </a:rPr>
              <a:t>工作原理及工作过程</a:t>
            </a:r>
          </a:p>
          <a:p>
            <a:pPr>
              <a:lnSpc>
                <a:spcPct val="150000"/>
              </a:lnSpc>
            </a:pPr>
            <a:r>
              <a:rPr lang="zh-CN" altLang="en-US" sz="2000" dirty="0" smtClean="0">
                <a:latin typeface="华文黑体" panose="02010600040101010101" charset="-122"/>
                <a:ea typeface="华文黑体" panose="02010600040101010101" charset="-122"/>
                <a:sym typeface="+mn-ea"/>
              </a:rPr>
              <a:t>加密阶段：</a:t>
            </a:r>
          </a:p>
          <a:p>
            <a:pPr>
              <a:lnSpc>
                <a:spcPct val="150000"/>
              </a:lnSpc>
            </a:pPr>
            <a:r>
              <a:rPr lang="en-US" altLang="zh-CN" sz="2000" dirty="0" smtClean="0">
                <a:latin typeface="华文黑体" panose="02010600040101010101" charset="-122"/>
                <a:ea typeface="华文黑体" panose="02010600040101010101" charset="-122"/>
                <a:sym typeface="+mn-ea"/>
              </a:rPr>
              <a:t>1</a:t>
            </a:r>
            <a:r>
              <a:rPr lang="zh-CN" altLang="en-US" sz="2000" dirty="0" smtClean="0">
                <a:latin typeface="华文黑体" panose="02010600040101010101" charset="-122"/>
                <a:ea typeface="华文黑体" panose="02010600040101010101" charset="-122"/>
                <a:sym typeface="+mn-ea"/>
              </a:rPr>
              <a:t>、</a:t>
            </a:r>
            <a:r>
              <a:rPr lang="en-US" altLang="zh-CN" sz="2000" dirty="0" smtClean="0">
                <a:latin typeface="华文黑体" panose="02010600040101010101" charset="-122"/>
                <a:ea typeface="华文黑体" panose="02010600040101010101" charset="-122"/>
                <a:sym typeface="+mn-ea"/>
              </a:rPr>
              <a:t>Alice</a:t>
            </a:r>
            <a:r>
              <a:rPr lang="zh-CN" altLang="en-US" sz="2000" dirty="0" smtClean="0">
                <a:latin typeface="华文黑体" panose="02010600040101010101" charset="-122"/>
                <a:ea typeface="华文黑体" panose="02010600040101010101" charset="-122"/>
                <a:sym typeface="+mn-ea"/>
              </a:rPr>
              <a:t>先对报文</a:t>
            </a:r>
            <a:r>
              <a:rPr lang="en-US" altLang="zh-CN" sz="2000" dirty="0" smtClean="0">
                <a:latin typeface="华文黑体" panose="02010600040101010101" charset="-122"/>
                <a:ea typeface="华文黑体" panose="02010600040101010101" charset="-122"/>
                <a:sym typeface="+mn-ea"/>
              </a:rPr>
              <a:t>m</a:t>
            </a:r>
            <a:r>
              <a:rPr lang="zh-CN" altLang="en-US" sz="2000" dirty="0" smtClean="0">
                <a:latin typeface="华文黑体" panose="02010600040101010101" charset="-122"/>
                <a:ea typeface="华文黑体" panose="02010600040101010101" charset="-122"/>
                <a:sym typeface="+mn-ea"/>
              </a:rPr>
              <a:t>使用</a:t>
            </a:r>
            <a:r>
              <a:rPr lang="en-US" altLang="zh-CN" sz="2000" dirty="0" smtClean="0">
                <a:latin typeface="华文黑体" panose="02010600040101010101" charset="-122"/>
                <a:ea typeface="华文黑体" panose="02010600040101010101" charset="-122"/>
                <a:sym typeface="+mn-ea"/>
              </a:rPr>
              <a:t>SHA-1</a:t>
            </a:r>
            <a:r>
              <a:rPr lang="zh-CN" altLang="en-US" sz="2000" dirty="0" smtClean="0">
                <a:latin typeface="华文黑体" panose="02010600040101010101" charset="-122"/>
                <a:ea typeface="华文黑体" panose="02010600040101010101" charset="-122"/>
                <a:sym typeface="+mn-ea"/>
              </a:rPr>
              <a:t>散列函数，采用</a:t>
            </a:r>
            <a:r>
              <a:rPr lang="en-US" altLang="zh-CN" sz="2000" dirty="0" smtClean="0">
                <a:latin typeface="华文黑体" panose="02010600040101010101" charset="-122"/>
                <a:ea typeface="华文黑体" panose="02010600040101010101" charset="-122"/>
                <a:sym typeface="+mn-ea"/>
              </a:rPr>
              <a:t>Alice</a:t>
            </a:r>
            <a:r>
              <a:rPr lang="zh-CN" altLang="en-US" sz="2000" dirty="0" smtClean="0">
                <a:latin typeface="华文黑体" panose="02010600040101010101" charset="-122"/>
                <a:ea typeface="华文黑体" panose="02010600040101010101" charset="-122"/>
                <a:sym typeface="+mn-ea"/>
              </a:rPr>
              <a:t>的私钥对摘要进行数字签名，得到签名报文摘要。</a:t>
            </a:r>
          </a:p>
          <a:p>
            <a:pPr>
              <a:lnSpc>
                <a:spcPct val="150000"/>
              </a:lnSpc>
            </a:pPr>
            <a:r>
              <a:rPr lang="en-US" altLang="zh-CN" sz="2000" dirty="0" smtClean="0">
                <a:latin typeface="华文黑体" panose="02010600040101010101" charset="-122"/>
                <a:ea typeface="华文黑体" panose="02010600040101010101" charset="-122"/>
                <a:sym typeface="+mn-ea"/>
              </a:rPr>
              <a:t>2</a:t>
            </a:r>
            <a:r>
              <a:rPr lang="zh-CN" altLang="en-US" sz="2000" dirty="0" smtClean="0">
                <a:latin typeface="华文黑体" panose="02010600040101010101" charset="-122"/>
                <a:ea typeface="华文黑体" panose="02010600040101010101" charset="-122"/>
                <a:sym typeface="+mn-ea"/>
              </a:rPr>
              <a:t>、邮件报文</a:t>
            </a:r>
            <a:r>
              <a:rPr lang="en-US" altLang="zh-CN" sz="2000" dirty="0" smtClean="0">
                <a:latin typeface="华文黑体" panose="02010600040101010101" charset="-122"/>
                <a:ea typeface="华文黑体" panose="02010600040101010101" charset="-122"/>
                <a:sym typeface="+mn-ea"/>
              </a:rPr>
              <a:t>m</a:t>
            </a:r>
            <a:r>
              <a:rPr lang="zh-CN" altLang="en-US" sz="2000" dirty="0" smtClean="0">
                <a:latin typeface="华文黑体" panose="02010600040101010101" charset="-122"/>
                <a:ea typeface="华文黑体" panose="02010600040101010101" charset="-122"/>
                <a:sym typeface="+mn-ea"/>
              </a:rPr>
              <a:t>和数字签名在</a:t>
            </a:r>
            <a:r>
              <a:rPr lang="en-US" altLang="zh-CN" sz="2000" dirty="0" smtClean="0">
                <a:latin typeface="华文黑体" panose="02010600040101010101" charset="-122"/>
                <a:ea typeface="华文黑体" panose="02010600040101010101" charset="-122"/>
                <a:sym typeface="+mn-ea"/>
              </a:rPr>
              <a:t>PGP</a:t>
            </a:r>
            <a:r>
              <a:rPr lang="zh-CN" altLang="en-US" sz="2000" dirty="0" smtClean="0">
                <a:latin typeface="华文黑体" panose="02010600040101010101" charset="-122"/>
                <a:ea typeface="华文黑体" panose="02010600040101010101" charset="-122"/>
                <a:sym typeface="+mn-ea"/>
              </a:rPr>
              <a:t>中压缩，再使用</a:t>
            </a:r>
            <a:r>
              <a:rPr lang="en-US" altLang="zh-CN" sz="2000" dirty="0" smtClean="0">
                <a:latin typeface="华文黑体" panose="02010600040101010101" charset="-122"/>
                <a:ea typeface="华文黑体" panose="02010600040101010101" charset="-122"/>
                <a:sym typeface="+mn-ea"/>
              </a:rPr>
              <a:t>3DES</a:t>
            </a:r>
            <a:r>
              <a:rPr lang="zh-CN" altLang="en-US" sz="2000" dirty="0" smtClean="0">
                <a:latin typeface="华文黑体" panose="02010600040101010101" charset="-122"/>
                <a:ea typeface="华文黑体" panose="02010600040101010101" charset="-122"/>
                <a:sym typeface="+mn-ea"/>
              </a:rPr>
              <a:t>进行对称加密，对称密钥为</a:t>
            </a:r>
            <a:r>
              <a:rPr lang="en-US" altLang="zh-CN" sz="2000" dirty="0" smtClean="0">
                <a:latin typeface="华文黑体" panose="02010600040101010101" charset="-122"/>
                <a:ea typeface="华文黑体" panose="02010600040101010101" charset="-122"/>
                <a:sym typeface="+mn-ea"/>
              </a:rPr>
              <a:t>Ks;</a:t>
            </a:r>
          </a:p>
          <a:p>
            <a:pPr>
              <a:lnSpc>
                <a:spcPct val="150000"/>
              </a:lnSpc>
            </a:pPr>
            <a:r>
              <a:rPr lang="en-US" altLang="zh-CN" sz="2000" dirty="0" smtClean="0">
                <a:latin typeface="华文黑体" panose="02010600040101010101" charset="-122"/>
                <a:ea typeface="华文黑体" panose="02010600040101010101" charset="-122"/>
                <a:sym typeface="+mn-ea"/>
              </a:rPr>
              <a:t>3</a:t>
            </a:r>
            <a:r>
              <a:rPr lang="zh-CN" altLang="en-US" sz="2000" dirty="0" smtClean="0">
                <a:latin typeface="华文黑体" panose="02010600040101010101" charset="-122"/>
                <a:ea typeface="华文黑体" panose="02010600040101010101" charset="-122"/>
                <a:sym typeface="+mn-ea"/>
              </a:rPr>
              <a:t>、为了使对称密钥</a:t>
            </a:r>
            <a:r>
              <a:rPr lang="en-US" altLang="zh-CN" sz="2000" dirty="0" smtClean="0">
                <a:latin typeface="华文黑体" panose="02010600040101010101" charset="-122"/>
                <a:ea typeface="华文黑体" panose="02010600040101010101" charset="-122"/>
                <a:sym typeface="+mn-ea"/>
              </a:rPr>
              <a:t>Ks</a:t>
            </a:r>
            <a:r>
              <a:rPr lang="zh-CN" altLang="en-US" sz="2000" dirty="0" smtClean="0">
                <a:latin typeface="华文黑体" panose="02010600040101010101" charset="-122"/>
                <a:ea typeface="华文黑体" panose="02010600040101010101" charset="-122"/>
                <a:sym typeface="+mn-ea"/>
              </a:rPr>
              <a:t>能安全到</a:t>
            </a:r>
            <a:r>
              <a:rPr lang="en-US" altLang="zh-CN" sz="2000" dirty="0" smtClean="0">
                <a:latin typeface="华文黑体" panose="02010600040101010101" charset="-122"/>
                <a:ea typeface="华文黑体" panose="02010600040101010101" charset="-122"/>
                <a:sym typeface="+mn-ea"/>
              </a:rPr>
              <a:t>Bob</a:t>
            </a:r>
            <a:r>
              <a:rPr lang="zh-CN" altLang="en-US" sz="2000" dirty="0" smtClean="0">
                <a:latin typeface="华文黑体" panose="02010600040101010101" charset="-122"/>
                <a:ea typeface="华文黑体" panose="02010600040101010101" charset="-122"/>
                <a:sym typeface="+mn-ea"/>
              </a:rPr>
              <a:t>手中，使用</a:t>
            </a:r>
            <a:r>
              <a:rPr lang="en-US" altLang="zh-CN" sz="2000" dirty="0" smtClean="0">
                <a:latin typeface="华文黑体" panose="02010600040101010101" charset="-122"/>
                <a:ea typeface="华文黑体" panose="02010600040101010101" charset="-122"/>
                <a:sym typeface="+mn-ea"/>
              </a:rPr>
              <a:t>Bob</a:t>
            </a:r>
            <a:r>
              <a:rPr lang="zh-CN" altLang="en-US" sz="2000" dirty="0" smtClean="0">
                <a:latin typeface="华文黑体" panose="02010600040101010101" charset="-122"/>
                <a:ea typeface="华文黑体" panose="02010600040101010101" charset="-122"/>
                <a:sym typeface="+mn-ea"/>
              </a:rPr>
              <a:t>的公钥加密对称密钥。</a:t>
            </a:r>
          </a:p>
          <a:p>
            <a:pPr>
              <a:lnSpc>
                <a:spcPct val="150000"/>
              </a:lnSpc>
            </a:pPr>
            <a:r>
              <a:rPr lang="en-US" altLang="zh-CN" sz="2000" dirty="0" smtClean="0">
                <a:latin typeface="华文黑体" panose="02010600040101010101" charset="-122"/>
                <a:ea typeface="华文黑体" panose="02010600040101010101" charset="-122"/>
                <a:sym typeface="+mn-ea"/>
              </a:rPr>
              <a:t>4</a:t>
            </a:r>
            <a:r>
              <a:rPr lang="zh-CN" altLang="en-US" sz="2000" dirty="0" smtClean="0">
                <a:latin typeface="华文黑体" panose="02010600040101010101" charset="-122"/>
                <a:ea typeface="华文黑体" panose="02010600040101010101" charset="-122"/>
                <a:sym typeface="+mn-ea"/>
              </a:rPr>
              <a:t>、加密的密钥和加密的压缩报文进行</a:t>
            </a:r>
            <a:r>
              <a:rPr lang="en-US" altLang="zh-CN" sz="2000" dirty="0" smtClean="0">
                <a:latin typeface="华文黑体" panose="02010600040101010101" charset="-122"/>
                <a:ea typeface="华文黑体" panose="02010600040101010101" charset="-122"/>
                <a:sym typeface="+mn-ea"/>
              </a:rPr>
              <a:t>Based64</a:t>
            </a:r>
            <a:r>
              <a:rPr lang="zh-CN" altLang="en-US" sz="2000" dirty="0" smtClean="0">
                <a:latin typeface="华文黑体" panose="02010600040101010101" charset="-122"/>
                <a:ea typeface="华文黑体" panose="02010600040101010101" charset="-122"/>
                <a:sym typeface="+mn-ea"/>
              </a:rPr>
              <a:t>的编码，把非</a:t>
            </a:r>
            <a:r>
              <a:rPr lang="en-US" altLang="zh-CN" sz="2000" dirty="0" smtClean="0">
                <a:latin typeface="华文黑体" panose="02010600040101010101" charset="-122"/>
                <a:ea typeface="华文黑体" panose="02010600040101010101" charset="-122"/>
                <a:sym typeface="+mn-ea"/>
              </a:rPr>
              <a:t>7</a:t>
            </a:r>
            <a:r>
              <a:rPr lang="zh-CN" altLang="en-US" sz="2000" dirty="0" smtClean="0">
                <a:latin typeface="华文黑体" panose="02010600040101010101" charset="-122"/>
                <a:ea typeface="华文黑体" panose="02010600040101010101" charset="-122"/>
                <a:sym typeface="+mn-ea"/>
              </a:rPr>
              <a:t>位</a:t>
            </a:r>
            <a:r>
              <a:rPr lang="en-US" altLang="zh-CN" sz="2000" dirty="0" smtClean="0">
                <a:latin typeface="华文黑体" panose="02010600040101010101" charset="-122"/>
                <a:ea typeface="华文黑体" panose="02010600040101010101" charset="-122"/>
                <a:sym typeface="+mn-ea"/>
              </a:rPr>
              <a:t>ASCII</a:t>
            </a:r>
            <a:r>
              <a:rPr lang="zh-CN" altLang="en-US" sz="2000" dirty="0" smtClean="0">
                <a:latin typeface="华文黑体" panose="02010600040101010101" charset="-122"/>
                <a:ea typeface="华文黑体" panose="02010600040101010101" charset="-122"/>
                <a:sym typeface="+mn-ea"/>
              </a:rPr>
              <a:t>码内容编码为</a:t>
            </a:r>
            <a:r>
              <a:rPr lang="en-US" altLang="zh-CN" sz="2000" dirty="0" smtClean="0">
                <a:latin typeface="华文黑体" panose="02010600040101010101" charset="-122"/>
                <a:ea typeface="华文黑体" panose="02010600040101010101" charset="-122"/>
                <a:sym typeface="+mn-ea"/>
              </a:rPr>
              <a:t>7ASCII</a:t>
            </a:r>
            <a:r>
              <a:rPr lang="zh-CN" altLang="en-US" sz="2000" dirty="0" smtClean="0">
                <a:latin typeface="华文黑体" panose="02010600040101010101" charset="-122"/>
                <a:ea typeface="华文黑体" panose="02010600040101010101" charset="-122"/>
                <a:sym typeface="+mn-ea"/>
              </a:rPr>
              <a:t>，以便利用</a:t>
            </a:r>
            <a:r>
              <a:rPr lang="en-US" altLang="zh-CN" sz="2000" dirty="0" smtClean="0">
                <a:latin typeface="华文黑体" panose="02010600040101010101" charset="-122"/>
                <a:ea typeface="华文黑体" panose="02010600040101010101" charset="-122"/>
                <a:sym typeface="+mn-ea"/>
              </a:rPr>
              <a:t>SMTP</a:t>
            </a:r>
            <a:r>
              <a:rPr lang="zh-CN" altLang="en-US" sz="2000" dirty="0" smtClean="0">
                <a:latin typeface="华文黑体" panose="02010600040101010101" charset="-122"/>
                <a:ea typeface="华文黑体" panose="02010600040101010101" charset="-122"/>
                <a:sym typeface="+mn-ea"/>
              </a:rPr>
              <a:t>进行传输。</a:t>
            </a:r>
          </a:p>
        </p:txBody>
      </p:sp>
      <p:grpSp>
        <p:nvGrpSpPr>
          <p:cNvPr id="7" name="组合 6"/>
          <p:cNvGrpSpPr/>
          <p:nvPr/>
        </p:nvGrpSpPr>
        <p:grpSpPr>
          <a:xfrm>
            <a:off x="0" y="755801"/>
            <a:ext cx="563526" cy="5346398"/>
            <a:chOff x="0" y="118733"/>
            <a:chExt cx="563526" cy="5346398"/>
          </a:xfrm>
        </p:grpSpPr>
        <p:sp>
          <p:nvSpPr>
            <p:cNvPr id="9" name="矩形 8"/>
            <p:cNvSpPr/>
            <p:nvPr/>
          </p:nvSpPr>
          <p:spPr>
            <a:xfrm>
              <a:off x="0" y="118733"/>
              <a:ext cx="563526" cy="175012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1" name="矩形 10"/>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：安全电子邮件（</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735610" y="2125393"/>
            <a:ext cx="10002190" cy="2861310"/>
          </a:xfrm>
          <a:prstGeom prst="rect">
            <a:avLst/>
          </a:prstGeom>
          <a:noFill/>
        </p:spPr>
        <p:txBody>
          <a:bodyPr wrap="square" rtlCol="0">
            <a:spAutoFit/>
          </a:bodyPr>
          <a:lstStyle/>
          <a:p>
            <a:pPr>
              <a:lnSpc>
                <a:spcPct val="150000"/>
              </a:lnSpc>
            </a:pPr>
            <a:r>
              <a:rPr lang="zh-CN" altLang="en-US" sz="2000" dirty="0" smtClean="0">
                <a:latin typeface="华文黑体" panose="02010600040101010101" charset="-122"/>
                <a:ea typeface="华文黑体" panose="02010600040101010101" charset="-122"/>
                <a:sym typeface="+mn-ea"/>
              </a:rPr>
              <a:t>三、</a:t>
            </a:r>
            <a:r>
              <a:rPr lang="en-US" altLang="zh-CN" sz="2000" dirty="0" smtClean="0">
                <a:latin typeface="华文黑体" panose="02010600040101010101" charset="-122"/>
                <a:ea typeface="华文黑体" panose="02010600040101010101" charset="-122"/>
                <a:sym typeface="+mn-ea"/>
              </a:rPr>
              <a:t>PGP</a:t>
            </a:r>
            <a:r>
              <a:rPr lang="zh-CN" altLang="en-US" sz="2000" dirty="0" smtClean="0">
                <a:latin typeface="华文黑体" panose="02010600040101010101" charset="-122"/>
                <a:ea typeface="华文黑体" panose="02010600040101010101" charset="-122"/>
                <a:sym typeface="+mn-ea"/>
              </a:rPr>
              <a:t>工作原理及工作过程</a:t>
            </a:r>
          </a:p>
          <a:p>
            <a:pPr>
              <a:lnSpc>
                <a:spcPct val="150000"/>
              </a:lnSpc>
            </a:pPr>
            <a:r>
              <a:rPr lang="zh-CN" altLang="en-US" sz="2000" dirty="0" smtClean="0">
                <a:latin typeface="华文黑体" panose="02010600040101010101" charset="-122"/>
                <a:ea typeface="华文黑体" panose="02010600040101010101" charset="-122"/>
                <a:sym typeface="+mn-ea"/>
              </a:rPr>
              <a:t>解密阶段：</a:t>
            </a:r>
          </a:p>
          <a:p>
            <a:pPr>
              <a:lnSpc>
                <a:spcPct val="150000"/>
              </a:lnSpc>
            </a:pPr>
            <a:r>
              <a:rPr lang="en-US" altLang="zh-CN" sz="2000" dirty="0" smtClean="0">
                <a:latin typeface="华文黑体" panose="02010600040101010101" charset="-122"/>
                <a:ea typeface="华文黑体" panose="02010600040101010101" charset="-122"/>
                <a:sym typeface="+mn-ea"/>
              </a:rPr>
              <a:t>1</a:t>
            </a:r>
            <a:r>
              <a:rPr lang="zh-CN" altLang="en-US" sz="2000" dirty="0" smtClean="0">
                <a:latin typeface="华文黑体" panose="02010600040101010101" charset="-122"/>
                <a:ea typeface="华文黑体" panose="02010600040101010101" charset="-122"/>
                <a:sym typeface="+mn-ea"/>
              </a:rPr>
              <a:t>、</a:t>
            </a:r>
            <a:r>
              <a:rPr lang="en-US" sz="2000" dirty="0" smtClean="0">
                <a:latin typeface="华文黑体" panose="02010600040101010101" charset="-122"/>
                <a:ea typeface="华文黑体" panose="02010600040101010101" charset="-122"/>
                <a:sym typeface="+mn-ea"/>
              </a:rPr>
              <a:t>Bob</a:t>
            </a:r>
            <a:r>
              <a:rPr lang="zh-CN" altLang="en-US" sz="2000" dirty="0" smtClean="0">
                <a:latin typeface="华文黑体" panose="02010600040101010101" charset="-122"/>
                <a:ea typeface="华文黑体" panose="02010600040101010101" charset="-122"/>
                <a:sym typeface="+mn-ea"/>
              </a:rPr>
              <a:t>接收邮件后，先利用</a:t>
            </a:r>
            <a:r>
              <a:rPr lang="en-US" altLang="zh-CN" sz="2000" dirty="0" smtClean="0">
                <a:latin typeface="华文黑体" panose="02010600040101010101" charset="-122"/>
                <a:ea typeface="华文黑体" panose="02010600040101010101" charset="-122"/>
                <a:sym typeface="+mn-ea"/>
              </a:rPr>
              <a:t>Based64</a:t>
            </a:r>
            <a:r>
              <a:rPr lang="zh-CN" altLang="en-US" sz="2000" dirty="0" smtClean="0">
                <a:latin typeface="华文黑体" panose="02010600040101010101" charset="-122"/>
                <a:ea typeface="华文黑体" panose="02010600040101010101" charset="-122"/>
                <a:sym typeface="+mn-ea"/>
              </a:rPr>
              <a:t>进行还原，在进行分离；</a:t>
            </a:r>
          </a:p>
          <a:p>
            <a:pPr>
              <a:lnSpc>
                <a:spcPct val="150000"/>
              </a:lnSpc>
            </a:pPr>
            <a:r>
              <a:rPr lang="en-US" altLang="zh-CN" sz="2000" dirty="0" smtClean="0">
                <a:latin typeface="华文黑体" panose="02010600040101010101" charset="-122"/>
                <a:ea typeface="华文黑体" panose="02010600040101010101" charset="-122"/>
                <a:sym typeface="+mn-ea"/>
              </a:rPr>
              <a:t>2</a:t>
            </a:r>
            <a:r>
              <a:rPr lang="zh-CN" altLang="en-US" sz="2000" dirty="0" smtClean="0">
                <a:latin typeface="华文黑体" panose="02010600040101010101" charset="-122"/>
                <a:ea typeface="华文黑体" panose="02010600040101010101" charset="-122"/>
                <a:sym typeface="+mn-ea"/>
              </a:rPr>
              <a:t>、然后利用私钥解密得到对称密钥</a:t>
            </a:r>
            <a:r>
              <a:rPr lang="en-US" altLang="zh-CN" sz="2000" dirty="0" smtClean="0">
                <a:latin typeface="华文黑体" panose="02010600040101010101" charset="-122"/>
                <a:ea typeface="华文黑体" panose="02010600040101010101" charset="-122"/>
                <a:sym typeface="+mn-ea"/>
              </a:rPr>
              <a:t>Ks</a:t>
            </a:r>
          </a:p>
          <a:p>
            <a:pPr>
              <a:lnSpc>
                <a:spcPct val="150000"/>
              </a:lnSpc>
            </a:pPr>
            <a:r>
              <a:rPr lang="en-US" altLang="zh-CN" sz="2000" dirty="0" smtClean="0">
                <a:latin typeface="华文黑体" panose="02010600040101010101" charset="-122"/>
                <a:ea typeface="华文黑体" panose="02010600040101010101" charset="-122"/>
                <a:sym typeface="+mn-ea"/>
              </a:rPr>
              <a:t>3</a:t>
            </a:r>
            <a:r>
              <a:rPr lang="zh-CN" altLang="en-US" sz="2000" dirty="0" smtClean="0">
                <a:latin typeface="华文黑体" panose="02010600040101010101" charset="-122"/>
                <a:ea typeface="华文黑体" panose="02010600040101010101" charset="-122"/>
                <a:sym typeface="+mn-ea"/>
              </a:rPr>
              <a:t>、再利用</a:t>
            </a:r>
            <a:r>
              <a:rPr lang="en-US" altLang="zh-CN" sz="2000" dirty="0" smtClean="0">
                <a:latin typeface="华文黑体" panose="02010600040101010101" charset="-122"/>
                <a:ea typeface="华文黑体" panose="02010600040101010101" charset="-122"/>
                <a:sym typeface="+mn-ea"/>
              </a:rPr>
              <a:t>Ks</a:t>
            </a:r>
            <a:r>
              <a:rPr lang="zh-CN" altLang="en-US" sz="2000" dirty="0" smtClean="0">
                <a:latin typeface="华文黑体" panose="02010600040101010101" charset="-122"/>
                <a:ea typeface="华文黑体" panose="02010600040101010101" charset="-122"/>
                <a:sym typeface="+mn-ea"/>
              </a:rPr>
              <a:t>进行</a:t>
            </a:r>
            <a:r>
              <a:rPr lang="en-US" altLang="zh-CN" sz="2000" dirty="0" smtClean="0">
                <a:latin typeface="华文黑体" panose="02010600040101010101" charset="-122"/>
                <a:ea typeface="华文黑体" panose="02010600040101010101" charset="-122"/>
                <a:sym typeface="+mn-ea"/>
              </a:rPr>
              <a:t>3DES</a:t>
            </a:r>
            <a:r>
              <a:rPr lang="zh-CN" altLang="en-US" sz="2000" dirty="0" smtClean="0">
                <a:latin typeface="华文黑体" panose="02010600040101010101" charset="-122"/>
                <a:ea typeface="华文黑体" panose="02010600040101010101" charset="-122"/>
                <a:sym typeface="+mn-ea"/>
              </a:rPr>
              <a:t>解密</a:t>
            </a:r>
          </a:p>
          <a:p>
            <a:pPr>
              <a:lnSpc>
                <a:spcPct val="150000"/>
              </a:lnSpc>
            </a:pPr>
            <a:r>
              <a:rPr lang="en-US" altLang="zh-CN" sz="2000" dirty="0" smtClean="0">
                <a:latin typeface="华文黑体" panose="02010600040101010101" charset="-122"/>
                <a:ea typeface="华文黑体" panose="02010600040101010101" charset="-122"/>
                <a:sym typeface="+mn-ea"/>
              </a:rPr>
              <a:t>4</a:t>
            </a:r>
            <a:r>
              <a:rPr lang="zh-CN" altLang="en-US" sz="2000" dirty="0" smtClean="0">
                <a:latin typeface="华文黑体" panose="02010600040101010101" charset="-122"/>
                <a:ea typeface="华文黑体" panose="02010600040101010101" charset="-122"/>
                <a:sym typeface="+mn-ea"/>
              </a:rPr>
              <a:t>、解压缩后进一步分离</a:t>
            </a:r>
          </a:p>
        </p:txBody>
      </p:sp>
      <p:grpSp>
        <p:nvGrpSpPr>
          <p:cNvPr id="7" name="组合 6"/>
          <p:cNvGrpSpPr/>
          <p:nvPr/>
        </p:nvGrpSpPr>
        <p:grpSpPr>
          <a:xfrm>
            <a:off x="0" y="755801"/>
            <a:ext cx="563526" cy="5346398"/>
            <a:chOff x="0" y="118733"/>
            <a:chExt cx="563526" cy="5346398"/>
          </a:xfrm>
        </p:grpSpPr>
        <p:sp>
          <p:nvSpPr>
            <p:cNvPr id="9" name="矩形 8"/>
            <p:cNvSpPr/>
            <p:nvPr/>
          </p:nvSpPr>
          <p:spPr>
            <a:xfrm>
              <a:off x="0" y="118733"/>
              <a:ext cx="563526" cy="175012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1" name="矩形 10"/>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安全电子邮件标准是（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A:RSA</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B:PGP </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C:VPN</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安全电子邮件标准是（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A:RSA</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B:PGP</a:t>
            </a:r>
            <a:r>
              <a:rPr lang="en-US" altLang="zh-CN" sz="2400" b="0" dirty="0">
                <a:solidFill>
                  <a:schemeClr val="tx1"/>
                </a:solidFill>
                <a:latin typeface="黑体" panose="02010609060101010101" pitchFamily="49" charset="-122"/>
                <a:ea typeface="黑体" panose="02010609060101010101" pitchFamily="49" charset="-122"/>
              </a:rPr>
              <a:t> </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C:VPN</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：安全套接字层</a:t>
            </a:r>
            <a:r>
              <a:rPr lang="en-US" altLang="zh-CN" sz="2800" b="0" dirty="0" smtClean="0">
                <a:solidFill>
                  <a:schemeClr val="tx1"/>
                </a:solidFill>
                <a:latin typeface="黑体" panose="02010609060101010101" pitchFamily="49" charset="-122"/>
                <a:ea typeface="黑体" panose="02010609060101010101" pitchFamily="49" charset="-122"/>
                <a:sym typeface="+mn-ea"/>
              </a:rPr>
              <a:t>SSL</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906780" y="2138045"/>
            <a:ext cx="9857740" cy="2306955"/>
          </a:xfrm>
          <a:prstGeom prst="rect">
            <a:avLst/>
          </a:prstGeom>
          <a:noFill/>
        </p:spPr>
        <p:txBody>
          <a:bodyPr wrap="square" rtlCol="0">
            <a:spAutoFit/>
          </a:bodyPr>
          <a:lstStyle/>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、一般</a:t>
            </a:r>
            <a:r>
              <a:rPr lang="en-US" altLang="zh-CN" sz="2400" dirty="0" smtClean="0">
                <a:latin typeface="华文黑体" panose="02010600040101010101" charset="-122"/>
                <a:ea typeface="华文黑体" panose="02010600040101010101" charset="-122"/>
              </a:rPr>
              <a:t>Web</a:t>
            </a:r>
            <a:r>
              <a:rPr lang="zh-CN" altLang="en-US" sz="2400" dirty="0" smtClean="0">
                <a:latin typeface="华文黑体" panose="02010600040101010101" charset="-122"/>
                <a:ea typeface="华文黑体" panose="02010600040101010101" charset="-122"/>
              </a:rPr>
              <a:t>服务器越强大，包含安全漏洞的概率越高。</a:t>
            </a: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a:t>
            </a:r>
            <a:r>
              <a:rPr lang="en-US" altLang="zh-CN" sz="2400" dirty="0" smtClean="0">
                <a:latin typeface="华文黑体" panose="02010600040101010101" charset="-122"/>
                <a:ea typeface="华文黑体" panose="02010600040101010101" charset="-122"/>
              </a:rPr>
              <a:t>Web</a:t>
            </a:r>
            <a:r>
              <a:rPr lang="zh-CN" altLang="en-US" sz="2400" dirty="0" smtClean="0">
                <a:latin typeface="华文黑体" panose="02010600040101010101" charset="-122"/>
                <a:ea typeface="华文黑体" panose="02010600040101010101" charset="-122"/>
              </a:rPr>
              <a:t>浏览器也会遇到各种各样的安全威胁。</a:t>
            </a:r>
          </a:p>
          <a:p>
            <a:pPr>
              <a:lnSpc>
                <a:spcPct val="150000"/>
              </a:lnSpc>
            </a:pP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、普通</a:t>
            </a:r>
            <a:r>
              <a:rPr lang="en-US" altLang="zh-CN" sz="2400" dirty="0" smtClean="0">
                <a:latin typeface="华文黑体" panose="02010600040101010101" charset="-122"/>
                <a:ea typeface="华文黑体" panose="02010600040101010101" charset="-122"/>
              </a:rPr>
              <a:t>Web</a:t>
            </a:r>
            <a:r>
              <a:rPr lang="zh-CN" altLang="en-US" sz="2400" dirty="0" smtClean="0">
                <a:latin typeface="华文黑体" panose="02010600040101010101" charset="-122"/>
                <a:ea typeface="华文黑体" panose="02010600040101010101" charset="-122"/>
              </a:rPr>
              <a:t>应用的应用层数据，在传输过程中都已明文形式传输，</a:t>
            </a:r>
          </a:p>
          <a:p>
            <a:pPr>
              <a:lnSpc>
                <a:spcPct val="150000"/>
              </a:lnSpc>
            </a:pPr>
            <a:r>
              <a:rPr lang="zh-CN" altLang="en-US" sz="2400" dirty="0" smtClean="0">
                <a:latin typeface="华文黑体" panose="02010600040101010101" charset="-122"/>
                <a:ea typeface="华文黑体" panose="02010600040101010101" charset="-122"/>
              </a:rPr>
              <a:t>      可能受到攻击。</a:t>
            </a:r>
          </a:p>
        </p:txBody>
      </p:sp>
      <p:grpSp>
        <p:nvGrpSpPr>
          <p:cNvPr id="6" name="组合 5"/>
          <p:cNvGrpSpPr/>
          <p:nvPr/>
        </p:nvGrpSpPr>
        <p:grpSpPr>
          <a:xfrm>
            <a:off x="0" y="755801"/>
            <a:ext cx="563526" cy="5346398"/>
            <a:chOff x="0" y="118733"/>
            <a:chExt cx="563526" cy="5346398"/>
          </a:xfrm>
        </p:grpSpPr>
        <p:sp>
          <p:nvSpPr>
            <p:cNvPr id="7" name="矩形 6"/>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896232"/>
              <a:ext cx="563526" cy="201654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安全套接字层</a:t>
              </a:r>
              <a:r>
                <a:rPr lang="en-US" altLang="zh-CN" sz="1600" dirty="0">
                  <a:solidFill>
                    <a:schemeClr val="tx1"/>
                  </a:solidFill>
                  <a:latin typeface="黑体" panose="02010609060101010101" pitchFamily="49" charset="-122"/>
                  <a:ea typeface="黑体" panose="02010609060101010101" pitchFamily="49" charset="-122"/>
                  <a:sym typeface="+mn-ea"/>
                </a:rPr>
                <a:t>SSL</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：安全套接字层</a:t>
            </a:r>
            <a:r>
              <a:rPr lang="en-US" altLang="zh-CN" sz="2800" b="0" dirty="0" smtClean="0">
                <a:solidFill>
                  <a:schemeClr val="tx1"/>
                </a:solidFill>
                <a:latin typeface="黑体" panose="02010609060101010101" pitchFamily="49" charset="-122"/>
                <a:ea typeface="黑体" panose="02010609060101010101" pitchFamily="49" charset="-122"/>
                <a:sym typeface="+mn-ea"/>
              </a:rPr>
              <a:t>SSL</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906780" y="2138045"/>
            <a:ext cx="10530205" cy="1753235"/>
          </a:xfrm>
          <a:prstGeom prst="rect">
            <a:avLst/>
          </a:prstGeom>
          <a:noFill/>
        </p:spPr>
        <p:txBody>
          <a:bodyPr wrap="square" rtlCol="0">
            <a:spAutoFit/>
          </a:bodyPr>
          <a:lstStyle/>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、在电子商务背景下，提出</a:t>
            </a:r>
            <a:r>
              <a:rPr lang="en-US" altLang="zh-CN" sz="2400" dirty="0" smtClean="0">
                <a:latin typeface="华文黑体" panose="02010600040101010101" charset="-122"/>
                <a:ea typeface="华文黑体" panose="02010600040101010101" charset="-122"/>
              </a:rPr>
              <a:t>HTTP</a:t>
            </a:r>
            <a:r>
              <a:rPr lang="zh-CN" altLang="en-US" sz="2400" dirty="0" smtClean="0">
                <a:latin typeface="华文黑体" panose="02010600040101010101" charset="-122"/>
                <a:ea typeface="华文黑体" panose="02010600040101010101" charset="-122"/>
              </a:rPr>
              <a:t>安全电子商务交易协议；</a:t>
            </a: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、在传输层之上构件一个安全层，</a:t>
            </a:r>
            <a:r>
              <a:rPr lang="zh-CN" altLang="en-US" sz="2400" dirty="0" smtClean="0">
                <a:solidFill>
                  <a:srgbClr val="C00000"/>
                </a:solidFill>
                <a:latin typeface="华文黑体" panose="02010600040101010101" charset="-122"/>
                <a:ea typeface="华文黑体" panose="02010600040101010101" charset="-122"/>
              </a:rPr>
              <a:t>安全套接字层</a:t>
            </a:r>
            <a:r>
              <a:rPr lang="en-US" altLang="zh-CN" sz="2400" dirty="0" smtClean="0">
                <a:solidFill>
                  <a:srgbClr val="C00000"/>
                </a:solidFill>
                <a:latin typeface="华文黑体" panose="02010600040101010101" charset="-122"/>
                <a:ea typeface="华文黑体" panose="02010600040101010101" charset="-122"/>
              </a:rPr>
              <a:t>(</a:t>
            </a:r>
            <a:r>
              <a:rPr lang="en-US" altLang="zh-CN" sz="2400" dirty="0" smtClean="0">
                <a:solidFill>
                  <a:srgbClr val="C00000"/>
                </a:solidFill>
                <a:latin typeface="华文黑体" panose="02010600040101010101" charset="-122"/>
                <a:ea typeface="华文黑体" panose="02010600040101010101" charset="-122"/>
                <a:sym typeface="+mn-ea"/>
              </a:rPr>
              <a:t>Secure Socket Layer,SSL</a:t>
            </a:r>
            <a:r>
              <a:rPr lang="en-US" altLang="zh-CN" sz="2400" dirty="0" smtClean="0">
                <a:solidFill>
                  <a:srgbClr val="C00000"/>
                </a:solidFill>
                <a:latin typeface="华文黑体" panose="02010600040101010101" charset="-122"/>
                <a:ea typeface="华文黑体" panose="02010600040101010101" charset="-122"/>
              </a:rPr>
              <a:t>)</a:t>
            </a:r>
          </a:p>
          <a:p>
            <a:pPr>
              <a:lnSpc>
                <a:spcPct val="150000"/>
              </a:lnSpc>
            </a:pPr>
            <a:r>
              <a:rPr lang="en-US" altLang="zh-CN" sz="2400" dirty="0" smtClean="0">
                <a:latin typeface="华文黑体" panose="02010600040101010101" charset="-122"/>
                <a:ea typeface="华文黑体" panose="02010600040101010101" charset="-122"/>
              </a:rPr>
              <a:t>       </a:t>
            </a:r>
            <a:r>
              <a:rPr lang="zh-CN" altLang="en-US" sz="2400" dirty="0" smtClean="0">
                <a:latin typeface="华文黑体" panose="02010600040101010101" charset="-122"/>
                <a:ea typeface="华文黑体" panose="02010600040101010101" charset="-122"/>
              </a:rPr>
              <a:t>或传输层安全</a:t>
            </a:r>
            <a:r>
              <a:rPr lang="en-US" altLang="zh-CN" sz="2400" dirty="0" smtClean="0">
                <a:latin typeface="华文黑体" panose="02010600040101010101" charset="-122"/>
                <a:ea typeface="华文黑体" panose="02010600040101010101" charset="-122"/>
              </a:rPr>
              <a:t>(Transport </a:t>
            </a:r>
            <a:r>
              <a:rPr lang="en-US" altLang="zh-CN" sz="2400" dirty="0" smtClean="0">
                <a:latin typeface="华文黑体" panose="02010600040101010101" charset="-122"/>
                <a:ea typeface="华文黑体" panose="02010600040101010101" charset="-122"/>
                <a:sym typeface="+mn-ea"/>
              </a:rPr>
              <a:t>Layer Security,TLS</a:t>
            </a:r>
            <a:r>
              <a:rPr lang="en-US" altLang="zh-CN" sz="2400" dirty="0" smtClean="0">
                <a:latin typeface="华文黑体" panose="02010600040101010101" charset="-122"/>
                <a:ea typeface="华文黑体" panose="02010600040101010101" charset="-122"/>
              </a:rPr>
              <a:t>)</a:t>
            </a:r>
          </a:p>
        </p:txBody>
      </p:sp>
      <p:grpSp>
        <p:nvGrpSpPr>
          <p:cNvPr id="6" name="组合 5"/>
          <p:cNvGrpSpPr/>
          <p:nvPr/>
        </p:nvGrpSpPr>
        <p:grpSpPr>
          <a:xfrm>
            <a:off x="0" y="755801"/>
            <a:ext cx="563526" cy="5346398"/>
            <a:chOff x="0" y="118733"/>
            <a:chExt cx="563526" cy="5346398"/>
          </a:xfrm>
        </p:grpSpPr>
        <p:sp>
          <p:nvSpPr>
            <p:cNvPr id="7" name="矩形 6"/>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896232"/>
              <a:ext cx="563526" cy="201654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安全套接字层</a:t>
              </a:r>
              <a:r>
                <a:rPr lang="en-US" altLang="zh-CN" sz="1600" dirty="0">
                  <a:solidFill>
                    <a:schemeClr val="tx1"/>
                  </a:solidFill>
                  <a:latin typeface="黑体" panose="02010609060101010101" pitchFamily="49" charset="-122"/>
                  <a:ea typeface="黑体" panose="02010609060101010101" pitchFamily="49" charset="-122"/>
                  <a:sym typeface="+mn-ea"/>
                </a:rPr>
                <a:t>SSL</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：安全套接字层</a:t>
            </a:r>
            <a:r>
              <a:rPr lang="en-US" altLang="zh-CN" sz="2800" b="0" dirty="0" smtClean="0">
                <a:solidFill>
                  <a:schemeClr val="tx1"/>
                </a:solidFill>
                <a:latin typeface="黑体" panose="02010609060101010101" pitchFamily="49" charset="-122"/>
                <a:ea typeface="黑体" panose="02010609060101010101" pitchFamily="49" charset="-122"/>
                <a:sym typeface="+mn-ea"/>
              </a:rPr>
              <a:t>SSL</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4745" y="2138045"/>
            <a:ext cx="10551160" cy="119888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一、</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可以提供的服务</a:t>
            </a:r>
          </a:p>
          <a:p>
            <a:pPr>
              <a:lnSpc>
                <a:spcPct val="150000"/>
              </a:lnSpc>
            </a:pPr>
            <a:r>
              <a:rPr lang="zh-CN" altLang="en-US" sz="2400" dirty="0" smtClean="0">
                <a:latin typeface="华文黑体" panose="02010600040101010101" charset="-122"/>
                <a:ea typeface="华文黑体" panose="02010600040101010101" charset="-122"/>
              </a:rPr>
              <a:t>机密性、完整性、身份认证等安全服务。</a:t>
            </a:r>
            <a:endParaRPr lang="en-US" altLang="zh-CN" sz="2400" dirty="0" smtClean="0">
              <a:latin typeface="华文黑体" panose="02010600040101010101" charset="-122"/>
              <a:ea typeface="华文黑体" panose="02010600040101010101" charset="-122"/>
            </a:endParaRPr>
          </a:p>
        </p:txBody>
      </p:sp>
      <p:grpSp>
        <p:nvGrpSpPr>
          <p:cNvPr id="6" name="组合 5"/>
          <p:cNvGrpSpPr/>
          <p:nvPr/>
        </p:nvGrpSpPr>
        <p:grpSpPr>
          <a:xfrm>
            <a:off x="0" y="755801"/>
            <a:ext cx="563526" cy="5346398"/>
            <a:chOff x="0" y="118733"/>
            <a:chExt cx="563526" cy="5346398"/>
          </a:xfrm>
        </p:grpSpPr>
        <p:sp>
          <p:nvSpPr>
            <p:cNvPr id="7" name="矩形 6"/>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896232"/>
              <a:ext cx="563526" cy="201654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安全套接字层</a:t>
              </a:r>
              <a:r>
                <a:rPr lang="en-US" altLang="zh-CN" sz="1600" dirty="0">
                  <a:solidFill>
                    <a:schemeClr val="tx1"/>
                  </a:solidFill>
                  <a:latin typeface="黑体" panose="02010609060101010101" pitchFamily="49" charset="-122"/>
                  <a:ea typeface="黑体" panose="02010609060101010101" pitchFamily="49" charset="-122"/>
                  <a:sym typeface="+mn-ea"/>
                </a:rPr>
                <a:t>SSL</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：安全套接字层</a:t>
            </a:r>
            <a:r>
              <a:rPr lang="en-US" altLang="zh-CN" sz="2800" b="0" dirty="0" smtClean="0">
                <a:solidFill>
                  <a:schemeClr val="tx1"/>
                </a:solidFill>
                <a:latin typeface="黑体" panose="02010609060101010101" pitchFamily="49" charset="-122"/>
                <a:ea typeface="黑体" panose="02010609060101010101" pitchFamily="49" charset="-122"/>
                <a:sym typeface="+mn-ea"/>
              </a:rPr>
              <a:t>SSL</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734695" y="2138045"/>
            <a:ext cx="10782300" cy="286131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二、简化的</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主要包含：</a:t>
            </a:r>
            <a:endParaRPr lang="en-US" altLang="zh-CN" sz="2400" dirty="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）发送方和接收方利用各自的证书、私钥认证、鉴别彼此，并交换共享密钥</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）密钥派生或密钥导出，发送方和接收方利用共享密钥派生出一组密钥</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）数据传输，将传输数据分割成一系列记录，加密后传输</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4</a:t>
            </a:r>
            <a:r>
              <a:rPr lang="zh-CN" altLang="en-US" sz="2400" dirty="0" smtClean="0">
                <a:latin typeface="华文黑体" panose="02010600040101010101" charset="-122"/>
                <a:ea typeface="华文黑体" panose="02010600040101010101" charset="-122"/>
              </a:rPr>
              <a:t>）连接关闭，通过发送特殊消息，安全关闭连接，不能留有漏洞被攻击方利用</a:t>
            </a:r>
          </a:p>
        </p:txBody>
      </p:sp>
      <p:grpSp>
        <p:nvGrpSpPr>
          <p:cNvPr id="6" name="组合 5"/>
          <p:cNvGrpSpPr/>
          <p:nvPr/>
        </p:nvGrpSpPr>
        <p:grpSpPr>
          <a:xfrm>
            <a:off x="0" y="755801"/>
            <a:ext cx="563526" cy="5346398"/>
            <a:chOff x="0" y="118733"/>
            <a:chExt cx="563526" cy="5346398"/>
          </a:xfrm>
        </p:grpSpPr>
        <p:sp>
          <p:nvSpPr>
            <p:cNvPr id="7" name="矩形 6"/>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896232"/>
              <a:ext cx="563526" cy="201654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安全套接字层</a:t>
              </a:r>
              <a:r>
                <a:rPr lang="en-US" altLang="zh-CN" sz="1600" dirty="0">
                  <a:solidFill>
                    <a:schemeClr val="tx1"/>
                  </a:solidFill>
                  <a:latin typeface="黑体" panose="02010609060101010101" pitchFamily="49" charset="-122"/>
                  <a:ea typeface="黑体" panose="02010609060101010101" pitchFamily="49" charset="-122"/>
                  <a:sym typeface="+mn-ea"/>
                </a:rPr>
                <a:t>SSL</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在网络安全通信所需要的基本属性中</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是指发送方与接收方希望确保消息未被篡改，发生篡改一定会被检测到</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机密性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a:t>
            </a:r>
            <a:r>
              <a:rPr lang="zh-CN" altLang="en-US" sz="2400" b="0" dirty="0">
                <a:solidFill>
                  <a:srgbClr val="FF0000"/>
                </a:solidFill>
                <a:latin typeface="黑体" panose="02010609060101010101" pitchFamily="49" charset="-122"/>
                <a:ea typeface="黑体" panose="02010609060101010101" pitchFamily="49" charset="-122"/>
              </a:rPr>
              <a:t>消息</a:t>
            </a:r>
            <a:r>
              <a:rPr lang="zh-CN" altLang="en-US" sz="2400" b="0" dirty="0" smtClean="0">
                <a:solidFill>
                  <a:srgbClr val="FF0000"/>
                </a:solidFill>
                <a:latin typeface="黑体" panose="02010609060101010101" pitchFamily="49" charset="-122"/>
                <a:ea typeface="黑体" panose="02010609060101010101" pitchFamily="49" charset="-122"/>
              </a:rPr>
              <a:t>完整性</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可访问与</a:t>
            </a:r>
            <a:r>
              <a:rPr lang="zh-CN" altLang="en-US" sz="2400" b="0" dirty="0" smtClean="0">
                <a:solidFill>
                  <a:schemeClr val="tx1"/>
                </a:solidFill>
                <a:latin typeface="黑体" panose="02010609060101010101" pitchFamily="49" charset="-122"/>
                <a:ea typeface="黑体" panose="02010609060101010101" pitchFamily="49" charset="-122"/>
              </a:rPr>
              <a:t>可用性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身份认证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：安全套接字层</a:t>
            </a:r>
            <a:r>
              <a:rPr lang="en-US" altLang="zh-CN" sz="2800" b="0" dirty="0" smtClean="0">
                <a:solidFill>
                  <a:schemeClr val="tx1"/>
                </a:solidFill>
                <a:latin typeface="黑体" panose="02010609060101010101" pitchFamily="49" charset="-122"/>
                <a:ea typeface="黑体" panose="02010609060101010101" pitchFamily="49" charset="-122"/>
                <a:sym typeface="+mn-ea"/>
              </a:rPr>
              <a:t>SSL</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6" name="TextBox 5"/>
          <p:cNvSpPr txBox="1"/>
          <p:nvPr/>
        </p:nvSpPr>
        <p:spPr>
          <a:xfrm>
            <a:off x="953135" y="2132965"/>
            <a:ext cx="9131300" cy="175323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三、</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协议栈</a:t>
            </a:r>
            <a:r>
              <a:rPr lang="en-US" altLang="zh-CN" sz="2400" dirty="0" smtClean="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协议的总和</a:t>
            </a:r>
            <a:r>
              <a:rPr lang="en-US" altLang="zh-CN" sz="2400" dirty="0" smtClean="0">
                <a:latin typeface="华文黑体" panose="02010600040101010101" charset="-122"/>
                <a:ea typeface="华文黑体" panose="02010600040101010101" charset="-122"/>
              </a:rPr>
              <a:t>)</a:t>
            </a:r>
          </a:p>
          <a:p>
            <a:pPr>
              <a:lnSpc>
                <a:spcPct val="150000"/>
              </a:lnSpc>
            </a:pPr>
            <a:r>
              <a:rPr lang="zh-CN" altLang="en-US" sz="2400" dirty="0" smtClean="0">
                <a:latin typeface="华文黑体" panose="02010600040101010101" charset="-122"/>
                <a:ea typeface="华文黑体" panose="02010600040101010101" charset="-122"/>
              </a:rPr>
              <a:t>        </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是介于</a:t>
            </a:r>
            <a:r>
              <a:rPr lang="en-US" altLang="zh-CN" sz="2400" dirty="0" smtClean="0">
                <a:latin typeface="华文黑体" panose="02010600040101010101" charset="-122"/>
                <a:ea typeface="华文黑体" panose="02010600040101010101" charset="-122"/>
              </a:rPr>
              <a:t>TCP</a:t>
            </a:r>
            <a:r>
              <a:rPr lang="zh-CN" altLang="en-US" sz="2400" dirty="0" smtClean="0">
                <a:latin typeface="华文黑体" panose="02010600040101010101" charset="-122"/>
                <a:ea typeface="华文黑体" panose="02010600040101010101" charset="-122"/>
              </a:rPr>
              <a:t>和</a:t>
            </a:r>
            <a:r>
              <a:rPr lang="en-US" altLang="zh-CN" sz="2400" dirty="0" smtClean="0">
                <a:latin typeface="华文黑体" panose="02010600040101010101" charset="-122"/>
                <a:ea typeface="华文黑体" panose="02010600040101010101" charset="-122"/>
              </a:rPr>
              <a:t>HTTP</a:t>
            </a:r>
            <a:r>
              <a:rPr lang="zh-CN" altLang="en-US" sz="2400" dirty="0" smtClean="0">
                <a:latin typeface="华文黑体" panose="02010600040101010101" charset="-122"/>
                <a:ea typeface="华文黑体" panose="02010600040101010101" charset="-122"/>
              </a:rPr>
              <a:t>等应用层协议之间的一个可选层，大多数应用层协议直接建立在</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协议之上，</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是两层协议。</a:t>
            </a:r>
          </a:p>
        </p:txBody>
      </p:sp>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安全套接字层</a:t>
              </a:r>
              <a:r>
                <a:rPr lang="en-US" altLang="zh-CN" sz="1600" dirty="0">
                  <a:solidFill>
                    <a:schemeClr val="tx1"/>
                  </a:solidFill>
                  <a:latin typeface="黑体" panose="02010609060101010101" pitchFamily="49" charset="-122"/>
                  <a:ea typeface="黑体" panose="02010609060101010101" pitchFamily="49" charset="-122"/>
                  <a:sym typeface="+mn-ea"/>
                </a:rPr>
                <a:t>SSL</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：安全套接字层</a:t>
            </a:r>
            <a:r>
              <a:rPr lang="en-US" altLang="zh-CN" sz="2800" b="0" dirty="0" smtClean="0">
                <a:solidFill>
                  <a:schemeClr val="tx1"/>
                </a:solidFill>
                <a:latin typeface="黑体" panose="02010609060101010101" pitchFamily="49" charset="-122"/>
                <a:ea typeface="黑体" panose="02010609060101010101" pitchFamily="49" charset="-122"/>
                <a:sym typeface="+mn-ea"/>
              </a:rPr>
              <a:t>SSL</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aphicFrame>
        <p:nvGraphicFramePr>
          <p:cNvPr id="5" name="表格 4"/>
          <p:cNvGraphicFramePr>
            <a:graphicFrameLocks noGrp="1"/>
          </p:cNvGraphicFramePr>
          <p:nvPr/>
        </p:nvGraphicFramePr>
        <p:xfrm>
          <a:off x="1829981" y="3239582"/>
          <a:ext cx="8915790" cy="2321326"/>
        </p:xfrm>
        <a:graphic>
          <a:graphicData uri="http://schemas.openxmlformats.org/drawingml/2006/table">
            <a:tbl>
              <a:tblPr firstRow="1" bandRow="1">
                <a:tableStyleId>{5940675A-B579-460E-94D1-54222C63F5DA}</a:tableStyleId>
              </a:tblPr>
              <a:tblGrid>
                <a:gridCol w="2971930"/>
                <a:gridCol w="2971930"/>
                <a:gridCol w="2971930"/>
              </a:tblGrid>
              <a:tr h="580390">
                <a:tc>
                  <a:txBody>
                    <a:bodyPr/>
                    <a:lstStyle/>
                    <a:p>
                      <a:pPr algn="ctr"/>
                      <a:r>
                        <a:rPr lang="en-US" altLang="zh-CN" sz="2000" dirty="0" smtClean="0">
                          <a:solidFill>
                            <a:schemeClr val="tx1"/>
                          </a:solidFill>
                          <a:latin typeface="华文黑体" panose="02010600040101010101" charset="-122"/>
                          <a:ea typeface="华文黑体" panose="02010600040101010101" charset="-122"/>
                        </a:rPr>
                        <a:t>SSL</a:t>
                      </a:r>
                      <a:r>
                        <a:rPr lang="zh-CN" altLang="en-US" sz="2000" dirty="0" smtClean="0">
                          <a:solidFill>
                            <a:schemeClr val="tx1"/>
                          </a:solidFill>
                          <a:latin typeface="华文黑体" panose="02010600040101010101" charset="-122"/>
                          <a:ea typeface="华文黑体" panose="02010600040101010101" charset="-122"/>
                        </a:rPr>
                        <a:t>握手协议</a:t>
                      </a:r>
                      <a:endParaRPr lang="zh-CN" altLang="en-US" sz="2000" dirty="0">
                        <a:solidFill>
                          <a:schemeClr val="tx1"/>
                        </a:solidFill>
                        <a:latin typeface="华文黑体" panose="02010600040101010101" charset="-122"/>
                        <a:ea typeface="华文黑体" panose="02010600040101010101" charset="-122"/>
                      </a:endParaRPr>
                    </a:p>
                  </a:txBody>
                  <a:tcPr anchor="ctr"/>
                </a:tc>
                <a:tc>
                  <a:txBody>
                    <a:bodyPr/>
                    <a:lstStyle/>
                    <a:p>
                      <a:pPr algn="ctr"/>
                      <a:r>
                        <a:rPr lang="en-US" altLang="zh-CN" sz="2000" dirty="0" smtClean="0">
                          <a:solidFill>
                            <a:schemeClr val="tx1"/>
                          </a:solidFill>
                          <a:latin typeface="华文黑体" panose="02010600040101010101" charset="-122"/>
                          <a:ea typeface="华文黑体" panose="02010600040101010101" charset="-122"/>
                        </a:rPr>
                        <a:t>SSL</a:t>
                      </a:r>
                      <a:r>
                        <a:rPr lang="zh-CN" altLang="en-US" sz="2000" dirty="0" smtClean="0">
                          <a:solidFill>
                            <a:schemeClr val="tx1"/>
                          </a:solidFill>
                          <a:latin typeface="华文黑体" panose="02010600040101010101" charset="-122"/>
                          <a:ea typeface="华文黑体" panose="02010600040101010101" charset="-122"/>
                        </a:rPr>
                        <a:t>更改密码协议</a:t>
                      </a:r>
                      <a:endParaRPr lang="zh-CN" altLang="en-US" sz="2000" dirty="0">
                        <a:solidFill>
                          <a:schemeClr val="tx1"/>
                        </a:solidFill>
                        <a:latin typeface="华文黑体" panose="02010600040101010101" charset="-122"/>
                        <a:ea typeface="华文黑体" panose="02010600040101010101" charset="-122"/>
                      </a:endParaRPr>
                    </a:p>
                  </a:txBody>
                  <a:tcPr anchor="ctr"/>
                </a:tc>
                <a:tc>
                  <a:txBody>
                    <a:bodyPr/>
                    <a:lstStyle/>
                    <a:p>
                      <a:pPr algn="ctr"/>
                      <a:r>
                        <a:rPr lang="en-US" altLang="zh-CN" sz="2000" dirty="0" smtClean="0">
                          <a:solidFill>
                            <a:schemeClr val="tx1"/>
                          </a:solidFill>
                          <a:latin typeface="华文黑体" panose="02010600040101010101" charset="-122"/>
                          <a:ea typeface="华文黑体" panose="02010600040101010101" charset="-122"/>
                        </a:rPr>
                        <a:t>SSL</a:t>
                      </a:r>
                      <a:r>
                        <a:rPr lang="zh-CN" altLang="en-US" sz="2000" dirty="0" smtClean="0">
                          <a:solidFill>
                            <a:schemeClr val="tx1"/>
                          </a:solidFill>
                          <a:latin typeface="华文黑体" panose="02010600040101010101" charset="-122"/>
                          <a:ea typeface="华文黑体" panose="02010600040101010101" charset="-122"/>
                        </a:rPr>
                        <a:t>警告协议</a:t>
                      </a:r>
                      <a:endParaRPr lang="zh-CN" altLang="en-US" sz="2000" dirty="0">
                        <a:solidFill>
                          <a:schemeClr val="tx1"/>
                        </a:solidFill>
                        <a:latin typeface="华文黑体" panose="02010600040101010101" charset="-122"/>
                        <a:ea typeface="华文黑体" panose="02010600040101010101" charset="-122"/>
                      </a:endParaRPr>
                    </a:p>
                  </a:txBody>
                  <a:tcPr anchor="ctr"/>
                </a:tc>
              </a:tr>
              <a:tr h="580312">
                <a:tc gridSpan="3">
                  <a:txBody>
                    <a:bodyPr/>
                    <a:lstStyle/>
                    <a:p>
                      <a:pPr algn="ctr"/>
                      <a:r>
                        <a:rPr lang="en-US" altLang="zh-CN" sz="2000" dirty="0" smtClean="0">
                          <a:solidFill>
                            <a:schemeClr val="tx1"/>
                          </a:solidFill>
                          <a:latin typeface="华文黑体" panose="02010600040101010101" charset="-122"/>
                          <a:ea typeface="华文黑体" panose="02010600040101010101" charset="-122"/>
                        </a:rPr>
                        <a:t>SSL</a:t>
                      </a:r>
                      <a:r>
                        <a:rPr lang="zh-CN" altLang="en-US" sz="2000" dirty="0" smtClean="0">
                          <a:solidFill>
                            <a:schemeClr val="tx1"/>
                          </a:solidFill>
                          <a:latin typeface="华文黑体" panose="02010600040101010101" charset="-122"/>
                          <a:ea typeface="华文黑体" panose="02010600040101010101" charset="-122"/>
                        </a:rPr>
                        <a:t>记录协议</a:t>
                      </a:r>
                      <a:endParaRPr lang="zh-CN" altLang="en-US" sz="2000" dirty="0">
                        <a:solidFill>
                          <a:schemeClr val="tx1"/>
                        </a:solidFill>
                        <a:latin typeface="华文黑体" panose="02010600040101010101" charset="-122"/>
                        <a:ea typeface="华文黑体" panose="02010600040101010101" charset="-122"/>
                      </a:endParaRPr>
                    </a:p>
                  </a:txBody>
                  <a:tcPr anchor="ctr"/>
                </a:tc>
                <a:tc hMerge="1">
                  <a:txBody>
                    <a:bodyPr/>
                    <a:lstStyle/>
                    <a:p>
                      <a:endParaRPr lang="zh-CN"/>
                    </a:p>
                  </a:txBody>
                  <a:tcPr anchor="ctr"/>
                </a:tc>
                <a:tc hMerge="1">
                  <a:txBody>
                    <a:bodyPr/>
                    <a:lstStyle/>
                    <a:p>
                      <a:endParaRPr lang="zh-CN"/>
                    </a:p>
                  </a:txBody>
                  <a:tcPr anchor="ctr"/>
                </a:tc>
              </a:tr>
              <a:tr h="580312">
                <a:tc gridSpan="3">
                  <a:txBody>
                    <a:bodyPr/>
                    <a:lstStyle/>
                    <a:p>
                      <a:pPr algn="ctr"/>
                      <a:r>
                        <a:rPr lang="en-US" altLang="zh-CN" sz="2000" dirty="0" smtClean="0">
                          <a:solidFill>
                            <a:schemeClr val="tx1"/>
                          </a:solidFill>
                          <a:latin typeface="华文黑体" panose="02010600040101010101" charset="-122"/>
                          <a:ea typeface="华文黑体" panose="02010600040101010101" charset="-122"/>
                        </a:rPr>
                        <a:t>TCP</a:t>
                      </a:r>
                    </a:p>
                  </a:txBody>
                  <a:tcPr anchor="ctr"/>
                </a:tc>
                <a:tc hMerge="1">
                  <a:txBody>
                    <a:bodyPr/>
                    <a:lstStyle/>
                    <a:p>
                      <a:endParaRPr lang="zh-CN"/>
                    </a:p>
                  </a:txBody>
                  <a:tcPr anchor="ctr"/>
                </a:tc>
                <a:tc hMerge="1">
                  <a:txBody>
                    <a:bodyPr/>
                    <a:lstStyle/>
                    <a:p>
                      <a:endParaRPr lang="zh-CN"/>
                    </a:p>
                  </a:txBody>
                  <a:tcPr anchor="ctr"/>
                </a:tc>
              </a:tr>
              <a:tr h="580312">
                <a:tc gridSpan="3">
                  <a:txBody>
                    <a:bodyPr/>
                    <a:lstStyle/>
                    <a:p>
                      <a:pPr algn="ctr"/>
                      <a:r>
                        <a:rPr lang="en-US" altLang="zh-CN" sz="2000" dirty="0" smtClean="0">
                          <a:solidFill>
                            <a:schemeClr val="tx1"/>
                          </a:solidFill>
                          <a:latin typeface="华文黑体" panose="02010600040101010101" charset="-122"/>
                          <a:ea typeface="华文黑体" panose="02010600040101010101" charset="-122"/>
                        </a:rPr>
                        <a:t>IP</a:t>
                      </a:r>
                    </a:p>
                  </a:txBody>
                  <a:tcPr anchor="ctr"/>
                </a:tc>
                <a:tc hMerge="1">
                  <a:txBody>
                    <a:bodyPr/>
                    <a:lstStyle/>
                    <a:p>
                      <a:endParaRPr lang="zh-CN"/>
                    </a:p>
                  </a:txBody>
                  <a:tcPr anchor="ctr"/>
                </a:tc>
                <a:tc hMerge="1">
                  <a:txBody>
                    <a:bodyPr/>
                    <a:lstStyle/>
                    <a:p>
                      <a:endParaRPr lang="zh-CN"/>
                    </a:p>
                  </a:txBody>
                  <a:tcPr anchor="ctr"/>
                </a:tc>
              </a:tr>
            </a:tbl>
          </a:graphicData>
        </a:graphic>
      </p:graphicFrame>
      <p:sp>
        <p:nvSpPr>
          <p:cNvPr id="6" name="TextBox 5"/>
          <p:cNvSpPr txBox="1"/>
          <p:nvPr/>
        </p:nvSpPr>
        <p:spPr>
          <a:xfrm>
            <a:off x="953135" y="2132965"/>
            <a:ext cx="6845935" cy="64516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三、</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协议栈</a:t>
            </a:r>
            <a:endParaRPr lang="zh-CN" altLang="en-US" sz="2400" dirty="0">
              <a:latin typeface="华文黑体" panose="02010600040101010101" charset="-122"/>
              <a:ea typeface="华文黑体" panose="02010600040101010101" charset="-122"/>
            </a:endParaRPr>
          </a:p>
        </p:txBody>
      </p:sp>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安全套接字层</a:t>
              </a:r>
              <a:r>
                <a:rPr lang="en-US" altLang="zh-CN" sz="1600" dirty="0">
                  <a:solidFill>
                    <a:schemeClr val="tx1"/>
                  </a:solidFill>
                  <a:latin typeface="黑体" panose="02010609060101010101" pitchFamily="49" charset="-122"/>
                  <a:ea typeface="黑体" panose="02010609060101010101" pitchFamily="49" charset="-122"/>
                  <a:sym typeface="+mn-ea"/>
                </a:rPr>
                <a:t>SSL</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：安全套接字层</a:t>
            </a:r>
            <a:r>
              <a:rPr lang="en-US" altLang="zh-CN" sz="2800" b="0" dirty="0" smtClean="0">
                <a:solidFill>
                  <a:schemeClr val="tx1"/>
                </a:solidFill>
                <a:latin typeface="黑体" panose="02010609060101010101" pitchFamily="49" charset="-122"/>
                <a:ea typeface="黑体" panose="02010609060101010101" pitchFamily="49" charset="-122"/>
                <a:sym typeface="+mn-ea"/>
              </a:rPr>
              <a:t>SSL</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1753235"/>
          </a:xfrm>
          <a:prstGeom prst="rect">
            <a:avLst/>
          </a:prstGeom>
          <a:noFill/>
        </p:spPr>
        <p:txBody>
          <a:bodyPr wrap="square" rtlCol="0">
            <a:spAutoFit/>
          </a:bodyPr>
          <a:lstStyle/>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握手协议：</a:t>
            </a:r>
          </a:p>
          <a:p>
            <a:pPr>
              <a:lnSpc>
                <a:spcPct val="150000"/>
              </a:lnSpc>
            </a:pPr>
            <a:r>
              <a:rPr lang="en-US" altLang="zh-CN" sz="2400" dirty="0" smtClean="0">
                <a:latin typeface="华文黑体" panose="02010600040101010101" charset="-122"/>
                <a:ea typeface="华文黑体" panose="02010600040101010101" charset="-122"/>
              </a:rPr>
              <a:t>    </a:t>
            </a:r>
            <a:r>
              <a:rPr lang="zh-CN" altLang="en-US" sz="2400" dirty="0" smtClean="0">
                <a:latin typeface="华文黑体" panose="02010600040101010101" charset="-122"/>
                <a:ea typeface="华文黑体" panose="02010600040101010101" charset="-122"/>
              </a:rPr>
              <a:t>主要是协商密码组和建立密码组，派生密码</a:t>
            </a:r>
          </a:p>
          <a:p>
            <a:pPr>
              <a:lnSpc>
                <a:spcPct val="150000"/>
              </a:lnSpc>
            </a:pPr>
            <a:r>
              <a:rPr lang="zh-CN" altLang="en-US" sz="2400" dirty="0" smtClean="0">
                <a:latin typeface="华文黑体" panose="02010600040101010101" charset="-122"/>
                <a:ea typeface="华文黑体" panose="02010600040101010101" charset="-122"/>
              </a:rPr>
              <a:t>    服务器</a:t>
            </a:r>
            <a:r>
              <a:rPr lang="zh-CN" altLang="en-US" sz="2400" dirty="0" smtClean="0">
                <a:latin typeface="华文黑体" panose="02010600040101010101" charset="-122"/>
                <a:ea typeface="华文黑体" panose="02010600040101010101" charset="-122"/>
                <a:sym typeface="+mn-ea"/>
              </a:rPr>
              <a:t>认证与鉴别</a:t>
            </a:r>
            <a:r>
              <a:rPr lang="zh-CN" altLang="en-US" sz="2400" dirty="0" smtClean="0">
                <a:latin typeface="华文黑体" panose="02010600040101010101" charset="-122"/>
                <a:ea typeface="华文黑体" panose="02010600040101010101" charset="-122"/>
              </a:rPr>
              <a:t>和客户认证与鉴别</a:t>
            </a:r>
          </a:p>
        </p:txBody>
      </p:sp>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安全套接字层</a:t>
              </a:r>
              <a:r>
                <a:rPr lang="en-US" altLang="zh-CN" sz="1600" dirty="0">
                  <a:solidFill>
                    <a:schemeClr val="tx1"/>
                  </a:solidFill>
                  <a:latin typeface="黑体" panose="02010609060101010101" pitchFamily="49" charset="-122"/>
                  <a:ea typeface="黑体" panose="02010609060101010101" pitchFamily="49" charset="-122"/>
                  <a:sym typeface="+mn-ea"/>
                </a:rPr>
                <a:t>SSL</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：安全套接字层</a:t>
            </a:r>
            <a:r>
              <a:rPr lang="en-US" altLang="zh-CN" sz="2800" b="0" dirty="0" smtClean="0">
                <a:solidFill>
                  <a:schemeClr val="tx1"/>
                </a:solidFill>
                <a:latin typeface="黑体" panose="02010609060101010101" pitchFamily="49" charset="-122"/>
                <a:ea typeface="黑体" panose="02010609060101010101" pitchFamily="49" charset="-122"/>
                <a:sym typeface="+mn-ea"/>
              </a:rPr>
              <a:t>SSL</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565785"/>
          </a:xfrm>
          <a:prstGeom prst="rect">
            <a:avLst/>
          </a:prstGeom>
          <a:noFill/>
        </p:spPr>
        <p:txBody>
          <a:bodyPr wrap="square" rtlCol="0">
            <a:spAutoFit/>
          </a:bodyPr>
          <a:lstStyle/>
          <a:p>
            <a:pPr>
              <a:lnSpc>
                <a:spcPts val="37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更改密码协议：通信双方修改密码组，标志着加密策略的改变。</a:t>
            </a:r>
          </a:p>
        </p:txBody>
      </p:sp>
      <p:graphicFrame>
        <p:nvGraphicFramePr>
          <p:cNvPr id="6" name="表格 5"/>
          <p:cNvGraphicFramePr>
            <a:graphicFrameLocks noGrp="1"/>
          </p:cNvGraphicFramePr>
          <p:nvPr/>
        </p:nvGraphicFramePr>
        <p:xfrm>
          <a:off x="1808714" y="3218317"/>
          <a:ext cx="9100290" cy="2363775"/>
        </p:xfrm>
        <a:graphic>
          <a:graphicData uri="http://schemas.openxmlformats.org/drawingml/2006/table">
            <a:tbl>
              <a:tblPr firstRow="1" bandRow="1">
                <a:tableStyleId>{5940675A-B579-460E-94D1-54222C63F5DA}</a:tableStyleId>
              </a:tblPr>
              <a:tblGrid>
                <a:gridCol w="3082263"/>
                <a:gridCol w="6018027"/>
              </a:tblGrid>
              <a:tr h="787925">
                <a:tc>
                  <a:txBody>
                    <a:bodyPr/>
                    <a:lstStyle/>
                    <a:p>
                      <a:pPr algn="ctr"/>
                      <a:r>
                        <a:rPr lang="zh-CN" altLang="en-US" sz="2000" dirty="0" smtClean="0">
                          <a:solidFill>
                            <a:schemeClr val="tx1"/>
                          </a:solidFill>
                          <a:latin typeface="华文黑体" panose="02010600040101010101" charset="-122"/>
                          <a:ea typeface="华文黑体" panose="02010600040101010101" charset="-122"/>
                        </a:rPr>
                        <a:t>公开密钥加密算法</a:t>
                      </a:r>
                    </a:p>
                  </a:txBody>
                  <a:tcPr anchor="ctr"/>
                </a:tc>
                <a:tc>
                  <a:txBody>
                    <a:bodyPr/>
                    <a:lstStyle/>
                    <a:p>
                      <a:pPr algn="ctr"/>
                      <a:r>
                        <a:rPr lang="en-US" altLang="zh-CN" sz="2000" dirty="0" smtClean="0">
                          <a:solidFill>
                            <a:schemeClr val="tx1"/>
                          </a:solidFill>
                          <a:latin typeface="华文黑体" panose="02010600040101010101" charset="-122"/>
                          <a:ea typeface="华文黑体" panose="02010600040101010101" charset="-122"/>
                        </a:rPr>
                        <a:t>SSL</a:t>
                      </a:r>
                      <a:r>
                        <a:rPr lang="zh-CN" altLang="en-US" sz="2000" dirty="0" smtClean="0">
                          <a:solidFill>
                            <a:schemeClr val="tx1"/>
                          </a:solidFill>
                          <a:latin typeface="华文黑体" panose="02010600040101010101" charset="-122"/>
                          <a:ea typeface="华文黑体" panose="02010600040101010101" charset="-122"/>
                        </a:rPr>
                        <a:t>主要使用</a:t>
                      </a:r>
                      <a:r>
                        <a:rPr lang="en-US" altLang="zh-CN" sz="2000" dirty="0" smtClean="0">
                          <a:solidFill>
                            <a:schemeClr val="tx1"/>
                          </a:solidFill>
                          <a:latin typeface="华文黑体" panose="02010600040101010101" charset="-122"/>
                          <a:ea typeface="华文黑体" panose="02010600040101010101" charset="-122"/>
                        </a:rPr>
                        <a:t>RSA</a:t>
                      </a:r>
                      <a:r>
                        <a:rPr lang="zh-CN" altLang="en-US" sz="2000" dirty="0" smtClean="0">
                          <a:solidFill>
                            <a:schemeClr val="tx1"/>
                          </a:solidFill>
                          <a:latin typeface="华文黑体" panose="02010600040101010101" charset="-122"/>
                          <a:ea typeface="华文黑体" panose="02010600040101010101" charset="-122"/>
                        </a:rPr>
                        <a:t>，其他多种公钥加密算法也支持</a:t>
                      </a:r>
                      <a:endParaRPr lang="zh-CN" altLang="en-US" sz="2000" dirty="0">
                        <a:solidFill>
                          <a:schemeClr val="tx1"/>
                        </a:solidFill>
                        <a:latin typeface="华文黑体" panose="02010600040101010101" charset="-122"/>
                        <a:ea typeface="华文黑体" panose="02010600040101010101" charset="-122"/>
                      </a:endParaRPr>
                    </a:p>
                  </a:txBody>
                  <a:tcPr anchor="ctr"/>
                </a:tc>
              </a:tr>
              <a:tr h="787925">
                <a:tc>
                  <a:txBody>
                    <a:bodyPr/>
                    <a:lstStyle/>
                    <a:p>
                      <a:pPr algn="ctr"/>
                      <a:r>
                        <a:rPr lang="zh-CN" altLang="en-US" sz="2000" dirty="0" smtClean="0">
                          <a:solidFill>
                            <a:schemeClr val="tx1"/>
                          </a:solidFill>
                          <a:latin typeface="华文黑体" panose="02010600040101010101" charset="-122"/>
                          <a:ea typeface="华文黑体" panose="02010600040101010101" charset="-122"/>
                        </a:rPr>
                        <a:t>对称密钥加密算法</a:t>
                      </a:r>
                    </a:p>
                  </a:txBody>
                  <a:tcPr anchor="ctr"/>
                </a:tc>
                <a:tc>
                  <a:txBody>
                    <a:bodyPr/>
                    <a:lstStyle/>
                    <a:p>
                      <a:pPr algn="ctr"/>
                      <a:r>
                        <a:rPr lang="en-US" altLang="zh-CN" sz="2000" dirty="0" smtClean="0">
                          <a:solidFill>
                            <a:schemeClr val="tx1"/>
                          </a:solidFill>
                          <a:latin typeface="华文黑体" panose="02010600040101010101" charset="-122"/>
                          <a:ea typeface="华文黑体" panose="02010600040101010101" charset="-122"/>
                        </a:rPr>
                        <a:t>SSL</a:t>
                      </a:r>
                      <a:r>
                        <a:rPr lang="zh-CN" altLang="en-US" sz="2000" dirty="0" smtClean="0">
                          <a:solidFill>
                            <a:schemeClr val="tx1"/>
                          </a:solidFill>
                          <a:latin typeface="华文黑体" panose="02010600040101010101" charset="-122"/>
                          <a:ea typeface="华文黑体" panose="02010600040101010101" charset="-122"/>
                        </a:rPr>
                        <a:t>支持</a:t>
                      </a:r>
                      <a:r>
                        <a:rPr lang="en-US" altLang="zh-CN" sz="2000" dirty="0" smtClean="0">
                          <a:solidFill>
                            <a:schemeClr val="tx1"/>
                          </a:solidFill>
                          <a:latin typeface="华文黑体" panose="02010600040101010101" charset="-122"/>
                          <a:ea typeface="华文黑体" panose="02010600040101010101" charset="-122"/>
                        </a:rPr>
                        <a:t>DES</a:t>
                      </a:r>
                      <a:r>
                        <a:rPr lang="zh-CN" altLang="en-US" sz="2000" dirty="0" smtClean="0">
                          <a:solidFill>
                            <a:schemeClr val="tx1"/>
                          </a:solidFill>
                          <a:latin typeface="华文黑体" panose="02010600040101010101" charset="-122"/>
                          <a:ea typeface="华文黑体" panose="02010600040101010101" charset="-122"/>
                        </a:rPr>
                        <a:t>分组密码、</a:t>
                      </a:r>
                      <a:r>
                        <a:rPr lang="en-US" altLang="zh-CN" sz="2000" dirty="0" smtClean="0">
                          <a:solidFill>
                            <a:schemeClr val="tx1"/>
                          </a:solidFill>
                          <a:latin typeface="华文黑体" panose="02010600040101010101" charset="-122"/>
                          <a:ea typeface="华文黑体" panose="02010600040101010101" charset="-122"/>
                        </a:rPr>
                        <a:t>3DES</a:t>
                      </a:r>
                      <a:r>
                        <a:rPr lang="zh-CN" altLang="en-US" sz="2000" dirty="0" smtClean="0">
                          <a:solidFill>
                            <a:schemeClr val="tx1"/>
                          </a:solidFill>
                          <a:latin typeface="华文黑体" panose="02010600040101010101" charset="-122"/>
                          <a:ea typeface="华文黑体" panose="02010600040101010101" charset="-122"/>
                        </a:rPr>
                        <a:t>分组密码等</a:t>
                      </a:r>
                      <a:endParaRPr lang="zh-CN" altLang="en-US" sz="2000" dirty="0">
                        <a:solidFill>
                          <a:schemeClr val="tx1"/>
                        </a:solidFill>
                        <a:latin typeface="华文黑体" panose="02010600040101010101" charset="-122"/>
                        <a:ea typeface="华文黑体" panose="02010600040101010101" charset="-122"/>
                      </a:endParaRPr>
                    </a:p>
                  </a:txBody>
                  <a:tcPr anchor="ctr"/>
                </a:tc>
              </a:tr>
              <a:tr h="787925">
                <a:tc>
                  <a:txBody>
                    <a:bodyPr/>
                    <a:lstStyle/>
                    <a:p>
                      <a:pPr algn="ctr"/>
                      <a:r>
                        <a:rPr lang="en-US" altLang="zh-CN" sz="2000" dirty="0" smtClean="0">
                          <a:solidFill>
                            <a:schemeClr val="tx1"/>
                          </a:solidFill>
                          <a:latin typeface="华文黑体" panose="02010600040101010101" charset="-122"/>
                          <a:ea typeface="华文黑体" panose="02010600040101010101" charset="-122"/>
                        </a:rPr>
                        <a:t>MAC</a:t>
                      </a:r>
                      <a:r>
                        <a:rPr lang="zh-CN" altLang="en-US" sz="2000" dirty="0" smtClean="0">
                          <a:solidFill>
                            <a:schemeClr val="tx1"/>
                          </a:solidFill>
                          <a:latin typeface="华文黑体" panose="02010600040101010101" charset="-122"/>
                          <a:ea typeface="华文黑体" panose="02010600040101010101" charset="-122"/>
                        </a:rPr>
                        <a:t>算法</a:t>
                      </a:r>
                      <a:endParaRPr lang="zh-CN" altLang="en-US" sz="2000" dirty="0">
                        <a:solidFill>
                          <a:schemeClr val="tx1"/>
                        </a:solidFill>
                        <a:latin typeface="华文黑体" panose="02010600040101010101" charset="-122"/>
                        <a:ea typeface="华文黑体" panose="02010600040101010101" charset="-122"/>
                      </a:endParaRPr>
                    </a:p>
                  </a:txBody>
                  <a:tcPr anchor="ctr"/>
                </a:tc>
                <a:tc>
                  <a:txBody>
                    <a:bodyPr/>
                    <a:lstStyle/>
                    <a:p>
                      <a:pPr algn="ctr"/>
                      <a:r>
                        <a:rPr lang="en-US" altLang="zh-CN" sz="2000" dirty="0" smtClean="0">
                          <a:solidFill>
                            <a:schemeClr val="tx1"/>
                          </a:solidFill>
                          <a:latin typeface="华文黑体" panose="02010600040101010101" charset="-122"/>
                          <a:ea typeface="华文黑体" panose="02010600040101010101" charset="-122"/>
                        </a:rPr>
                        <a:t>MD5</a:t>
                      </a:r>
                      <a:r>
                        <a:rPr lang="zh-CN" altLang="en-US" sz="2000" dirty="0" smtClean="0">
                          <a:solidFill>
                            <a:schemeClr val="tx1"/>
                          </a:solidFill>
                          <a:latin typeface="华文黑体" panose="02010600040101010101" charset="-122"/>
                          <a:ea typeface="华文黑体" panose="02010600040101010101" charset="-122"/>
                        </a:rPr>
                        <a:t>或</a:t>
                      </a:r>
                      <a:r>
                        <a:rPr lang="en-US" altLang="zh-CN" sz="2000" dirty="0" smtClean="0">
                          <a:solidFill>
                            <a:schemeClr val="tx1"/>
                          </a:solidFill>
                          <a:latin typeface="华文黑体" panose="02010600040101010101" charset="-122"/>
                          <a:ea typeface="华文黑体" panose="02010600040101010101" charset="-122"/>
                        </a:rPr>
                        <a:t>SHA-1</a:t>
                      </a:r>
                      <a:endParaRPr lang="zh-CN" altLang="en-US" sz="2000" dirty="0">
                        <a:solidFill>
                          <a:schemeClr val="tx1"/>
                        </a:solidFill>
                        <a:latin typeface="华文黑体" panose="02010600040101010101" charset="-122"/>
                        <a:ea typeface="华文黑体" panose="02010600040101010101" charset="-122"/>
                      </a:endParaRPr>
                    </a:p>
                  </a:txBody>
                  <a:tcPr anchor="ctr"/>
                </a:tc>
              </a:tr>
            </a:tbl>
          </a:graphicData>
        </a:graphic>
      </p:graphicFrame>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安全套接字层</a:t>
              </a:r>
              <a:r>
                <a:rPr lang="en-US" altLang="zh-CN" sz="1600" dirty="0">
                  <a:solidFill>
                    <a:schemeClr val="tx1"/>
                  </a:solidFill>
                  <a:latin typeface="黑体" panose="02010609060101010101" pitchFamily="49" charset="-122"/>
                  <a:ea typeface="黑体" panose="02010609060101010101" pitchFamily="49" charset="-122"/>
                  <a:sym typeface="+mn-ea"/>
                </a:rPr>
                <a:t>SSL</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：安全套接字层</a:t>
            </a:r>
            <a:r>
              <a:rPr lang="en-US" altLang="zh-CN" sz="2800" b="0" dirty="0" smtClean="0">
                <a:solidFill>
                  <a:schemeClr val="tx1"/>
                </a:solidFill>
                <a:latin typeface="黑体" panose="02010609060101010101" pitchFamily="49" charset="-122"/>
                <a:ea typeface="黑体" panose="02010609060101010101" pitchFamily="49" charset="-122"/>
                <a:sym typeface="+mn-ea"/>
              </a:rPr>
              <a:t>SSL</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1753235"/>
          </a:xfrm>
          <a:prstGeom prst="rect">
            <a:avLst/>
          </a:prstGeom>
          <a:noFill/>
        </p:spPr>
        <p:txBody>
          <a:bodyPr wrap="square" rtlCol="0">
            <a:spAutoFit/>
          </a:bodyPr>
          <a:lstStyle/>
          <a:p>
            <a:pPr>
              <a:lnSpc>
                <a:spcPct val="150000"/>
              </a:lnSpc>
            </a:pP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警告协议：</a:t>
            </a:r>
          </a:p>
          <a:p>
            <a:pPr>
              <a:lnSpc>
                <a:spcPct val="150000"/>
              </a:lnSpc>
            </a:pPr>
            <a:r>
              <a:rPr lang="en-US" altLang="zh-CN" sz="2400" dirty="0" smtClean="0">
                <a:latin typeface="华文黑体" panose="02010600040101010101" charset="-122"/>
                <a:ea typeface="华文黑体" panose="02010600040101010101" charset="-122"/>
              </a:rPr>
              <a:t>    </a:t>
            </a:r>
            <a:r>
              <a:rPr lang="zh-CN" altLang="en-US" sz="2400" dirty="0" smtClean="0">
                <a:latin typeface="华文黑体" panose="02010600040101010101" charset="-122"/>
                <a:ea typeface="华文黑体" panose="02010600040101010101" charset="-122"/>
              </a:rPr>
              <a:t>为对等实体传递</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警告或终止当前连接，包含两个字段：警告级别和警告代码。</a:t>
            </a:r>
          </a:p>
        </p:txBody>
      </p:sp>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安全套接字层</a:t>
              </a:r>
              <a:r>
                <a:rPr lang="en-US" altLang="zh-CN" sz="1600" dirty="0">
                  <a:solidFill>
                    <a:schemeClr val="tx1"/>
                  </a:solidFill>
                  <a:latin typeface="黑体" panose="02010609060101010101" pitchFamily="49" charset="-122"/>
                  <a:ea typeface="黑体" panose="02010609060101010101" pitchFamily="49" charset="-122"/>
                  <a:sym typeface="+mn-ea"/>
                </a:rPr>
                <a:t>SSL</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：安全套接字层</a:t>
            </a:r>
            <a:r>
              <a:rPr lang="en-US" altLang="zh-CN" sz="2800" b="0" dirty="0" smtClean="0">
                <a:solidFill>
                  <a:schemeClr val="tx1"/>
                </a:solidFill>
                <a:latin typeface="黑体" panose="02010609060101010101" pitchFamily="49" charset="-122"/>
                <a:ea typeface="黑体" panose="02010609060101010101" pitchFamily="49" charset="-122"/>
                <a:sym typeface="+mn-ea"/>
              </a:rPr>
              <a:t>SSL</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28" name="组合 27"/>
          <p:cNvGrpSpPr/>
          <p:nvPr/>
        </p:nvGrpSpPr>
        <p:grpSpPr>
          <a:xfrm>
            <a:off x="0" y="755801"/>
            <a:ext cx="563526" cy="5346398"/>
            <a:chOff x="0" y="118733"/>
            <a:chExt cx="563526" cy="5346398"/>
          </a:xfrm>
        </p:grpSpPr>
        <p:sp>
          <p:nvSpPr>
            <p:cNvPr id="29" name="矩形 28"/>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30" name="矩形 29"/>
            <p:cNvSpPr/>
            <p:nvPr/>
          </p:nvSpPr>
          <p:spPr>
            <a:xfrm>
              <a:off x="0" y="1896232"/>
              <a:ext cx="563526" cy="201654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安全套接字层</a:t>
              </a:r>
              <a:r>
                <a:rPr lang="en-US" altLang="zh-CN" sz="1600" dirty="0">
                  <a:solidFill>
                    <a:schemeClr val="tx1"/>
                  </a:solidFill>
                  <a:latin typeface="黑体" panose="02010609060101010101" pitchFamily="49" charset="-122"/>
                  <a:ea typeface="黑体" panose="02010609060101010101" pitchFamily="49" charset="-122"/>
                  <a:sym typeface="+mn-ea"/>
                </a:rPr>
                <a:t>SSL</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31" name="矩形 30"/>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18" name="TextBox 4"/>
          <p:cNvSpPr txBox="1"/>
          <p:nvPr/>
        </p:nvSpPr>
        <p:spPr>
          <a:xfrm>
            <a:off x="1135025" y="2138093"/>
            <a:ext cx="10002190" cy="1198880"/>
          </a:xfrm>
          <a:prstGeom prst="rect">
            <a:avLst/>
          </a:prstGeom>
          <a:noFill/>
        </p:spPr>
        <p:txBody>
          <a:bodyPr wrap="square" rtlCol="0">
            <a:spAutoFit/>
          </a:bodyPr>
          <a:lstStyle/>
          <a:p>
            <a:pPr>
              <a:lnSpc>
                <a:spcPct val="150000"/>
              </a:lnSpc>
            </a:pPr>
            <a:r>
              <a:rPr lang="en-US" altLang="zh-CN" sz="2400" dirty="0" smtClean="0">
                <a:latin typeface="华文黑体" panose="02010600040101010101" charset="-122"/>
                <a:ea typeface="华文黑体" panose="02010600040101010101" charset="-122"/>
              </a:rPr>
              <a:t>4</a:t>
            </a:r>
            <a:r>
              <a:rPr lang="zh-CN" altLang="en-US" sz="2400" dirty="0" smtClean="0">
                <a:latin typeface="华文黑体" panose="02010600040101010101" charset="-122"/>
                <a:ea typeface="华文黑体" panose="02010600040101010101" charset="-122"/>
              </a:rPr>
              <a:t>、</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记录协议：描述了信息交换过程中的消息格式，前面</a:t>
            </a: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个协议需要记录协议进行封装与传输。</a:t>
            </a:r>
          </a:p>
        </p:txBody>
      </p:sp>
    </p:spTree>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：安全套接字层</a:t>
            </a:r>
            <a:r>
              <a:rPr lang="en-US" altLang="zh-CN" sz="2800" b="0" dirty="0" smtClean="0">
                <a:solidFill>
                  <a:schemeClr val="tx1"/>
                </a:solidFill>
                <a:latin typeface="黑体" panose="02010609060101010101" pitchFamily="49" charset="-122"/>
                <a:ea typeface="黑体" panose="02010609060101010101" pitchFamily="49" charset="-122"/>
                <a:sym typeface="+mn-ea"/>
              </a:rPr>
              <a:t>SSL</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565785"/>
          </a:xfrm>
          <a:prstGeom prst="rect">
            <a:avLst/>
          </a:prstGeom>
          <a:noFill/>
        </p:spPr>
        <p:txBody>
          <a:bodyPr wrap="square" rtlCol="0">
            <a:spAutoFit/>
          </a:bodyPr>
          <a:lstStyle/>
          <a:p>
            <a:pPr>
              <a:lnSpc>
                <a:spcPts val="3700"/>
              </a:lnSpc>
            </a:pPr>
            <a:r>
              <a:rPr lang="zh-CN" altLang="en-US" sz="2400" dirty="0" smtClean="0">
                <a:latin typeface="华文黑体" panose="02010600040101010101" charset="-122"/>
                <a:ea typeface="华文黑体" panose="02010600040101010101" charset="-122"/>
              </a:rPr>
              <a:t>四、</a:t>
            </a:r>
            <a:r>
              <a:rPr lang="en-US" altLang="zh-CN" sz="2400" dirty="0" smtClean="0">
                <a:latin typeface="华文黑体" panose="02010600040101010101" charset="-122"/>
                <a:ea typeface="华文黑体" panose="02010600040101010101" charset="-122"/>
              </a:rPr>
              <a:t>SSL</a:t>
            </a:r>
            <a:r>
              <a:rPr lang="zh-CN" altLang="en-US" sz="2400" dirty="0" smtClean="0">
                <a:latin typeface="华文黑体" panose="02010600040101010101" charset="-122"/>
                <a:ea typeface="华文黑体" panose="02010600040101010101" charset="-122"/>
              </a:rPr>
              <a:t>的握手过程：</a:t>
            </a:r>
            <a:endParaRPr lang="en-US" altLang="zh-CN" sz="2400" dirty="0" smtClean="0">
              <a:latin typeface="华文黑体" panose="02010600040101010101" charset="-122"/>
              <a:ea typeface="华文黑体" panose="02010600040101010101" charset="-122"/>
            </a:endParaRPr>
          </a:p>
        </p:txBody>
      </p:sp>
      <p:graphicFrame>
        <p:nvGraphicFramePr>
          <p:cNvPr id="6" name="图示 5"/>
          <p:cNvGraphicFramePr/>
          <p:nvPr/>
        </p:nvGraphicFramePr>
        <p:xfrm>
          <a:off x="1370861" y="2832505"/>
          <a:ext cx="9530517" cy="39127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安全套接字层</a:t>
              </a:r>
              <a:r>
                <a:rPr lang="en-US" altLang="zh-CN" sz="1600" dirty="0">
                  <a:solidFill>
                    <a:schemeClr val="tx1"/>
                  </a:solidFill>
                  <a:latin typeface="黑体" panose="02010609060101010101" pitchFamily="49" charset="-122"/>
                  <a:ea typeface="黑体" panose="02010609060101010101" pitchFamily="49" charset="-122"/>
                  <a:sym typeface="+mn-ea"/>
                </a:rPr>
                <a:t>SSL</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bg1"/>
                  </a:solidFill>
                  <a:latin typeface="黑体" panose="02010609060101010101" pitchFamily="49" charset="-122"/>
                  <a:ea typeface="黑体" panose="02010609060101010101" pitchFamily="49" charset="-122"/>
                  <a:sym typeface="+mn-ea"/>
                </a:rPr>
                <a:t>VPN</a:t>
              </a:r>
              <a:r>
                <a:rPr lang="zh-CN" altLang="en-US" sz="1600" dirty="0" smtClean="0">
                  <a:solidFill>
                    <a:schemeClr val="bg1"/>
                  </a:solidFill>
                  <a:latin typeface="黑体" panose="02010609060101010101" pitchFamily="49" charset="-122"/>
                  <a:ea typeface="黑体" panose="02010609060101010101" pitchFamily="49" charset="-122"/>
                  <a:sym typeface="+mn-ea"/>
                </a:rPr>
                <a:t>和</a:t>
              </a:r>
              <a:r>
                <a:rPr lang="en-US" altLang="zh-CN" sz="1600" dirty="0" err="1" smtClean="0">
                  <a:solidFill>
                    <a:schemeClr val="bg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协议栈中</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用于在握手过程或者数据加密等出错或者发生异常时，为对等实体传递</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警告或者终止当前连接</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A:SSL</a:t>
            </a:r>
            <a:r>
              <a:rPr lang="zh-CN" altLang="en-US" sz="2400" b="0" dirty="0">
                <a:solidFill>
                  <a:schemeClr val="tx1"/>
                </a:solidFill>
                <a:latin typeface="黑体" panose="02010609060101010101" pitchFamily="49" charset="-122"/>
                <a:ea typeface="黑体" panose="02010609060101010101" pitchFamily="49" charset="-122"/>
              </a:rPr>
              <a:t>握手</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B:SSL</a:t>
            </a:r>
            <a:r>
              <a:rPr lang="zh-CN" altLang="en-US" sz="2400" b="0" dirty="0">
                <a:solidFill>
                  <a:schemeClr val="tx1"/>
                </a:solidFill>
                <a:latin typeface="黑体" panose="02010609060101010101" pitchFamily="49" charset="-122"/>
                <a:ea typeface="黑体" panose="02010609060101010101" pitchFamily="49" charset="-122"/>
              </a:rPr>
              <a:t>更改密码</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C:SSL</a:t>
            </a:r>
            <a:r>
              <a:rPr lang="zh-CN" altLang="en-US" sz="2400" b="0" dirty="0">
                <a:solidFill>
                  <a:schemeClr val="tx1"/>
                </a:solidFill>
                <a:latin typeface="黑体" panose="02010609060101010101" pitchFamily="49" charset="-122"/>
                <a:ea typeface="黑体" panose="02010609060101010101" pitchFamily="49" charset="-122"/>
              </a:rPr>
              <a:t>警告</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r>
              <a:rPr lang="zh-CN" altLang="en-US" sz="2400" b="0" dirty="0">
                <a:solidFill>
                  <a:schemeClr val="tx1"/>
                </a:solidFill>
                <a:latin typeface="黑体" panose="02010609060101010101" pitchFamily="49" charset="-122"/>
                <a:ea typeface="黑体" panose="02010609060101010101" pitchFamily="49" charset="-122"/>
              </a:rPr>
              <a:t>记录协议</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协议栈中</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C</a:t>
            </a:r>
            <a:r>
              <a:rPr lang="zh-CN" altLang="en-US" sz="2400" b="0" dirty="0" smtClean="0">
                <a:solidFill>
                  <a:srgbClr val="FF0000"/>
                </a:solidFill>
                <a:latin typeface="黑体" panose="02010609060101010101" pitchFamily="49" charset="-122"/>
                <a:ea typeface="黑体" panose="02010609060101010101" pitchFamily="49" charset="-122"/>
              </a:rPr>
              <a:t> </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用于在握手过程或者数据加密等出错或者发生异常时，为对等实体传递</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警告或者终止当前连接</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A:SSL</a:t>
            </a:r>
            <a:r>
              <a:rPr lang="zh-CN" altLang="en-US" sz="2400" b="0" dirty="0">
                <a:solidFill>
                  <a:schemeClr val="tx1"/>
                </a:solidFill>
                <a:latin typeface="黑体" panose="02010609060101010101" pitchFamily="49" charset="-122"/>
                <a:ea typeface="黑体" panose="02010609060101010101" pitchFamily="49" charset="-122"/>
              </a:rPr>
              <a:t>握手</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B:SSL</a:t>
            </a:r>
            <a:r>
              <a:rPr lang="zh-CN" altLang="en-US" sz="2400" b="0" dirty="0">
                <a:solidFill>
                  <a:schemeClr val="tx1"/>
                </a:solidFill>
                <a:latin typeface="黑体" panose="02010609060101010101" pitchFamily="49" charset="-122"/>
                <a:ea typeface="黑体" panose="02010609060101010101" pitchFamily="49" charset="-122"/>
              </a:rPr>
              <a:t>更改密码</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C:SSL</a:t>
            </a:r>
            <a:r>
              <a:rPr lang="zh-CN" altLang="en-US" sz="2400" b="0" dirty="0">
                <a:solidFill>
                  <a:srgbClr val="FF0000"/>
                </a:solidFill>
                <a:latin typeface="黑体" panose="02010609060101010101" pitchFamily="49" charset="-122"/>
                <a:ea typeface="黑体" panose="02010609060101010101" pitchFamily="49" charset="-122"/>
              </a:rPr>
              <a:t>警告</a:t>
            </a:r>
            <a:r>
              <a:rPr lang="zh-CN" altLang="en-US" sz="2400" b="0" dirty="0" smtClean="0">
                <a:solidFill>
                  <a:srgbClr val="FF0000"/>
                </a:solidFill>
                <a:latin typeface="黑体" panose="02010609060101010101" pitchFamily="49" charset="-122"/>
                <a:ea typeface="黑体" panose="02010609060101010101" pitchFamily="49" charset="-122"/>
              </a:rPr>
              <a:t>协议</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r>
              <a:rPr lang="zh-CN" altLang="en-US" sz="2400" b="0" dirty="0">
                <a:solidFill>
                  <a:schemeClr val="tx1"/>
                </a:solidFill>
                <a:latin typeface="黑体" panose="02010609060101010101" pitchFamily="49" charset="-122"/>
                <a:ea typeface="黑体" panose="02010609060101010101" pitchFamily="49" charset="-122"/>
              </a:rPr>
              <a:t>记录协议</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协议栈中</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用于通信过程，通信双方修改密码组，标志着加密策略的改变</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A:SSL</a:t>
            </a:r>
            <a:r>
              <a:rPr lang="zh-CN" altLang="en-US" sz="2400" b="0" dirty="0">
                <a:solidFill>
                  <a:schemeClr val="tx1"/>
                </a:solidFill>
                <a:latin typeface="黑体" panose="02010609060101010101" pitchFamily="49" charset="-122"/>
                <a:ea typeface="黑体" panose="02010609060101010101" pitchFamily="49" charset="-122"/>
              </a:rPr>
              <a:t>握手</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B:SSL</a:t>
            </a:r>
            <a:r>
              <a:rPr lang="zh-CN" altLang="en-US" sz="2400" b="0" dirty="0">
                <a:solidFill>
                  <a:schemeClr val="tx1"/>
                </a:solidFill>
                <a:latin typeface="黑体" panose="02010609060101010101" pitchFamily="49" charset="-122"/>
                <a:ea typeface="黑体" panose="02010609060101010101" pitchFamily="49" charset="-122"/>
              </a:rPr>
              <a:t>更改密码规格</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C:SSL</a:t>
            </a:r>
            <a:r>
              <a:rPr lang="zh-CN" altLang="en-US" sz="2400" b="0" dirty="0">
                <a:solidFill>
                  <a:schemeClr val="tx1"/>
                </a:solidFill>
                <a:latin typeface="黑体" panose="02010609060101010101" pitchFamily="49" charset="-122"/>
                <a:ea typeface="黑体" panose="02010609060101010101" pitchFamily="49" charset="-122"/>
              </a:rPr>
              <a:t>警告</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r>
              <a:rPr lang="zh-CN" altLang="en-US" sz="2400" b="0" dirty="0">
                <a:solidFill>
                  <a:schemeClr val="tx1"/>
                </a:solidFill>
                <a:latin typeface="黑体" panose="02010609060101010101" pitchFamily="49" charset="-122"/>
                <a:ea typeface="黑体" panose="02010609060101010101" pitchFamily="49" charset="-122"/>
              </a:rPr>
              <a:t>记录协议</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6</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在网络安全通信所需要的基本属性中，（    ）是指发送方与接收方希望确认彼此的真实身份</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机密性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消息</a:t>
            </a:r>
            <a:r>
              <a:rPr lang="zh-CN" altLang="en-US" sz="2400" b="0" dirty="0" smtClean="0">
                <a:solidFill>
                  <a:schemeClr val="tx1"/>
                </a:solidFill>
                <a:latin typeface="黑体" panose="02010609060101010101" pitchFamily="49" charset="-122"/>
                <a:ea typeface="黑体" panose="02010609060101010101" pitchFamily="49" charset="-122"/>
              </a:rPr>
              <a:t>完整性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可访问与</a:t>
            </a:r>
            <a:r>
              <a:rPr lang="zh-CN" altLang="en-US" sz="2400" b="0" dirty="0" smtClean="0">
                <a:solidFill>
                  <a:schemeClr val="tx1"/>
                </a:solidFill>
                <a:latin typeface="黑体" panose="02010609060101010101" pitchFamily="49" charset="-122"/>
                <a:ea typeface="黑体" panose="02010609060101010101" pitchFamily="49" charset="-122"/>
              </a:rPr>
              <a:t>可用性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身份认证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协议栈中</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用于通信过程，通信双方修改密码组，标志着加密策略的改变</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A:SSL</a:t>
            </a:r>
            <a:r>
              <a:rPr lang="zh-CN" altLang="en-US" sz="2400" b="0" dirty="0">
                <a:solidFill>
                  <a:schemeClr val="tx1"/>
                </a:solidFill>
                <a:latin typeface="黑体" panose="02010609060101010101" pitchFamily="49" charset="-122"/>
                <a:ea typeface="黑体" panose="02010609060101010101" pitchFamily="49" charset="-122"/>
              </a:rPr>
              <a:t>握手</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B:SSL</a:t>
            </a:r>
            <a:r>
              <a:rPr lang="zh-CN" altLang="en-US" sz="2400" b="0" dirty="0">
                <a:solidFill>
                  <a:srgbClr val="FF0000"/>
                </a:solidFill>
                <a:latin typeface="黑体" panose="02010609060101010101" pitchFamily="49" charset="-122"/>
                <a:ea typeface="黑体" panose="02010609060101010101" pitchFamily="49" charset="-122"/>
              </a:rPr>
              <a:t>更改密码规格</a:t>
            </a:r>
            <a:r>
              <a:rPr lang="zh-CN" altLang="en-US" sz="2400" b="0" dirty="0" smtClean="0">
                <a:solidFill>
                  <a:srgbClr val="FF0000"/>
                </a:solidFill>
                <a:latin typeface="黑体" panose="02010609060101010101" pitchFamily="49" charset="-122"/>
                <a:ea typeface="黑体" panose="02010609060101010101" pitchFamily="49" charset="-122"/>
              </a:rPr>
              <a:t>协议</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C:SSL</a:t>
            </a:r>
            <a:r>
              <a:rPr lang="zh-CN" altLang="en-US" sz="2400" b="0" dirty="0">
                <a:solidFill>
                  <a:schemeClr val="tx1"/>
                </a:solidFill>
                <a:latin typeface="黑体" panose="02010609060101010101" pitchFamily="49" charset="-122"/>
                <a:ea typeface="黑体" panose="02010609060101010101" pitchFamily="49" charset="-122"/>
              </a:rPr>
              <a:t>警告</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r>
              <a:rPr lang="zh-CN" altLang="en-US" sz="2400" b="0" dirty="0">
                <a:solidFill>
                  <a:schemeClr val="tx1"/>
                </a:solidFill>
                <a:latin typeface="黑体" panose="02010609060101010101" pitchFamily="49" charset="-122"/>
                <a:ea typeface="黑体" panose="02010609060101010101" pitchFamily="49" charset="-122"/>
              </a:rPr>
              <a:t>记录协议</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协议栈中</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主要是协商密码组和建立密钥</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A:SSL</a:t>
            </a:r>
            <a:r>
              <a:rPr lang="zh-CN" altLang="en-US" sz="2400" b="0" dirty="0">
                <a:solidFill>
                  <a:schemeClr val="tx1"/>
                </a:solidFill>
                <a:latin typeface="黑体" panose="02010609060101010101" pitchFamily="49" charset="-122"/>
                <a:ea typeface="黑体" panose="02010609060101010101" pitchFamily="49" charset="-122"/>
              </a:rPr>
              <a:t>握手</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B:SSL</a:t>
            </a:r>
            <a:r>
              <a:rPr lang="zh-CN" altLang="en-US" sz="2400" b="0" dirty="0">
                <a:solidFill>
                  <a:schemeClr val="tx1"/>
                </a:solidFill>
                <a:latin typeface="黑体" panose="02010609060101010101" pitchFamily="49" charset="-122"/>
                <a:ea typeface="黑体" panose="02010609060101010101" pitchFamily="49" charset="-122"/>
              </a:rPr>
              <a:t>更改密码</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C:SSL</a:t>
            </a:r>
            <a:r>
              <a:rPr lang="zh-CN" altLang="en-US" sz="2400" b="0" dirty="0">
                <a:solidFill>
                  <a:schemeClr val="tx1"/>
                </a:solidFill>
                <a:latin typeface="黑体" panose="02010609060101010101" pitchFamily="49" charset="-122"/>
                <a:ea typeface="黑体" panose="02010609060101010101" pitchFamily="49" charset="-122"/>
              </a:rPr>
              <a:t>警告</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r>
              <a:rPr lang="zh-CN" altLang="en-US" sz="2400" b="0" dirty="0">
                <a:solidFill>
                  <a:schemeClr val="tx1"/>
                </a:solidFill>
                <a:latin typeface="黑体" panose="02010609060101010101" pitchFamily="49" charset="-122"/>
                <a:ea typeface="黑体" panose="02010609060101010101" pitchFamily="49" charset="-122"/>
              </a:rPr>
              <a:t>记录协议</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协议栈中</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主要是协商密码组和建立密钥</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rgbClr val="FF0000"/>
                </a:solidFill>
                <a:latin typeface="黑体" panose="02010609060101010101" pitchFamily="49" charset="-122"/>
                <a:ea typeface="黑体" panose="02010609060101010101" pitchFamily="49" charset="-122"/>
              </a:rPr>
              <a:t>A:SSL</a:t>
            </a:r>
            <a:r>
              <a:rPr lang="zh-CN" altLang="en-US" sz="2400" b="0" dirty="0">
                <a:solidFill>
                  <a:srgbClr val="FF0000"/>
                </a:solidFill>
                <a:latin typeface="黑体" panose="02010609060101010101" pitchFamily="49" charset="-122"/>
                <a:ea typeface="黑体" panose="02010609060101010101" pitchFamily="49" charset="-122"/>
              </a:rPr>
              <a:t>握手</a:t>
            </a:r>
            <a:r>
              <a:rPr lang="zh-CN" altLang="en-US" sz="2400" b="0" dirty="0" smtClean="0">
                <a:solidFill>
                  <a:srgbClr val="FF0000"/>
                </a:solidFill>
                <a:latin typeface="黑体" panose="02010609060101010101" pitchFamily="49" charset="-122"/>
                <a:ea typeface="黑体" panose="02010609060101010101" pitchFamily="49" charset="-122"/>
              </a:rPr>
              <a:t>协议</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B:SSL</a:t>
            </a:r>
            <a:r>
              <a:rPr lang="zh-CN" altLang="en-US" sz="2400" b="0" dirty="0">
                <a:solidFill>
                  <a:schemeClr val="tx1"/>
                </a:solidFill>
                <a:latin typeface="黑体" panose="02010609060101010101" pitchFamily="49" charset="-122"/>
                <a:ea typeface="黑体" panose="02010609060101010101" pitchFamily="49" charset="-122"/>
              </a:rPr>
              <a:t>更改密码</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C:SSL</a:t>
            </a:r>
            <a:r>
              <a:rPr lang="zh-CN" altLang="en-US" sz="2400" b="0" dirty="0">
                <a:solidFill>
                  <a:schemeClr val="tx1"/>
                </a:solidFill>
                <a:latin typeface="黑体" panose="02010609060101010101" pitchFamily="49" charset="-122"/>
                <a:ea typeface="黑体" panose="02010609060101010101" pitchFamily="49" charset="-122"/>
              </a:rPr>
              <a:t>警告</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r>
              <a:rPr lang="zh-CN" altLang="en-US" sz="2400" b="0" dirty="0">
                <a:solidFill>
                  <a:schemeClr val="tx1"/>
                </a:solidFill>
                <a:latin typeface="黑体" panose="02010609060101010101" pitchFamily="49" charset="-122"/>
                <a:ea typeface="黑体" panose="02010609060101010101" pitchFamily="49" charset="-122"/>
              </a:rPr>
              <a:t>记录协议</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为了解决</a:t>
            </a:r>
            <a:r>
              <a:rPr lang="en-US" altLang="zh-CN" sz="2400" b="0" dirty="0">
                <a:solidFill>
                  <a:schemeClr val="tx1"/>
                </a:solidFill>
                <a:latin typeface="黑体" panose="02010609060101010101" pitchFamily="49" charset="-122"/>
                <a:ea typeface="黑体" panose="02010609060101010101" pitchFamily="49" charset="-122"/>
              </a:rPr>
              <a:t>Web</a:t>
            </a:r>
            <a:r>
              <a:rPr lang="zh-CN" altLang="en-US" sz="2400" b="0" dirty="0">
                <a:solidFill>
                  <a:schemeClr val="tx1"/>
                </a:solidFill>
                <a:latin typeface="黑体" panose="02010609060101010101" pitchFamily="49" charset="-122"/>
                <a:ea typeface="黑体" panose="02010609060101010101" pitchFamily="49" charset="-122"/>
              </a:rPr>
              <a:t>应用安全问题，在传输层之上构建一个安全层，最典型的就是（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A:HTTP</a:t>
            </a:r>
            <a:r>
              <a:rPr lang="zh-CN" altLang="en-US" sz="2400" b="0" dirty="0">
                <a:solidFill>
                  <a:schemeClr val="tx1"/>
                </a:solidFill>
                <a:latin typeface="黑体" panose="02010609060101010101" pitchFamily="49" charset="-122"/>
                <a:ea typeface="黑体" panose="02010609060101010101" pitchFamily="49" charset="-122"/>
              </a:rPr>
              <a:t>安全电子交易</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B:PGP</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C:IPSec</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为了解决</a:t>
            </a:r>
            <a:r>
              <a:rPr lang="en-US" altLang="zh-CN" sz="2400" b="0" dirty="0">
                <a:solidFill>
                  <a:schemeClr val="tx1"/>
                </a:solidFill>
                <a:latin typeface="黑体" panose="02010609060101010101" pitchFamily="49" charset="-122"/>
                <a:ea typeface="黑体" panose="02010609060101010101" pitchFamily="49" charset="-122"/>
              </a:rPr>
              <a:t>Web</a:t>
            </a:r>
            <a:r>
              <a:rPr lang="zh-CN" altLang="en-US" sz="2400" b="0" dirty="0">
                <a:solidFill>
                  <a:schemeClr val="tx1"/>
                </a:solidFill>
                <a:latin typeface="黑体" panose="02010609060101010101" pitchFamily="49" charset="-122"/>
                <a:ea typeface="黑体" panose="02010609060101010101" pitchFamily="49" charset="-122"/>
              </a:rPr>
              <a:t>应用安全问题，在传输层之上构建一个安全层，最典型的就是（  </a:t>
            </a:r>
            <a:r>
              <a:rPr lang="en-US" altLang="zh-CN" sz="2400" b="0" dirty="0" smtClean="0">
                <a:solidFill>
                  <a:srgbClr val="FF0000"/>
                </a:solidFill>
                <a:latin typeface="黑体" panose="02010609060101010101" pitchFamily="49" charset="-122"/>
                <a:ea typeface="黑体" panose="02010609060101010101" pitchFamily="49" charset="-122"/>
              </a:rPr>
              <a:t>D</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A:HTTP</a:t>
            </a:r>
            <a:r>
              <a:rPr lang="zh-CN" altLang="en-US" sz="2400" b="0" dirty="0">
                <a:solidFill>
                  <a:schemeClr val="tx1"/>
                </a:solidFill>
                <a:latin typeface="黑体" panose="02010609060101010101" pitchFamily="49" charset="-122"/>
                <a:ea typeface="黑体" panose="02010609060101010101" pitchFamily="49" charset="-122"/>
              </a:rPr>
              <a:t>安全电子交易</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B:PGP</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C:IPSec</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D:SSL</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协议栈中</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描述了 </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信息交换过程中的消息格式</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A:SSL</a:t>
            </a:r>
            <a:r>
              <a:rPr lang="zh-CN" altLang="en-US" sz="2400" b="0" dirty="0">
                <a:solidFill>
                  <a:schemeClr val="tx1"/>
                </a:solidFill>
                <a:latin typeface="黑体" panose="02010609060101010101" pitchFamily="49" charset="-122"/>
                <a:ea typeface="黑体" panose="02010609060101010101" pitchFamily="49" charset="-122"/>
              </a:rPr>
              <a:t>握手</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B:SSL</a:t>
            </a:r>
            <a:r>
              <a:rPr lang="zh-CN" altLang="en-US" sz="2400" b="0" dirty="0">
                <a:solidFill>
                  <a:schemeClr val="tx1"/>
                </a:solidFill>
                <a:latin typeface="黑体" panose="02010609060101010101" pitchFamily="49" charset="-122"/>
                <a:ea typeface="黑体" panose="02010609060101010101" pitchFamily="49" charset="-122"/>
              </a:rPr>
              <a:t>记录</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C:SSL</a:t>
            </a:r>
            <a:r>
              <a:rPr lang="zh-CN" altLang="en-US" sz="2400" b="0" dirty="0">
                <a:solidFill>
                  <a:schemeClr val="tx1"/>
                </a:solidFill>
                <a:latin typeface="黑体" panose="02010609060101010101" pitchFamily="49" charset="-122"/>
                <a:ea typeface="黑体" panose="02010609060101010101" pitchFamily="49" charset="-122"/>
              </a:rPr>
              <a:t>警告</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r>
              <a:rPr lang="zh-CN" altLang="en-US" sz="2400" b="0" dirty="0">
                <a:solidFill>
                  <a:schemeClr val="tx1"/>
                </a:solidFill>
                <a:latin typeface="黑体" panose="02010609060101010101" pitchFamily="49" charset="-122"/>
                <a:ea typeface="黑体" panose="02010609060101010101" pitchFamily="49" charset="-122"/>
              </a:rPr>
              <a:t>更改密码规则协议</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协议栈中</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描述了 </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信息交换过程中的消息格式</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A:SSL</a:t>
            </a:r>
            <a:r>
              <a:rPr lang="zh-CN" altLang="en-US" sz="2400" b="0" dirty="0">
                <a:solidFill>
                  <a:schemeClr val="tx1"/>
                </a:solidFill>
                <a:latin typeface="黑体" panose="02010609060101010101" pitchFamily="49" charset="-122"/>
                <a:ea typeface="黑体" panose="02010609060101010101" pitchFamily="49" charset="-122"/>
              </a:rPr>
              <a:t>握手</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B:SSL</a:t>
            </a:r>
            <a:r>
              <a:rPr lang="zh-CN" altLang="en-US" sz="2400" b="0" dirty="0">
                <a:solidFill>
                  <a:srgbClr val="FF0000"/>
                </a:solidFill>
                <a:latin typeface="黑体" panose="02010609060101010101" pitchFamily="49" charset="-122"/>
                <a:ea typeface="黑体" panose="02010609060101010101" pitchFamily="49" charset="-122"/>
              </a:rPr>
              <a:t>记录</a:t>
            </a:r>
            <a:r>
              <a:rPr lang="zh-CN" altLang="en-US" sz="2400" b="0" dirty="0" smtClean="0">
                <a:solidFill>
                  <a:srgbClr val="FF0000"/>
                </a:solidFill>
                <a:latin typeface="黑体" panose="02010609060101010101" pitchFamily="49" charset="-122"/>
                <a:ea typeface="黑体" panose="02010609060101010101" pitchFamily="49" charset="-122"/>
              </a:rPr>
              <a:t>协议</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C:SSL</a:t>
            </a:r>
            <a:r>
              <a:rPr lang="zh-CN" altLang="en-US" sz="2400" b="0" dirty="0">
                <a:solidFill>
                  <a:schemeClr val="tx1"/>
                </a:solidFill>
                <a:latin typeface="黑体" panose="02010609060101010101" pitchFamily="49" charset="-122"/>
                <a:ea typeface="黑体" panose="02010609060101010101" pitchFamily="49" charset="-122"/>
              </a:rPr>
              <a:t>警告</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r>
              <a:rPr lang="zh-CN" altLang="en-US" sz="2400" b="0" dirty="0">
                <a:solidFill>
                  <a:schemeClr val="tx1"/>
                </a:solidFill>
                <a:latin typeface="黑体" panose="02010609060101010101" pitchFamily="49" charset="-122"/>
                <a:ea typeface="黑体" panose="02010609060101010101" pitchFamily="49" charset="-122"/>
              </a:rPr>
              <a:t>更改密码规则协议</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6</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a:solidFill>
                  <a:schemeClr val="tx1"/>
                </a:solidFill>
                <a:latin typeface="黑体" panose="02010609060101010101" pitchFamily="49" charset="-122"/>
                <a:ea typeface="黑体" panose="02010609060101010101" pitchFamily="49" charset="-122"/>
              </a:rPr>
              <a:t>SSL3.0</a:t>
            </a:r>
            <a:r>
              <a:rPr lang="zh-CN" altLang="en-US" sz="2400" b="0" dirty="0">
                <a:solidFill>
                  <a:schemeClr val="tx1"/>
                </a:solidFill>
                <a:latin typeface="黑体" panose="02010609060101010101" pitchFamily="49" charset="-122"/>
                <a:ea typeface="黑体" panose="02010609060101010101" pitchFamily="49" charset="-122"/>
              </a:rPr>
              <a:t>版本中，握手过程用到的协议不包括（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A:SSL</a:t>
            </a:r>
            <a:r>
              <a:rPr lang="zh-CN" altLang="en-US" sz="2400" b="0" dirty="0">
                <a:solidFill>
                  <a:schemeClr val="tx1"/>
                </a:solidFill>
                <a:latin typeface="黑体" panose="02010609060101010101" pitchFamily="49" charset="-122"/>
                <a:ea typeface="黑体" panose="02010609060101010101" pitchFamily="49" charset="-122"/>
              </a:rPr>
              <a:t>握手</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B:SSL</a:t>
            </a:r>
            <a:r>
              <a:rPr lang="zh-CN" altLang="en-US" sz="2400" b="0" dirty="0">
                <a:solidFill>
                  <a:schemeClr val="tx1"/>
                </a:solidFill>
                <a:latin typeface="黑体" panose="02010609060101010101" pitchFamily="49" charset="-122"/>
                <a:ea typeface="黑体" panose="02010609060101010101" pitchFamily="49" charset="-122"/>
              </a:rPr>
              <a:t>更改密码规格</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C:SSL</a:t>
            </a:r>
            <a:r>
              <a:rPr lang="zh-CN" altLang="en-US" sz="2400" b="0" dirty="0">
                <a:solidFill>
                  <a:schemeClr val="tx1"/>
                </a:solidFill>
                <a:latin typeface="黑体" panose="02010609060101010101" pitchFamily="49" charset="-122"/>
                <a:ea typeface="黑体" panose="02010609060101010101" pitchFamily="49" charset="-122"/>
              </a:rPr>
              <a:t>警告</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D:SSL</a:t>
            </a:r>
            <a:r>
              <a:rPr lang="zh-CN" altLang="en-US" sz="2400" b="0" dirty="0">
                <a:solidFill>
                  <a:schemeClr val="tx1"/>
                </a:solidFill>
                <a:latin typeface="黑体" panose="02010609060101010101" pitchFamily="49" charset="-122"/>
                <a:ea typeface="黑体" panose="02010609060101010101" pitchFamily="49" charset="-122"/>
              </a:rPr>
              <a:t>记录协议</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6</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a:solidFill>
                  <a:schemeClr val="tx1"/>
                </a:solidFill>
                <a:latin typeface="黑体" panose="02010609060101010101" pitchFamily="49" charset="-122"/>
                <a:ea typeface="黑体" panose="02010609060101010101" pitchFamily="49" charset="-122"/>
              </a:rPr>
              <a:t>SSL3.0</a:t>
            </a:r>
            <a:r>
              <a:rPr lang="zh-CN" altLang="en-US" sz="2400" b="0" dirty="0">
                <a:solidFill>
                  <a:schemeClr val="tx1"/>
                </a:solidFill>
                <a:latin typeface="黑体" panose="02010609060101010101" pitchFamily="49" charset="-122"/>
                <a:ea typeface="黑体" panose="02010609060101010101" pitchFamily="49" charset="-122"/>
              </a:rPr>
              <a:t>版本中，握手过程用到的协议不包括（  </a:t>
            </a:r>
            <a:r>
              <a:rPr lang="en-US" altLang="zh-CN" sz="2400" b="0" dirty="0" smtClean="0">
                <a:solidFill>
                  <a:srgbClr val="FF0000"/>
                </a:solidFill>
                <a:latin typeface="黑体" panose="02010609060101010101" pitchFamily="49" charset="-122"/>
                <a:ea typeface="黑体" panose="02010609060101010101" pitchFamily="49" charset="-122"/>
              </a:rPr>
              <a:t>D</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A:SSL</a:t>
            </a:r>
            <a:r>
              <a:rPr lang="zh-CN" altLang="en-US" sz="2400" b="0" dirty="0">
                <a:solidFill>
                  <a:schemeClr val="tx1"/>
                </a:solidFill>
                <a:latin typeface="黑体" panose="02010609060101010101" pitchFamily="49" charset="-122"/>
                <a:ea typeface="黑体" panose="02010609060101010101" pitchFamily="49" charset="-122"/>
              </a:rPr>
              <a:t>握手</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B:SSL</a:t>
            </a:r>
            <a:r>
              <a:rPr lang="zh-CN" altLang="en-US" sz="2400" b="0" dirty="0">
                <a:solidFill>
                  <a:schemeClr val="tx1"/>
                </a:solidFill>
                <a:latin typeface="黑体" panose="02010609060101010101" pitchFamily="49" charset="-122"/>
                <a:ea typeface="黑体" panose="02010609060101010101" pitchFamily="49" charset="-122"/>
              </a:rPr>
              <a:t>更改密码规格</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C:SSL</a:t>
            </a:r>
            <a:r>
              <a:rPr lang="zh-CN" altLang="en-US" sz="2400" b="0" dirty="0">
                <a:solidFill>
                  <a:schemeClr val="tx1"/>
                </a:solidFill>
                <a:latin typeface="黑体" panose="02010609060101010101" pitchFamily="49" charset="-122"/>
                <a:ea typeface="黑体" panose="02010609060101010101" pitchFamily="49" charset="-122"/>
              </a:rPr>
              <a:t>警告</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D:SSL</a:t>
            </a:r>
            <a:r>
              <a:rPr lang="zh-CN" altLang="en-US" sz="2400" b="0" dirty="0">
                <a:solidFill>
                  <a:srgbClr val="FF0000"/>
                </a:solidFill>
                <a:latin typeface="黑体" panose="02010609060101010101" pitchFamily="49" charset="-122"/>
                <a:ea typeface="黑体" panose="02010609060101010101" pitchFamily="49" charset="-122"/>
              </a:rPr>
              <a:t>记录协议</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7</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主要使用到的多种加密算法，其中不包括</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公开密钥加密算法</a:t>
            </a:r>
            <a:br>
              <a:rPr lang="zh-CN" altLang="en-US" sz="2400" b="0" dirty="0">
                <a:solidFill>
                  <a:schemeClr val="tx1"/>
                </a:solidFill>
                <a:latin typeface="黑体" panose="02010609060101010101" pitchFamily="49" charset="-122"/>
                <a:ea typeface="黑体" panose="02010609060101010101" pitchFamily="49" charset="-122"/>
              </a:rPr>
            </a:br>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B:MAC</a:t>
            </a:r>
            <a:r>
              <a:rPr lang="zh-CN" altLang="en-US" sz="2400" b="0" dirty="0" smtClean="0">
                <a:solidFill>
                  <a:schemeClr val="tx1"/>
                </a:solidFill>
                <a:latin typeface="黑体" panose="02010609060101010101" pitchFamily="49" charset="-122"/>
                <a:ea typeface="黑体" panose="02010609060101010101" pitchFamily="49" charset="-122"/>
              </a:rPr>
              <a:t>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传统</a:t>
            </a:r>
            <a:r>
              <a:rPr lang="zh-CN" altLang="en-US" sz="2400" b="0" dirty="0" smtClean="0">
                <a:solidFill>
                  <a:schemeClr val="tx1"/>
                </a:solidFill>
                <a:latin typeface="黑体" panose="02010609060101010101" pitchFamily="49" charset="-122"/>
                <a:ea typeface="黑体" panose="02010609060101010101" pitchFamily="49" charset="-122"/>
              </a:rPr>
              <a:t>加密算法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对称密钥加密算法</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6</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在网络安全通信所需要的基本属性中，（  </a:t>
            </a:r>
            <a:r>
              <a:rPr lang="en-US" altLang="zh-CN" sz="2400" b="0" dirty="0" smtClean="0">
                <a:solidFill>
                  <a:srgbClr val="FF0000"/>
                </a:solidFill>
                <a:latin typeface="黑体" panose="02010609060101010101" pitchFamily="49" charset="-122"/>
                <a:ea typeface="黑体" panose="02010609060101010101" pitchFamily="49" charset="-122"/>
              </a:rPr>
              <a:t>D</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）是指发送方与接收方希望确认彼此的真实身份</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机密性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消息</a:t>
            </a:r>
            <a:r>
              <a:rPr lang="zh-CN" altLang="en-US" sz="2400" b="0" dirty="0" smtClean="0">
                <a:solidFill>
                  <a:schemeClr val="tx1"/>
                </a:solidFill>
                <a:latin typeface="黑体" panose="02010609060101010101" pitchFamily="49" charset="-122"/>
                <a:ea typeface="黑体" panose="02010609060101010101" pitchFamily="49" charset="-122"/>
              </a:rPr>
              <a:t>完整性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可访问与</a:t>
            </a:r>
            <a:r>
              <a:rPr lang="zh-CN" altLang="en-US" sz="2400" b="0" dirty="0" smtClean="0">
                <a:solidFill>
                  <a:schemeClr val="tx1"/>
                </a:solidFill>
                <a:latin typeface="黑体" panose="02010609060101010101" pitchFamily="49" charset="-122"/>
                <a:ea typeface="黑体" panose="02010609060101010101" pitchFamily="49" charset="-122"/>
              </a:rPr>
              <a:t>可用性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D:</a:t>
            </a:r>
            <a:r>
              <a:rPr lang="zh-CN" altLang="en-US" sz="2400" b="0" dirty="0">
                <a:solidFill>
                  <a:srgbClr val="FF0000"/>
                </a:solidFill>
                <a:latin typeface="黑体" panose="02010609060101010101" pitchFamily="49" charset="-122"/>
                <a:ea typeface="黑体" panose="02010609060101010101" pitchFamily="49" charset="-122"/>
              </a:rPr>
              <a:t>身份认证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7</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SSL</a:t>
            </a:r>
            <a:r>
              <a:rPr lang="zh-CN" altLang="en-US" sz="2400" b="0" dirty="0">
                <a:solidFill>
                  <a:schemeClr val="tx1"/>
                </a:solidFill>
                <a:latin typeface="黑体" panose="02010609060101010101" pitchFamily="49" charset="-122"/>
                <a:ea typeface="黑体" panose="02010609060101010101" pitchFamily="49" charset="-122"/>
              </a:rPr>
              <a:t>主要使用到的多种加密算法，其中不包括</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公开密钥加密算法</a:t>
            </a:r>
            <a:br>
              <a:rPr lang="zh-CN" altLang="en-US" sz="2400" b="0" dirty="0">
                <a:solidFill>
                  <a:schemeClr val="tx1"/>
                </a:solidFill>
                <a:latin typeface="黑体" panose="02010609060101010101" pitchFamily="49" charset="-122"/>
                <a:ea typeface="黑体" panose="02010609060101010101" pitchFamily="49" charset="-122"/>
              </a:rPr>
            </a:br>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B:MAC</a:t>
            </a:r>
            <a:r>
              <a:rPr lang="zh-CN" altLang="en-US" sz="2400" b="0" dirty="0" smtClean="0">
                <a:solidFill>
                  <a:schemeClr val="tx1"/>
                </a:solidFill>
                <a:latin typeface="黑体" panose="02010609060101010101" pitchFamily="49" charset="-122"/>
                <a:ea typeface="黑体" panose="02010609060101010101" pitchFamily="49" charset="-122"/>
              </a:rPr>
              <a:t>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a:t>
            </a:r>
            <a:r>
              <a:rPr lang="zh-CN" altLang="en-US" sz="2400" b="0" dirty="0">
                <a:solidFill>
                  <a:srgbClr val="FF0000"/>
                </a:solidFill>
                <a:latin typeface="黑体" panose="02010609060101010101" pitchFamily="49" charset="-122"/>
                <a:ea typeface="黑体" panose="02010609060101010101" pitchFamily="49" charset="-122"/>
              </a:rPr>
              <a:t>传统</a:t>
            </a:r>
            <a:r>
              <a:rPr lang="zh-CN" altLang="en-US" sz="2400" b="0" dirty="0" smtClean="0">
                <a:solidFill>
                  <a:srgbClr val="FF0000"/>
                </a:solidFill>
                <a:latin typeface="黑体" panose="02010609060101010101" pitchFamily="49" charset="-122"/>
                <a:ea typeface="黑体" panose="02010609060101010101" pitchFamily="49" charset="-122"/>
              </a:rPr>
              <a:t>加密算法</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对称密钥加密算法</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5"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：虚拟专用网</a:t>
            </a:r>
            <a:r>
              <a:rPr lang="en-US" altLang="zh-CN" sz="2800" b="0" dirty="0" smtClean="0">
                <a:solidFill>
                  <a:schemeClr val="tx1"/>
                </a:solidFill>
                <a:latin typeface="黑体" panose="02010609060101010101" pitchFamily="49" charset="-122"/>
                <a:ea typeface="黑体" panose="02010609060101010101" pitchFamily="49" charset="-122"/>
                <a:sym typeface="+mn-ea"/>
              </a:rPr>
              <a:t>VPN</a:t>
            </a:r>
            <a:r>
              <a:rPr lang="zh-CN" altLang="en-US" sz="2800" b="0" dirty="0" smtClean="0">
                <a:solidFill>
                  <a:schemeClr val="tx1"/>
                </a:solidFill>
                <a:latin typeface="黑体" panose="02010609060101010101" pitchFamily="49" charset="-122"/>
                <a:ea typeface="黑体" panose="02010609060101010101" pitchFamily="49" charset="-122"/>
                <a:sym typeface="+mn-ea"/>
              </a:rPr>
              <a:t>和</a:t>
            </a:r>
            <a:r>
              <a:rPr lang="en-US" altLang="zh-CN" sz="2800" b="0" dirty="0" smtClean="0">
                <a:solidFill>
                  <a:schemeClr val="tx1"/>
                </a:solidFill>
                <a:latin typeface="黑体" panose="02010609060101010101" pitchFamily="49" charset="-122"/>
                <a:ea typeface="黑体" panose="02010609060101010101" pitchFamily="49" charset="-122"/>
                <a:sym typeface="+mn-ea"/>
              </a:rPr>
              <a:t>IP</a:t>
            </a:r>
            <a:r>
              <a:rPr lang="zh-CN" altLang="en-US" sz="2800" b="0" dirty="0" smtClean="0">
                <a:solidFill>
                  <a:schemeClr val="tx1"/>
                </a:solidFill>
                <a:latin typeface="黑体" panose="02010609060101010101" pitchFamily="49" charset="-122"/>
                <a:ea typeface="黑体" panose="02010609060101010101" pitchFamily="49" charset="-122"/>
                <a:sym typeface="+mn-ea"/>
              </a:rPr>
              <a:t>安全协议</a:t>
            </a:r>
            <a:r>
              <a:rPr lang="en-US" altLang="zh-CN" sz="2800" b="0" dirty="0" err="1" smtClean="0">
                <a:solidFill>
                  <a:schemeClr val="tx1"/>
                </a:solidFill>
                <a:latin typeface="黑体" panose="02010609060101010101" pitchFamily="49" charset="-122"/>
                <a:ea typeface="黑体" panose="02010609060101010101" pitchFamily="49" charset="-122"/>
                <a:sym typeface="+mn-ea"/>
              </a:rPr>
              <a:t>IPSec</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tx1"/>
                  </a:solidFill>
                  <a:latin typeface="黑体" panose="02010609060101010101" pitchFamily="49" charset="-122"/>
                  <a:ea typeface="黑体" panose="02010609060101010101" pitchFamily="49" charset="-122"/>
                  <a:sym typeface="+mn-ea"/>
                </a:rPr>
                <a:t>VPN</a:t>
              </a:r>
              <a:r>
                <a:rPr lang="zh-CN" altLang="en-US" sz="1600" dirty="0" smtClean="0">
                  <a:solidFill>
                    <a:schemeClr val="tx1"/>
                  </a:solidFill>
                  <a:latin typeface="黑体" panose="02010609060101010101" pitchFamily="49" charset="-122"/>
                  <a:ea typeface="黑体" panose="02010609060101010101" pitchFamily="49" charset="-122"/>
                  <a:sym typeface="+mn-ea"/>
                </a:rPr>
                <a:t>和</a:t>
              </a:r>
              <a:r>
                <a:rPr lang="en-US" altLang="zh-CN" sz="1600" dirty="0" err="1" smtClean="0">
                  <a:solidFill>
                    <a:schemeClr val="tx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18" name="TextBox 4"/>
          <p:cNvSpPr txBox="1"/>
          <p:nvPr/>
        </p:nvSpPr>
        <p:spPr>
          <a:xfrm>
            <a:off x="1135025" y="2138093"/>
            <a:ext cx="10002190" cy="230695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最典型的网络层安全协议：</a:t>
            </a:r>
            <a:r>
              <a:rPr lang="en-US" altLang="zh-CN" sz="2400" dirty="0" smtClean="0">
                <a:latin typeface="华文黑体" panose="02010600040101010101" charset="-122"/>
                <a:ea typeface="华文黑体" panose="02010600040101010101" charset="-122"/>
              </a:rPr>
              <a:t>IP</a:t>
            </a:r>
            <a:r>
              <a:rPr lang="zh-CN" altLang="en-US" sz="2400" dirty="0" smtClean="0">
                <a:latin typeface="华文黑体" panose="02010600040101010101" charset="-122"/>
                <a:ea typeface="华文黑体" panose="02010600040101010101" charset="-122"/>
              </a:rPr>
              <a:t>安全协议</a:t>
            </a:r>
            <a:r>
              <a:rPr lang="en-US" altLang="zh-CN" sz="2400" dirty="0" smtClean="0">
                <a:latin typeface="华文黑体" panose="02010600040101010101" charset="-122"/>
                <a:ea typeface="华文黑体" panose="02010600040101010101" charset="-122"/>
              </a:rPr>
              <a:t>(IP Security,IPSec)</a:t>
            </a:r>
            <a:r>
              <a:rPr lang="zh-CN" altLang="en-US" sz="2400" dirty="0" smtClean="0">
                <a:latin typeface="华文黑体" panose="02010600040101010101" charset="-122"/>
                <a:ea typeface="华文黑体" panose="02010600040101010101" charset="-122"/>
              </a:rPr>
              <a:t>，为网络层信息传输提供了安全性。</a:t>
            </a:r>
            <a:endParaRPr lang="zh-CN" altLang="en-US" sz="2400" dirty="0" smtClean="0">
              <a:latin typeface="华文黑体" panose="02010600040101010101" charset="-122"/>
              <a:ea typeface="华文黑体" panose="02010600040101010101" charset="-122"/>
              <a:sym typeface="+mn-ea"/>
            </a:endParaRPr>
          </a:p>
          <a:p>
            <a:pPr>
              <a:lnSpc>
                <a:spcPct val="150000"/>
              </a:lnSpc>
            </a:pPr>
            <a:r>
              <a:rPr lang="zh-CN" altLang="en-US" sz="2400" dirty="0" smtClean="0">
                <a:latin typeface="华文黑体" panose="02010600040101010101" charset="-122"/>
                <a:ea typeface="华文黑体" panose="02010600040101010101" charset="-122"/>
                <a:sym typeface="+mn-ea"/>
              </a:rPr>
              <a:t>许多机构指会使用</a:t>
            </a:r>
            <a:r>
              <a:rPr lang="en-US" altLang="zh-CN" sz="2400" dirty="0" smtClean="0">
                <a:latin typeface="华文黑体" panose="02010600040101010101" charset="-122"/>
                <a:ea typeface="华文黑体" panose="02010600040101010101" charset="-122"/>
                <a:sym typeface="+mn-ea"/>
              </a:rPr>
              <a:t>IPSec</a:t>
            </a:r>
            <a:r>
              <a:rPr lang="zh-CN" altLang="en-US" sz="2400" dirty="0" smtClean="0">
                <a:latin typeface="华文黑体" panose="02010600040101010101" charset="-122"/>
                <a:ea typeface="华文黑体" panose="02010600040101010101" charset="-122"/>
                <a:sym typeface="+mn-ea"/>
              </a:rPr>
              <a:t>创建运行在公共网络在之上的虚拟专用网络</a:t>
            </a:r>
            <a:r>
              <a:rPr lang="en-US" altLang="zh-CN" sz="2400" dirty="0" smtClean="0">
                <a:latin typeface="华文黑体" panose="02010600040101010101" charset="-122"/>
                <a:ea typeface="华文黑体" panose="02010600040101010101" charset="-122"/>
                <a:sym typeface="+mn-ea"/>
              </a:rPr>
              <a:t>(Virtual Private Networks,VPN)</a:t>
            </a:r>
          </a:p>
        </p:txBody>
      </p:sp>
    </p:spTree>
  </p:cSld>
  <p:clrMapOvr>
    <a:masterClrMapping/>
  </p:clrMapOvr>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35025" y="2138093"/>
            <a:ext cx="10002190" cy="565785"/>
          </a:xfrm>
          <a:prstGeom prst="rect">
            <a:avLst/>
          </a:prstGeom>
          <a:noFill/>
        </p:spPr>
        <p:txBody>
          <a:bodyPr wrap="square" rtlCol="0">
            <a:spAutoFit/>
          </a:bodyPr>
          <a:lstStyle/>
          <a:p>
            <a:pPr>
              <a:lnSpc>
                <a:spcPts val="3700"/>
              </a:lnSpc>
            </a:pPr>
            <a:r>
              <a:rPr lang="zh-CN" altLang="en-US" sz="2400" dirty="0" smtClean="0">
                <a:latin typeface="手札体-简粗体" panose="03000700000000000000" pitchFamily="66" charset="-122"/>
                <a:ea typeface="手札体-简粗体" panose="03000700000000000000" pitchFamily="66" charset="-122"/>
              </a:rPr>
              <a:t>一、</a:t>
            </a:r>
            <a:r>
              <a:rPr lang="en-US" altLang="zh-CN" sz="2400" dirty="0" smtClean="0">
                <a:latin typeface="手札体-简粗体" panose="03000700000000000000" pitchFamily="66" charset="-122"/>
                <a:ea typeface="手札体-简粗体" panose="03000700000000000000" pitchFamily="66" charset="-122"/>
              </a:rPr>
              <a:t>VPN</a:t>
            </a:r>
            <a:r>
              <a:rPr lang="zh-CN" altLang="en-US" sz="2400" dirty="0" smtClean="0">
                <a:latin typeface="手札体-简粗体" panose="03000700000000000000" pitchFamily="66" charset="-122"/>
                <a:ea typeface="手札体-简粗体" panose="03000700000000000000" pitchFamily="66" charset="-122"/>
              </a:rPr>
              <a:t>涉及的关键技术：</a:t>
            </a:r>
            <a:endParaRPr lang="en-US" altLang="zh-CN" sz="2400" dirty="0" smtClean="0">
              <a:latin typeface="手札体-简粗体" panose="03000700000000000000" pitchFamily="66" charset="-122"/>
              <a:ea typeface="手札体-简粗体" panose="03000700000000000000" pitchFamily="66" charset="-122"/>
            </a:endParaRPr>
          </a:p>
        </p:txBody>
      </p:sp>
      <p:sp>
        <p:nvSpPr>
          <p:cNvPr id="4"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5"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：虚拟专用网</a:t>
            </a:r>
            <a:r>
              <a:rPr lang="en-US" altLang="zh-CN" sz="2800" b="0" dirty="0" smtClean="0">
                <a:solidFill>
                  <a:schemeClr val="tx1"/>
                </a:solidFill>
                <a:latin typeface="黑体" panose="02010609060101010101" pitchFamily="49" charset="-122"/>
                <a:ea typeface="黑体" panose="02010609060101010101" pitchFamily="49" charset="-122"/>
                <a:sym typeface="+mn-ea"/>
              </a:rPr>
              <a:t>VPN</a:t>
            </a:r>
            <a:r>
              <a:rPr lang="zh-CN" altLang="en-US" sz="2800" b="0" dirty="0" smtClean="0">
                <a:solidFill>
                  <a:schemeClr val="tx1"/>
                </a:solidFill>
                <a:latin typeface="黑体" panose="02010609060101010101" pitchFamily="49" charset="-122"/>
                <a:ea typeface="黑体" panose="02010609060101010101" pitchFamily="49" charset="-122"/>
                <a:sym typeface="+mn-ea"/>
              </a:rPr>
              <a:t>和</a:t>
            </a:r>
            <a:r>
              <a:rPr lang="en-US" altLang="zh-CN" sz="2800" b="0" dirty="0" smtClean="0">
                <a:solidFill>
                  <a:schemeClr val="tx1"/>
                </a:solidFill>
                <a:latin typeface="黑体" panose="02010609060101010101" pitchFamily="49" charset="-122"/>
                <a:ea typeface="黑体" panose="02010609060101010101" pitchFamily="49" charset="-122"/>
                <a:sym typeface="+mn-ea"/>
              </a:rPr>
              <a:t>IP</a:t>
            </a:r>
            <a:r>
              <a:rPr lang="zh-CN" altLang="en-US" sz="2800" b="0" dirty="0" smtClean="0">
                <a:solidFill>
                  <a:schemeClr val="tx1"/>
                </a:solidFill>
                <a:latin typeface="黑体" panose="02010609060101010101" pitchFamily="49" charset="-122"/>
                <a:ea typeface="黑体" panose="02010609060101010101" pitchFamily="49" charset="-122"/>
                <a:sym typeface="+mn-ea"/>
              </a:rPr>
              <a:t>安全协议</a:t>
            </a:r>
            <a:r>
              <a:rPr lang="en-US" altLang="zh-CN" sz="2800" b="0" dirty="0" err="1" smtClean="0">
                <a:solidFill>
                  <a:schemeClr val="tx1"/>
                </a:solidFill>
                <a:latin typeface="黑体" panose="02010609060101010101" pitchFamily="49" charset="-122"/>
                <a:ea typeface="黑体" panose="02010609060101010101" pitchFamily="49" charset="-122"/>
                <a:sym typeface="+mn-ea"/>
              </a:rPr>
              <a:t>IPSec</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aphicFrame>
        <p:nvGraphicFramePr>
          <p:cNvPr id="6" name="图示 5"/>
          <p:cNvGraphicFramePr/>
          <p:nvPr/>
        </p:nvGraphicFramePr>
        <p:xfrm>
          <a:off x="1735422" y="3763926"/>
          <a:ext cx="8110327" cy="265085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矩形标注 6"/>
          <p:cNvSpPr/>
          <p:nvPr/>
        </p:nvSpPr>
        <p:spPr>
          <a:xfrm>
            <a:off x="4119848" y="2704916"/>
            <a:ext cx="1562987" cy="765544"/>
          </a:xfrm>
          <a:prstGeom prst="wedgeRectCallout">
            <a:avLst>
              <a:gd name="adj1" fmla="val -66411"/>
              <a:gd name="adj2" fmla="val 102084"/>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latin typeface="手札体-简粗体" panose="03000700000000000000" pitchFamily="66" charset="-122"/>
                <a:ea typeface="手札体-简粗体" panose="03000700000000000000" pitchFamily="66" charset="-122"/>
              </a:rPr>
              <a:t>核心</a:t>
            </a:r>
            <a:endParaRPr lang="zh-CN" altLang="en-US" sz="2000" dirty="0">
              <a:latin typeface="手札体-简粗体" panose="03000700000000000000" pitchFamily="66" charset="-122"/>
              <a:ea typeface="手札体-简粗体" panose="03000700000000000000" pitchFamily="66" charset="-122"/>
            </a:endParaRPr>
          </a:p>
        </p:txBody>
      </p:sp>
      <p:grpSp>
        <p:nvGrpSpPr>
          <p:cNvPr id="8" name="组合 7"/>
          <p:cNvGrpSpPr/>
          <p:nvPr/>
        </p:nvGrpSpPr>
        <p:grpSpPr>
          <a:xfrm>
            <a:off x="0" y="755801"/>
            <a:ext cx="563526" cy="5346398"/>
            <a:chOff x="0" y="118733"/>
            <a:chExt cx="563526" cy="5346398"/>
          </a:xfrm>
        </p:grpSpPr>
        <p:sp>
          <p:nvSpPr>
            <p:cNvPr id="9" name="矩形 8"/>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1" name="矩形 10"/>
            <p:cNvSpPr/>
            <p:nvPr/>
          </p:nvSpPr>
          <p:spPr>
            <a:xfrm>
              <a:off x="0" y="3934042"/>
              <a:ext cx="563526" cy="153108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tx1"/>
                  </a:solidFill>
                  <a:latin typeface="黑体" panose="02010609060101010101" pitchFamily="49" charset="-122"/>
                  <a:ea typeface="黑体" panose="02010609060101010101" pitchFamily="49" charset="-122"/>
                  <a:sym typeface="+mn-ea"/>
                </a:rPr>
                <a:t>VPN</a:t>
              </a:r>
              <a:r>
                <a:rPr lang="zh-CN" altLang="en-US" sz="1600" dirty="0" smtClean="0">
                  <a:solidFill>
                    <a:schemeClr val="tx1"/>
                  </a:solidFill>
                  <a:latin typeface="黑体" panose="02010609060101010101" pitchFamily="49" charset="-122"/>
                  <a:ea typeface="黑体" panose="02010609060101010101" pitchFamily="49" charset="-122"/>
                  <a:sym typeface="+mn-ea"/>
                </a:rPr>
                <a:t>和</a:t>
              </a:r>
              <a:r>
                <a:rPr lang="en-US" altLang="zh-CN" sz="1600" dirty="0" err="1" smtClean="0">
                  <a:solidFill>
                    <a:schemeClr val="tx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35025" y="2138093"/>
            <a:ext cx="10002190" cy="230695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二、隧道：通过</a:t>
            </a:r>
            <a:r>
              <a:rPr lang="en-US" altLang="zh-CN" sz="2400" dirty="0" smtClean="0">
                <a:latin typeface="华文黑体" panose="02010600040101010101" charset="-122"/>
                <a:ea typeface="华文黑体" panose="02010600040101010101" charset="-122"/>
              </a:rPr>
              <a:t>Internet</a:t>
            </a:r>
            <a:r>
              <a:rPr lang="zh-CN" altLang="en-US" sz="2400" dirty="0" smtClean="0">
                <a:latin typeface="华文黑体" panose="02010600040101010101" charset="-122"/>
                <a:ea typeface="华文黑体" panose="02010600040101010101" charset="-122"/>
              </a:rPr>
              <a:t>提供的点对点的数据传输的安全通道。</a:t>
            </a:r>
          </a:p>
          <a:p>
            <a:pPr>
              <a:lnSpc>
                <a:spcPct val="150000"/>
              </a:lnSpc>
            </a:pPr>
            <a:r>
              <a:rPr lang="zh-CN" altLang="en-US" sz="2400" dirty="0" smtClean="0">
                <a:latin typeface="华文黑体" panose="02010600040101010101" charset="-122"/>
                <a:ea typeface="华文黑体" panose="02010600040101010101" charset="-122"/>
              </a:rPr>
              <a:t>               通过数据加密保证安全，数据进入隧道时，由</a:t>
            </a:r>
            <a:r>
              <a:rPr lang="en-US" altLang="zh-CN" sz="2400" dirty="0" smtClean="0">
                <a:latin typeface="华文黑体" panose="02010600040101010101" charset="-122"/>
                <a:ea typeface="华文黑体" panose="02010600040101010101" charset="-122"/>
              </a:rPr>
              <a:t>VPN</a:t>
            </a:r>
            <a:r>
              <a:rPr lang="zh-CN" altLang="en-US" sz="2400" dirty="0" smtClean="0">
                <a:latin typeface="华文黑体" panose="02010600040101010101" charset="-122"/>
                <a:ea typeface="华文黑体" panose="02010600040101010101" charset="-122"/>
              </a:rPr>
              <a:t>封装成</a:t>
            </a:r>
            <a:r>
              <a:rPr lang="en-US" altLang="zh-CN" sz="2400" dirty="0" smtClean="0">
                <a:latin typeface="华文黑体" panose="02010600040101010101" charset="-122"/>
                <a:ea typeface="华文黑体" panose="02010600040101010101" charset="-122"/>
              </a:rPr>
              <a:t>IP</a:t>
            </a:r>
            <a:r>
              <a:rPr lang="zh-CN" altLang="en-US" sz="2400" dirty="0" smtClean="0">
                <a:latin typeface="华文黑体" panose="02010600040101010101" charset="-122"/>
                <a:ea typeface="华文黑体" panose="02010600040101010101" charset="-122"/>
              </a:rPr>
              <a:t>数据报，通过隧道在</a:t>
            </a:r>
            <a:r>
              <a:rPr lang="en-US" altLang="zh-CN" sz="2400" dirty="0" smtClean="0">
                <a:latin typeface="华文黑体" panose="02010600040101010101" charset="-122"/>
                <a:ea typeface="华文黑体" panose="02010600040101010101" charset="-122"/>
                <a:sym typeface="+mn-ea"/>
              </a:rPr>
              <a:t>Internet</a:t>
            </a:r>
            <a:r>
              <a:rPr lang="zh-CN" altLang="en-US" sz="2400" dirty="0" smtClean="0">
                <a:latin typeface="华文黑体" panose="02010600040101010101" charset="-122"/>
                <a:ea typeface="华文黑体" panose="02010600040101010101" charset="-122"/>
                <a:sym typeface="+mn-ea"/>
              </a:rPr>
              <a:t>上传输；离开隧道后，进行解封装，数据便不再受</a:t>
            </a:r>
            <a:r>
              <a:rPr lang="en-US" altLang="zh-CN" sz="2400" dirty="0" smtClean="0">
                <a:latin typeface="华文黑体" panose="02010600040101010101" charset="-122"/>
                <a:ea typeface="华文黑体" panose="02010600040101010101" charset="-122"/>
                <a:sym typeface="+mn-ea"/>
              </a:rPr>
              <a:t>VPN</a:t>
            </a:r>
            <a:r>
              <a:rPr lang="zh-CN" altLang="en-US" sz="2400" dirty="0" smtClean="0">
                <a:latin typeface="华文黑体" panose="02010600040101010101" charset="-122"/>
                <a:ea typeface="华文黑体" panose="02010600040101010101" charset="-122"/>
                <a:sym typeface="+mn-ea"/>
              </a:rPr>
              <a:t>保护。</a:t>
            </a:r>
          </a:p>
        </p:txBody>
      </p:sp>
      <p:sp>
        <p:nvSpPr>
          <p:cNvPr id="4"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5"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：虚拟专用网</a:t>
            </a:r>
            <a:r>
              <a:rPr lang="en-US" altLang="zh-CN" sz="2800" b="0" dirty="0" smtClean="0">
                <a:solidFill>
                  <a:schemeClr val="tx1"/>
                </a:solidFill>
                <a:latin typeface="黑体" panose="02010609060101010101" pitchFamily="49" charset="-122"/>
                <a:ea typeface="黑体" panose="02010609060101010101" pitchFamily="49" charset="-122"/>
                <a:sym typeface="+mn-ea"/>
              </a:rPr>
              <a:t>VPN</a:t>
            </a:r>
            <a:r>
              <a:rPr lang="zh-CN" altLang="en-US" sz="2800" b="0" dirty="0" smtClean="0">
                <a:solidFill>
                  <a:schemeClr val="tx1"/>
                </a:solidFill>
                <a:latin typeface="黑体" panose="02010609060101010101" pitchFamily="49" charset="-122"/>
                <a:ea typeface="黑体" panose="02010609060101010101" pitchFamily="49" charset="-122"/>
                <a:sym typeface="+mn-ea"/>
              </a:rPr>
              <a:t>和</a:t>
            </a:r>
            <a:r>
              <a:rPr lang="en-US" altLang="zh-CN" sz="2800" b="0" dirty="0" smtClean="0">
                <a:solidFill>
                  <a:schemeClr val="tx1"/>
                </a:solidFill>
                <a:latin typeface="黑体" panose="02010609060101010101" pitchFamily="49" charset="-122"/>
                <a:ea typeface="黑体" panose="02010609060101010101" pitchFamily="49" charset="-122"/>
                <a:sym typeface="+mn-ea"/>
              </a:rPr>
              <a:t>IP</a:t>
            </a:r>
            <a:r>
              <a:rPr lang="zh-CN" altLang="en-US" sz="2800" b="0" dirty="0" smtClean="0">
                <a:solidFill>
                  <a:schemeClr val="tx1"/>
                </a:solidFill>
                <a:latin typeface="黑体" panose="02010609060101010101" pitchFamily="49" charset="-122"/>
                <a:ea typeface="黑体" panose="02010609060101010101" pitchFamily="49" charset="-122"/>
                <a:sym typeface="+mn-ea"/>
              </a:rPr>
              <a:t>安全协议</a:t>
            </a:r>
            <a:r>
              <a:rPr lang="en-US" altLang="zh-CN" sz="2800" b="0" dirty="0" err="1" smtClean="0">
                <a:solidFill>
                  <a:schemeClr val="tx1"/>
                </a:solidFill>
                <a:latin typeface="黑体" panose="02010609060101010101" pitchFamily="49" charset="-122"/>
                <a:ea typeface="黑体" panose="02010609060101010101" pitchFamily="49" charset="-122"/>
                <a:sym typeface="+mn-ea"/>
              </a:rPr>
              <a:t>IPSec</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755801"/>
            <a:ext cx="563526" cy="5346398"/>
            <a:chOff x="0" y="118733"/>
            <a:chExt cx="563526" cy="5346398"/>
          </a:xfrm>
        </p:grpSpPr>
        <p:sp>
          <p:nvSpPr>
            <p:cNvPr id="7" name="矩形 6"/>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3934042"/>
              <a:ext cx="563526" cy="153108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tx1"/>
                  </a:solidFill>
                  <a:latin typeface="黑体" panose="02010609060101010101" pitchFamily="49" charset="-122"/>
                  <a:ea typeface="黑体" panose="02010609060101010101" pitchFamily="49" charset="-122"/>
                  <a:sym typeface="+mn-ea"/>
                </a:rPr>
                <a:t>VPN</a:t>
              </a:r>
              <a:r>
                <a:rPr lang="zh-CN" altLang="en-US" sz="1600" dirty="0" smtClean="0">
                  <a:solidFill>
                    <a:schemeClr val="tx1"/>
                  </a:solidFill>
                  <a:latin typeface="黑体" panose="02010609060101010101" pitchFamily="49" charset="-122"/>
                  <a:ea typeface="黑体" panose="02010609060101010101" pitchFamily="49" charset="-122"/>
                  <a:sym typeface="+mn-ea"/>
                </a:rPr>
                <a:t>和</a:t>
              </a:r>
              <a:r>
                <a:rPr lang="en-US" altLang="zh-CN" sz="1600" dirty="0" err="1" smtClean="0">
                  <a:solidFill>
                    <a:schemeClr val="tx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35025" y="2138093"/>
            <a:ext cx="10002190" cy="2861310"/>
          </a:xfrm>
          <a:prstGeom prst="rect">
            <a:avLst/>
          </a:prstGeom>
          <a:noFill/>
        </p:spPr>
        <p:txBody>
          <a:bodyPr wrap="square" rtlCol="0">
            <a:spAutoFit/>
          </a:bodyPr>
          <a:lstStyle/>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、隧道协议包括：</a:t>
            </a:r>
            <a:endParaRPr lang="en-US" altLang="zh-CN" sz="2400" dirty="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）乘客协议：确定封装的对象属于哪个协议</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）封装协议：确定遵循哪一种协议进行封装，需要加什么字段等</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）承载协议：确定最后的对象会放入哪类公共网络，如在</a:t>
            </a:r>
            <a:r>
              <a:rPr lang="en-US" altLang="zh-CN" sz="2400" dirty="0" smtClean="0">
                <a:latin typeface="华文黑体" panose="02010600040101010101" charset="-122"/>
                <a:ea typeface="华文黑体" panose="02010600040101010101" charset="-122"/>
              </a:rPr>
              <a:t>Internet</a:t>
            </a:r>
            <a:r>
              <a:rPr lang="zh-CN" altLang="en-US" sz="2400" dirty="0" smtClean="0">
                <a:latin typeface="华文黑体" panose="02010600040101010101" charset="-122"/>
                <a:ea typeface="华文黑体" panose="02010600040101010101" charset="-122"/>
              </a:rPr>
              <a:t>网络中传输</a:t>
            </a:r>
            <a:endParaRPr lang="en-US" altLang="zh-CN" sz="2400" dirty="0" smtClean="0">
              <a:latin typeface="华文黑体" panose="02010600040101010101" charset="-122"/>
              <a:ea typeface="华文黑体" panose="02010600040101010101" charset="-122"/>
            </a:endParaRPr>
          </a:p>
        </p:txBody>
      </p:sp>
      <p:sp>
        <p:nvSpPr>
          <p:cNvPr id="4"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5"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：虚拟专用网</a:t>
            </a:r>
            <a:r>
              <a:rPr lang="en-US" altLang="zh-CN" sz="2800" b="0" dirty="0" smtClean="0">
                <a:solidFill>
                  <a:schemeClr val="tx1"/>
                </a:solidFill>
                <a:latin typeface="黑体" panose="02010609060101010101" pitchFamily="49" charset="-122"/>
                <a:ea typeface="黑体" panose="02010609060101010101" pitchFamily="49" charset="-122"/>
                <a:sym typeface="+mn-ea"/>
              </a:rPr>
              <a:t>VPN</a:t>
            </a:r>
            <a:r>
              <a:rPr lang="zh-CN" altLang="en-US" sz="2800" b="0" dirty="0" smtClean="0">
                <a:solidFill>
                  <a:schemeClr val="tx1"/>
                </a:solidFill>
                <a:latin typeface="黑体" panose="02010609060101010101" pitchFamily="49" charset="-122"/>
                <a:ea typeface="黑体" panose="02010609060101010101" pitchFamily="49" charset="-122"/>
                <a:sym typeface="+mn-ea"/>
              </a:rPr>
              <a:t>和</a:t>
            </a:r>
            <a:r>
              <a:rPr lang="en-US" altLang="zh-CN" sz="2800" b="0" dirty="0" smtClean="0">
                <a:solidFill>
                  <a:schemeClr val="tx1"/>
                </a:solidFill>
                <a:latin typeface="黑体" panose="02010609060101010101" pitchFamily="49" charset="-122"/>
                <a:ea typeface="黑体" panose="02010609060101010101" pitchFamily="49" charset="-122"/>
                <a:sym typeface="+mn-ea"/>
              </a:rPr>
              <a:t>IP</a:t>
            </a:r>
            <a:r>
              <a:rPr lang="zh-CN" altLang="en-US" sz="2800" b="0" dirty="0" smtClean="0">
                <a:solidFill>
                  <a:schemeClr val="tx1"/>
                </a:solidFill>
                <a:latin typeface="黑体" panose="02010609060101010101" pitchFamily="49" charset="-122"/>
                <a:ea typeface="黑体" panose="02010609060101010101" pitchFamily="49" charset="-122"/>
                <a:sym typeface="+mn-ea"/>
              </a:rPr>
              <a:t>安全协议</a:t>
            </a:r>
            <a:r>
              <a:rPr lang="en-US" altLang="zh-CN" sz="2800" b="0" dirty="0" err="1" smtClean="0">
                <a:solidFill>
                  <a:schemeClr val="tx1"/>
                </a:solidFill>
                <a:latin typeface="黑体" panose="02010609060101010101" pitchFamily="49" charset="-122"/>
                <a:ea typeface="黑体" panose="02010609060101010101" pitchFamily="49" charset="-122"/>
                <a:sym typeface="+mn-ea"/>
              </a:rPr>
              <a:t>IPSec</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755801"/>
            <a:ext cx="563526" cy="5346398"/>
            <a:chOff x="0" y="118733"/>
            <a:chExt cx="563526" cy="5346398"/>
          </a:xfrm>
        </p:grpSpPr>
        <p:sp>
          <p:nvSpPr>
            <p:cNvPr id="7" name="矩形 6"/>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3934042"/>
              <a:ext cx="563526" cy="153108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tx1"/>
                  </a:solidFill>
                  <a:latin typeface="黑体" panose="02010609060101010101" pitchFamily="49" charset="-122"/>
                  <a:ea typeface="黑体" panose="02010609060101010101" pitchFamily="49" charset="-122"/>
                  <a:sym typeface="+mn-ea"/>
                </a:rPr>
                <a:t>VPN</a:t>
              </a:r>
              <a:r>
                <a:rPr lang="zh-CN" altLang="en-US" sz="1600" dirty="0" smtClean="0">
                  <a:solidFill>
                    <a:schemeClr val="tx1"/>
                  </a:solidFill>
                  <a:latin typeface="黑体" panose="02010609060101010101" pitchFamily="49" charset="-122"/>
                  <a:ea typeface="黑体" panose="02010609060101010101" pitchFamily="49" charset="-122"/>
                  <a:sym typeface="+mn-ea"/>
                </a:rPr>
                <a:t>和</a:t>
              </a:r>
              <a:r>
                <a:rPr lang="en-US" altLang="zh-CN" sz="1600" dirty="0" err="1" smtClean="0">
                  <a:solidFill>
                    <a:schemeClr val="tx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：虚拟专用网</a:t>
            </a:r>
            <a:r>
              <a:rPr lang="en-US" altLang="zh-CN" sz="2800" b="0" dirty="0" smtClean="0">
                <a:solidFill>
                  <a:schemeClr val="tx1"/>
                </a:solidFill>
                <a:latin typeface="黑体" panose="02010609060101010101" pitchFamily="49" charset="-122"/>
                <a:ea typeface="黑体" panose="02010609060101010101" pitchFamily="49" charset="-122"/>
                <a:sym typeface="+mn-ea"/>
              </a:rPr>
              <a:t>VPN</a:t>
            </a:r>
            <a:r>
              <a:rPr lang="zh-CN" altLang="en-US" sz="2800" b="0" dirty="0" smtClean="0">
                <a:solidFill>
                  <a:schemeClr val="tx1"/>
                </a:solidFill>
                <a:latin typeface="黑体" panose="02010609060101010101" pitchFamily="49" charset="-122"/>
                <a:ea typeface="黑体" panose="02010609060101010101" pitchFamily="49" charset="-122"/>
                <a:sym typeface="+mn-ea"/>
              </a:rPr>
              <a:t>和</a:t>
            </a:r>
            <a:r>
              <a:rPr lang="en-US" altLang="zh-CN" sz="2800" b="0" dirty="0" smtClean="0">
                <a:solidFill>
                  <a:schemeClr val="tx1"/>
                </a:solidFill>
                <a:latin typeface="黑体" panose="02010609060101010101" pitchFamily="49" charset="-122"/>
                <a:ea typeface="黑体" panose="02010609060101010101" pitchFamily="49" charset="-122"/>
                <a:sym typeface="+mn-ea"/>
              </a:rPr>
              <a:t>IP</a:t>
            </a:r>
            <a:r>
              <a:rPr lang="zh-CN" altLang="en-US" sz="2800" b="0" dirty="0" smtClean="0">
                <a:solidFill>
                  <a:schemeClr val="tx1"/>
                </a:solidFill>
                <a:latin typeface="黑体" panose="02010609060101010101" pitchFamily="49" charset="-122"/>
                <a:ea typeface="黑体" panose="02010609060101010101" pitchFamily="49" charset="-122"/>
                <a:sym typeface="+mn-ea"/>
              </a:rPr>
              <a:t>安全协议</a:t>
            </a:r>
            <a:r>
              <a:rPr lang="en-US" altLang="zh-CN" sz="2800" b="0" dirty="0" err="1" smtClean="0">
                <a:solidFill>
                  <a:schemeClr val="tx1"/>
                </a:solidFill>
                <a:latin typeface="黑体" panose="02010609060101010101" pitchFamily="49" charset="-122"/>
                <a:ea typeface="黑体" panose="02010609060101010101" pitchFamily="49" charset="-122"/>
                <a:sym typeface="+mn-ea"/>
              </a:rPr>
              <a:t>IPSec</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tx1"/>
                  </a:solidFill>
                  <a:latin typeface="黑体" panose="02010609060101010101" pitchFamily="49" charset="-122"/>
                  <a:ea typeface="黑体" panose="02010609060101010101" pitchFamily="49" charset="-122"/>
                  <a:sym typeface="+mn-ea"/>
                </a:rPr>
                <a:t>VPN</a:t>
              </a:r>
              <a:r>
                <a:rPr lang="zh-CN" altLang="en-US" sz="1600" dirty="0" smtClean="0">
                  <a:solidFill>
                    <a:schemeClr val="tx1"/>
                  </a:solidFill>
                  <a:latin typeface="黑体" panose="02010609060101010101" pitchFamily="49" charset="-122"/>
                  <a:ea typeface="黑体" panose="02010609060101010101" pitchFamily="49" charset="-122"/>
                  <a:sym typeface="+mn-ea"/>
                </a:rPr>
                <a:t>和</a:t>
              </a:r>
              <a:r>
                <a:rPr lang="en-US" altLang="zh-CN" sz="1600" dirty="0" err="1" smtClean="0">
                  <a:solidFill>
                    <a:schemeClr val="tx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5" name="TextBox 2"/>
          <p:cNvSpPr txBox="1"/>
          <p:nvPr/>
        </p:nvSpPr>
        <p:spPr>
          <a:xfrm>
            <a:off x="1135025" y="2138093"/>
            <a:ext cx="10002190" cy="645160"/>
          </a:xfrm>
          <a:prstGeom prst="rect">
            <a:avLst/>
          </a:prstGeom>
          <a:noFill/>
        </p:spPr>
        <p:txBody>
          <a:bodyPr wrap="square" rtlCol="0">
            <a:spAutoFit/>
          </a:bodyPr>
          <a:lstStyle/>
          <a:p>
            <a:pPr>
              <a:lnSpc>
                <a:spcPct val="150000"/>
              </a:lnSpc>
            </a:pPr>
            <a:r>
              <a:rPr lang="zh-CN" altLang="en-US" sz="2400" dirty="0" smtClean="0">
                <a:latin typeface="手札体-简粗体" panose="03000700000000000000" pitchFamily="66" charset="-122"/>
                <a:ea typeface="手札体-简粗体" panose="03000700000000000000" pitchFamily="66" charset="-122"/>
              </a:rPr>
              <a:t>二、</a:t>
            </a:r>
            <a:r>
              <a:rPr lang="en-US" altLang="zh-CN" sz="2400" dirty="0" err="1" smtClean="0">
                <a:latin typeface="黑体" panose="02010609060101010101" pitchFamily="49" charset="-122"/>
                <a:ea typeface="黑体" panose="02010609060101010101" pitchFamily="49" charset="-122"/>
                <a:sym typeface="+mn-ea"/>
              </a:rPr>
              <a:t>IPSec</a:t>
            </a:r>
            <a:r>
              <a:rPr lang="zh-CN" altLang="en-US" sz="2400" dirty="0" err="1" smtClean="0">
                <a:latin typeface="黑体" panose="02010609060101010101" pitchFamily="49" charset="-122"/>
                <a:ea typeface="黑体" panose="02010609060101010101" pitchFamily="49" charset="-122"/>
                <a:sym typeface="+mn-ea"/>
              </a:rPr>
              <a:t>体系简介</a:t>
            </a:r>
          </a:p>
        </p:txBody>
      </p:sp>
    </p:spTree>
  </p:cSld>
  <p:clrMapOvr>
    <a:masterClrMapping/>
  </p:clrMapOvr>
  <p:timing>
    <p:tnLst>
      <p:par>
        <p:cTn id="1" dur="indefinite" restart="never" nodeType="tmRoot"/>
      </p:par>
    </p:tnLst>
  </p:timing>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：虚拟专用网</a:t>
            </a:r>
            <a:r>
              <a:rPr lang="en-US" altLang="zh-CN" sz="2800" b="0" dirty="0" smtClean="0">
                <a:solidFill>
                  <a:schemeClr val="tx1"/>
                </a:solidFill>
                <a:latin typeface="黑体" panose="02010609060101010101" pitchFamily="49" charset="-122"/>
                <a:ea typeface="黑体" panose="02010609060101010101" pitchFamily="49" charset="-122"/>
                <a:sym typeface="+mn-ea"/>
              </a:rPr>
              <a:t>VPN</a:t>
            </a:r>
            <a:r>
              <a:rPr lang="zh-CN" altLang="en-US" sz="2800" b="0" dirty="0" smtClean="0">
                <a:solidFill>
                  <a:schemeClr val="tx1"/>
                </a:solidFill>
                <a:latin typeface="黑体" panose="02010609060101010101" pitchFamily="49" charset="-122"/>
                <a:ea typeface="黑体" panose="02010609060101010101" pitchFamily="49" charset="-122"/>
                <a:sym typeface="+mn-ea"/>
              </a:rPr>
              <a:t>和</a:t>
            </a:r>
            <a:r>
              <a:rPr lang="en-US" altLang="zh-CN" sz="2800" b="0" dirty="0" smtClean="0">
                <a:solidFill>
                  <a:schemeClr val="tx1"/>
                </a:solidFill>
                <a:latin typeface="黑体" panose="02010609060101010101" pitchFamily="49" charset="-122"/>
                <a:ea typeface="黑体" panose="02010609060101010101" pitchFamily="49" charset="-122"/>
                <a:sym typeface="+mn-ea"/>
              </a:rPr>
              <a:t>IP</a:t>
            </a:r>
            <a:r>
              <a:rPr lang="zh-CN" altLang="en-US" sz="2800" b="0" dirty="0" smtClean="0">
                <a:solidFill>
                  <a:schemeClr val="tx1"/>
                </a:solidFill>
                <a:latin typeface="黑体" panose="02010609060101010101" pitchFamily="49" charset="-122"/>
                <a:ea typeface="黑体" panose="02010609060101010101" pitchFamily="49" charset="-122"/>
                <a:sym typeface="+mn-ea"/>
              </a:rPr>
              <a:t>安全协议</a:t>
            </a:r>
            <a:r>
              <a:rPr lang="en-US" altLang="zh-CN" sz="2800" b="0" dirty="0" err="1" smtClean="0">
                <a:solidFill>
                  <a:schemeClr val="tx1"/>
                </a:solidFill>
                <a:latin typeface="黑体" panose="02010609060101010101" pitchFamily="49" charset="-122"/>
                <a:ea typeface="黑体" panose="02010609060101010101" pitchFamily="49" charset="-122"/>
                <a:sym typeface="+mn-ea"/>
              </a:rPr>
              <a:t>IPSec</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pic>
        <p:nvPicPr>
          <p:cNvPr id="6" name="图片 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95235" y="1895597"/>
            <a:ext cx="8201352" cy="4834812"/>
          </a:xfrm>
          <a:prstGeom prst="rect">
            <a:avLst/>
          </a:prstGeom>
        </p:spPr>
      </p:pic>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tx1"/>
                  </a:solidFill>
                  <a:latin typeface="黑体" panose="02010609060101010101" pitchFamily="49" charset="-122"/>
                  <a:ea typeface="黑体" panose="02010609060101010101" pitchFamily="49" charset="-122"/>
                  <a:sym typeface="+mn-ea"/>
                </a:rPr>
                <a:t>VPN</a:t>
              </a:r>
              <a:r>
                <a:rPr lang="zh-CN" altLang="en-US" sz="1600" dirty="0" smtClean="0">
                  <a:solidFill>
                    <a:schemeClr val="tx1"/>
                  </a:solidFill>
                  <a:latin typeface="黑体" panose="02010609060101010101" pitchFamily="49" charset="-122"/>
                  <a:ea typeface="黑体" panose="02010609060101010101" pitchFamily="49" charset="-122"/>
                  <a:sym typeface="+mn-ea"/>
                </a:rPr>
                <a:t>和</a:t>
              </a:r>
              <a:r>
                <a:rPr lang="en-US" altLang="zh-CN" sz="1600" dirty="0" err="1" smtClean="0">
                  <a:solidFill>
                    <a:schemeClr val="tx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：虚拟专用网</a:t>
            </a:r>
            <a:r>
              <a:rPr lang="en-US" altLang="zh-CN" sz="2800" b="0" dirty="0" smtClean="0">
                <a:solidFill>
                  <a:schemeClr val="tx1"/>
                </a:solidFill>
                <a:latin typeface="黑体" panose="02010609060101010101" pitchFamily="49" charset="-122"/>
                <a:ea typeface="黑体" panose="02010609060101010101" pitchFamily="49" charset="-122"/>
                <a:sym typeface="+mn-ea"/>
              </a:rPr>
              <a:t>VPN</a:t>
            </a:r>
            <a:r>
              <a:rPr lang="zh-CN" altLang="en-US" sz="2800" b="0" dirty="0" smtClean="0">
                <a:solidFill>
                  <a:schemeClr val="tx1"/>
                </a:solidFill>
                <a:latin typeface="黑体" panose="02010609060101010101" pitchFamily="49" charset="-122"/>
                <a:ea typeface="黑体" panose="02010609060101010101" pitchFamily="49" charset="-122"/>
                <a:sym typeface="+mn-ea"/>
              </a:rPr>
              <a:t>和</a:t>
            </a:r>
            <a:r>
              <a:rPr lang="en-US" altLang="zh-CN" sz="2800" b="0" dirty="0" smtClean="0">
                <a:solidFill>
                  <a:schemeClr val="tx1"/>
                </a:solidFill>
                <a:latin typeface="黑体" panose="02010609060101010101" pitchFamily="49" charset="-122"/>
                <a:ea typeface="黑体" panose="02010609060101010101" pitchFamily="49" charset="-122"/>
                <a:sym typeface="+mn-ea"/>
              </a:rPr>
              <a:t>IP</a:t>
            </a:r>
            <a:r>
              <a:rPr lang="zh-CN" altLang="en-US" sz="2800" b="0" dirty="0" smtClean="0">
                <a:solidFill>
                  <a:schemeClr val="tx1"/>
                </a:solidFill>
                <a:latin typeface="黑体" panose="02010609060101010101" pitchFamily="49" charset="-122"/>
                <a:ea typeface="黑体" panose="02010609060101010101" pitchFamily="49" charset="-122"/>
                <a:sym typeface="+mn-ea"/>
              </a:rPr>
              <a:t>安全协议</a:t>
            </a:r>
            <a:r>
              <a:rPr lang="en-US" altLang="zh-CN" sz="2800" b="0" dirty="0" err="1" smtClean="0">
                <a:solidFill>
                  <a:schemeClr val="tx1"/>
                </a:solidFill>
                <a:latin typeface="黑体" panose="02010609060101010101" pitchFamily="49" charset="-122"/>
                <a:ea typeface="黑体" panose="02010609060101010101" pitchFamily="49" charset="-122"/>
                <a:sym typeface="+mn-ea"/>
              </a:rPr>
              <a:t>IPSec</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tx1"/>
                  </a:solidFill>
                  <a:latin typeface="黑体" panose="02010609060101010101" pitchFamily="49" charset="-122"/>
                  <a:ea typeface="黑体" panose="02010609060101010101" pitchFamily="49" charset="-122"/>
                  <a:sym typeface="+mn-ea"/>
                </a:rPr>
                <a:t>VPN</a:t>
              </a:r>
              <a:r>
                <a:rPr lang="zh-CN" altLang="en-US" sz="1600" dirty="0" smtClean="0">
                  <a:solidFill>
                    <a:schemeClr val="tx1"/>
                  </a:solidFill>
                  <a:latin typeface="黑体" panose="02010609060101010101" pitchFamily="49" charset="-122"/>
                  <a:ea typeface="黑体" panose="02010609060101010101" pitchFamily="49" charset="-122"/>
                  <a:sym typeface="+mn-ea"/>
                </a:rPr>
                <a:t>和</a:t>
              </a:r>
              <a:r>
                <a:rPr lang="en-US" altLang="zh-CN" sz="1600" dirty="0" err="1" smtClean="0">
                  <a:solidFill>
                    <a:schemeClr val="tx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5" name="TextBox 2"/>
          <p:cNvSpPr txBox="1"/>
          <p:nvPr/>
        </p:nvSpPr>
        <p:spPr>
          <a:xfrm>
            <a:off x="1135025" y="2138093"/>
            <a:ext cx="10002190" cy="2861310"/>
          </a:xfrm>
          <a:prstGeom prst="rect">
            <a:avLst/>
          </a:prstGeom>
          <a:noFill/>
        </p:spPr>
        <p:txBody>
          <a:bodyPr wrap="square" rtlCol="0">
            <a:spAutoFit/>
          </a:bodyPr>
          <a:lstStyle/>
          <a:p>
            <a:pPr>
              <a:lnSpc>
                <a:spcPct val="150000"/>
              </a:lnSpc>
            </a:pPr>
            <a:r>
              <a:rPr lang="en-US" sz="2400" dirty="0" err="1" smtClean="0">
                <a:latin typeface="华文黑体" panose="02010600040101010101" charset="-122"/>
                <a:ea typeface="华文黑体" panose="02010600040101010101" charset="-122"/>
                <a:sym typeface="+mn-ea"/>
              </a:rPr>
              <a:t>AH</a:t>
            </a:r>
            <a:r>
              <a:rPr lang="zh-CN" altLang="en-US" sz="2400" dirty="0" err="1" smtClean="0">
                <a:latin typeface="华文黑体" panose="02010600040101010101" charset="-122"/>
                <a:ea typeface="华文黑体" panose="02010600040101010101" charset="-122"/>
                <a:sym typeface="+mn-ea"/>
              </a:rPr>
              <a:t>协议和</a:t>
            </a:r>
            <a:r>
              <a:rPr lang="en-US" altLang="zh-CN" sz="2400" dirty="0" err="1" smtClean="0">
                <a:latin typeface="华文黑体" panose="02010600040101010101" charset="-122"/>
                <a:ea typeface="华文黑体" panose="02010600040101010101" charset="-122"/>
                <a:sym typeface="+mn-ea"/>
              </a:rPr>
              <a:t>ESP</a:t>
            </a:r>
            <a:r>
              <a:rPr lang="zh-CN" altLang="en-US" sz="2400" dirty="0" err="1" smtClean="0">
                <a:latin typeface="华文黑体" panose="02010600040101010101" charset="-122"/>
                <a:ea typeface="华文黑体" panose="02010600040101010101" charset="-122"/>
                <a:sym typeface="+mn-ea"/>
              </a:rPr>
              <a:t>协议</a:t>
            </a:r>
          </a:p>
          <a:p>
            <a:pPr>
              <a:lnSpc>
                <a:spcPct val="150000"/>
              </a:lnSpc>
            </a:pPr>
            <a:r>
              <a:rPr lang="en-US" altLang="zh-CN" sz="2400" dirty="0" err="1" smtClean="0">
                <a:latin typeface="华文黑体" panose="02010600040101010101" charset="-122"/>
                <a:ea typeface="华文黑体" panose="02010600040101010101" charset="-122"/>
                <a:sym typeface="+mn-ea"/>
              </a:rPr>
              <a:t>1</a:t>
            </a:r>
            <a:r>
              <a:rPr lang="zh-CN" altLang="en-US" sz="2400" dirty="0" err="1" smtClean="0">
                <a:latin typeface="华文黑体" panose="02010600040101010101" charset="-122"/>
                <a:ea typeface="华文黑体" panose="02010600040101010101" charset="-122"/>
                <a:sym typeface="+mn-ea"/>
              </a:rPr>
              <a:t>、</a:t>
            </a:r>
            <a:r>
              <a:rPr lang="en-US" altLang="zh-CN" sz="2400" dirty="0" err="1" smtClean="0">
                <a:solidFill>
                  <a:srgbClr val="C00000"/>
                </a:solidFill>
                <a:latin typeface="华文黑体" panose="02010600040101010101" charset="-122"/>
                <a:ea typeface="华文黑体" panose="02010600040101010101" charset="-122"/>
                <a:sym typeface="+mn-ea"/>
              </a:rPr>
              <a:t>AH</a:t>
            </a:r>
            <a:r>
              <a:rPr lang="zh-CN" altLang="en-US" sz="2400" dirty="0" err="1" smtClean="0">
                <a:solidFill>
                  <a:srgbClr val="C00000"/>
                </a:solidFill>
                <a:latin typeface="华文黑体" panose="02010600040101010101" charset="-122"/>
                <a:ea typeface="华文黑体" panose="02010600040101010101" charset="-122"/>
                <a:sym typeface="+mn-ea"/>
              </a:rPr>
              <a:t>协议和</a:t>
            </a:r>
            <a:r>
              <a:rPr lang="en-US" altLang="zh-CN" sz="2400" dirty="0" err="1" smtClean="0">
                <a:solidFill>
                  <a:srgbClr val="C00000"/>
                </a:solidFill>
                <a:latin typeface="华文黑体" panose="02010600040101010101" charset="-122"/>
                <a:ea typeface="华文黑体" panose="02010600040101010101" charset="-122"/>
                <a:sym typeface="+mn-ea"/>
              </a:rPr>
              <a:t>ESP</a:t>
            </a:r>
            <a:r>
              <a:rPr lang="zh-CN" altLang="en-US" sz="2400" dirty="0" err="1" smtClean="0">
                <a:solidFill>
                  <a:srgbClr val="C00000"/>
                </a:solidFill>
                <a:latin typeface="华文黑体" panose="02010600040101010101" charset="-122"/>
                <a:ea typeface="华文黑体" panose="02010600040101010101" charset="-122"/>
                <a:sym typeface="+mn-ea"/>
              </a:rPr>
              <a:t>协议是</a:t>
            </a:r>
            <a:r>
              <a:rPr lang="en-US" altLang="zh-CN" sz="2400" dirty="0" err="1" smtClean="0">
                <a:solidFill>
                  <a:srgbClr val="C00000"/>
                </a:solidFill>
                <a:latin typeface="华文黑体" panose="02010600040101010101" charset="-122"/>
                <a:ea typeface="华文黑体" panose="02010600040101010101" charset="-122"/>
                <a:sym typeface="+mn-ea"/>
              </a:rPr>
              <a:t>IPSec</a:t>
            </a:r>
            <a:r>
              <a:rPr lang="zh-CN" altLang="en-US" sz="2400" dirty="0" err="1" smtClean="0">
                <a:solidFill>
                  <a:srgbClr val="C00000"/>
                </a:solidFill>
                <a:latin typeface="华文黑体" panose="02010600040101010101" charset="-122"/>
                <a:ea typeface="华文黑体" panose="02010600040101010101" charset="-122"/>
                <a:sym typeface="+mn-ea"/>
              </a:rPr>
              <a:t>的核心。</a:t>
            </a:r>
            <a:endParaRPr lang="zh-CN" altLang="en-US" sz="2400" dirty="0" err="1" smtClean="0">
              <a:latin typeface="华文黑体" panose="02010600040101010101" charset="-122"/>
              <a:ea typeface="华文黑体" panose="02010600040101010101" charset="-122"/>
              <a:sym typeface="+mn-ea"/>
            </a:endParaRPr>
          </a:p>
          <a:p>
            <a:pPr>
              <a:lnSpc>
                <a:spcPct val="150000"/>
              </a:lnSpc>
            </a:pPr>
            <a:r>
              <a:rPr lang="en-US" altLang="zh-CN" sz="2400" dirty="0" err="1" smtClean="0">
                <a:latin typeface="华文黑体" panose="02010600040101010101" charset="-122"/>
                <a:ea typeface="华文黑体" panose="02010600040101010101" charset="-122"/>
                <a:sym typeface="+mn-ea"/>
              </a:rPr>
              <a:t>2</a:t>
            </a:r>
            <a:r>
              <a:rPr lang="zh-CN" altLang="en-US" sz="2400" dirty="0" err="1" smtClean="0">
                <a:latin typeface="华文黑体" panose="02010600040101010101" charset="-122"/>
                <a:ea typeface="华文黑体" panose="02010600040101010101" charset="-122"/>
                <a:sym typeface="+mn-ea"/>
              </a:rPr>
              <a:t>、</a:t>
            </a:r>
            <a:r>
              <a:rPr lang="en-US" altLang="zh-CN" sz="2400" dirty="0" err="1" smtClean="0">
                <a:latin typeface="华文黑体" panose="02010600040101010101" charset="-122"/>
                <a:ea typeface="华文黑体" panose="02010600040101010101" charset="-122"/>
                <a:sym typeface="+mn-ea"/>
              </a:rPr>
              <a:t>AH</a:t>
            </a:r>
            <a:r>
              <a:rPr lang="zh-CN" altLang="en-US" sz="2400" dirty="0" err="1" smtClean="0">
                <a:latin typeface="华文黑体" panose="02010600040101010101" charset="-122"/>
                <a:ea typeface="华文黑体" panose="02010600040101010101" charset="-122"/>
                <a:sym typeface="+mn-ea"/>
              </a:rPr>
              <a:t>协议提供的服务：源认证和鉴别，数据完整性检验。</a:t>
            </a:r>
          </a:p>
          <a:p>
            <a:pPr>
              <a:lnSpc>
                <a:spcPct val="150000"/>
              </a:lnSpc>
            </a:pPr>
            <a:r>
              <a:rPr lang="en-US" altLang="zh-CN" sz="2400" dirty="0" err="1" smtClean="0">
                <a:latin typeface="华文黑体" panose="02010600040101010101" charset="-122"/>
                <a:ea typeface="华文黑体" panose="02010600040101010101" charset="-122"/>
                <a:sym typeface="+mn-ea"/>
              </a:rPr>
              <a:t>3</a:t>
            </a:r>
            <a:r>
              <a:rPr lang="zh-CN" altLang="en-US" sz="2400" dirty="0" err="1" smtClean="0">
                <a:latin typeface="华文黑体" panose="02010600040101010101" charset="-122"/>
                <a:ea typeface="华文黑体" panose="02010600040101010101" charset="-122"/>
                <a:sym typeface="+mn-ea"/>
              </a:rPr>
              <a:t>、</a:t>
            </a:r>
            <a:r>
              <a:rPr lang="en-US" altLang="zh-CN" sz="2400" dirty="0" err="1" smtClean="0">
                <a:latin typeface="华文黑体" panose="02010600040101010101" charset="-122"/>
                <a:ea typeface="华文黑体" panose="02010600040101010101" charset="-122"/>
                <a:sym typeface="+mn-ea"/>
              </a:rPr>
              <a:t>ESP</a:t>
            </a:r>
            <a:r>
              <a:rPr lang="zh-CN" altLang="en-US" sz="2400" dirty="0" err="1" smtClean="0">
                <a:latin typeface="华文黑体" panose="02010600040101010101" charset="-122"/>
                <a:ea typeface="华文黑体" panose="02010600040101010101" charset="-122"/>
                <a:sym typeface="+mn-ea"/>
              </a:rPr>
              <a:t>协议提供的服务：源认证和鉴别，数据完整性检验记忆机密性，比</a:t>
            </a:r>
            <a:r>
              <a:rPr lang="en-US" altLang="zh-CN" sz="2400" dirty="0" err="1" smtClean="0">
                <a:latin typeface="华文黑体" panose="02010600040101010101" charset="-122"/>
                <a:ea typeface="华文黑体" panose="02010600040101010101" charset="-122"/>
                <a:sym typeface="+mn-ea"/>
              </a:rPr>
              <a:t>AH</a:t>
            </a:r>
            <a:r>
              <a:rPr lang="zh-CN" altLang="en-US" sz="2400" dirty="0" err="1" smtClean="0">
                <a:latin typeface="华文黑体" panose="02010600040101010101" charset="-122"/>
                <a:ea typeface="华文黑体" panose="02010600040101010101" charset="-122"/>
                <a:sym typeface="+mn-ea"/>
              </a:rPr>
              <a:t>协议应用更加广泛。</a:t>
            </a:r>
          </a:p>
        </p:txBody>
      </p:sp>
    </p:spTree>
  </p:cSld>
  <p:clrMapOvr>
    <a:masterClrMapping/>
  </p:clrMapOvr>
  <p:timing>
    <p:tnLst>
      <p:par>
        <p:cTn id="1" dur="indefinite" restart="never" nodeType="tmRoot"/>
      </p:par>
    </p:tnLst>
  </p:timing>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：虚拟专用网</a:t>
            </a:r>
            <a:r>
              <a:rPr lang="en-US" altLang="zh-CN" sz="2800" b="0" dirty="0" smtClean="0">
                <a:solidFill>
                  <a:schemeClr val="tx1"/>
                </a:solidFill>
                <a:latin typeface="黑体" panose="02010609060101010101" pitchFamily="49" charset="-122"/>
                <a:ea typeface="黑体" panose="02010609060101010101" pitchFamily="49" charset="-122"/>
                <a:sym typeface="+mn-ea"/>
              </a:rPr>
              <a:t>VPN</a:t>
            </a:r>
            <a:r>
              <a:rPr lang="zh-CN" altLang="en-US" sz="2800" b="0" dirty="0" smtClean="0">
                <a:solidFill>
                  <a:schemeClr val="tx1"/>
                </a:solidFill>
                <a:latin typeface="黑体" panose="02010609060101010101" pitchFamily="49" charset="-122"/>
                <a:ea typeface="黑体" panose="02010609060101010101" pitchFamily="49" charset="-122"/>
                <a:sym typeface="+mn-ea"/>
              </a:rPr>
              <a:t>和</a:t>
            </a:r>
            <a:r>
              <a:rPr lang="en-US" altLang="zh-CN" sz="2800" b="0" dirty="0" smtClean="0">
                <a:solidFill>
                  <a:schemeClr val="tx1"/>
                </a:solidFill>
                <a:latin typeface="黑体" panose="02010609060101010101" pitchFamily="49" charset="-122"/>
                <a:ea typeface="黑体" panose="02010609060101010101" pitchFamily="49" charset="-122"/>
                <a:sym typeface="+mn-ea"/>
              </a:rPr>
              <a:t>IP</a:t>
            </a:r>
            <a:r>
              <a:rPr lang="zh-CN" altLang="en-US" sz="2800" b="0" dirty="0" smtClean="0">
                <a:solidFill>
                  <a:schemeClr val="tx1"/>
                </a:solidFill>
                <a:latin typeface="黑体" panose="02010609060101010101" pitchFamily="49" charset="-122"/>
                <a:ea typeface="黑体" panose="02010609060101010101" pitchFamily="49" charset="-122"/>
                <a:sym typeface="+mn-ea"/>
              </a:rPr>
              <a:t>安全协议</a:t>
            </a:r>
            <a:r>
              <a:rPr lang="en-US" altLang="zh-CN" sz="2800" b="0" dirty="0" err="1" smtClean="0">
                <a:solidFill>
                  <a:schemeClr val="tx1"/>
                </a:solidFill>
                <a:latin typeface="黑体" panose="02010609060101010101" pitchFamily="49" charset="-122"/>
                <a:ea typeface="黑体" panose="02010609060101010101" pitchFamily="49" charset="-122"/>
                <a:sym typeface="+mn-ea"/>
              </a:rPr>
              <a:t>IPSec</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tx1"/>
                  </a:solidFill>
                  <a:latin typeface="黑体" panose="02010609060101010101" pitchFamily="49" charset="-122"/>
                  <a:ea typeface="黑体" panose="02010609060101010101" pitchFamily="49" charset="-122"/>
                  <a:sym typeface="+mn-ea"/>
                </a:rPr>
                <a:t>VPN</a:t>
              </a:r>
              <a:r>
                <a:rPr lang="zh-CN" altLang="en-US" sz="1600" dirty="0" smtClean="0">
                  <a:solidFill>
                    <a:schemeClr val="tx1"/>
                  </a:solidFill>
                  <a:latin typeface="黑体" panose="02010609060101010101" pitchFamily="49" charset="-122"/>
                  <a:ea typeface="黑体" panose="02010609060101010101" pitchFamily="49" charset="-122"/>
                  <a:sym typeface="+mn-ea"/>
                </a:rPr>
                <a:t>和</a:t>
              </a:r>
              <a:r>
                <a:rPr lang="en-US" altLang="zh-CN" sz="1600" dirty="0" err="1" smtClean="0">
                  <a:solidFill>
                    <a:schemeClr val="tx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5" name="TextBox 2"/>
          <p:cNvSpPr txBox="1"/>
          <p:nvPr/>
        </p:nvSpPr>
        <p:spPr>
          <a:xfrm>
            <a:off x="1135025" y="2138093"/>
            <a:ext cx="10002190" cy="286131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三、</a:t>
            </a:r>
            <a:r>
              <a:rPr lang="en-US" altLang="zh-CN" sz="2400" dirty="0" err="1" smtClean="0">
                <a:latin typeface="华文黑体" panose="02010600040101010101" charset="-122"/>
                <a:ea typeface="华文黑体" panose="02010600040101010101" charset="-122"/>
                <a:sym typeface="+mn-ea"/>
              </a:rPr>
              <a:t>IPSec</a:t>
            </a:r>
            <a:r>
              <a:rPr lang="zh-CN" altLang="en-US" sz="2400" dirty="0" err="1" smtClean="0">
                <a:latin typeface="华文黑体" panose="02010600040101010101" charset="-122"/>
                <a:ea typeface="华文黑体" panose="02010600040101010101" charset="-122"/>
                <a:sym typeface="+mn-ea"/>
              </a:rPr>
              <a:t>传输模式：</a:t>
            </a:r>
            <a:r>
              <a:rPr lang="zh-CN" altLang="en-US" sz="2400" dirty="0" err="1" smtClean="0">
                <a:solidFill>
                  <a:srgbClr val="C00000"/>
                </a:solidFill>
                <a:latin typeface="华文黑体" panose="02010600040101010101" charset="-122"/>
                <a:ea typeface="华文黑体" panose="02010600040101010101" charset="-122"/>
                <a:sym typeface="+mn-ea"/>
              </a:rPr>
              <a:t>传输模式和隧道模式</a:t>
            </a:r>
          </a:p>
          <a:p>
            <a:pPr>
              <a:lnSpc>
                <a:spcPct val="150000"/>
              </a:lnSpc>
            </a:pPr>
            <a:r>
              <a:rPr lang="en-US" altLang="zh-CN" sz="2400" dirty="0" err="1" smtClean="0">
                <a:solidFill>
                  <a:schemeClr val="tx1"/>
                </a:solidFill>
                <a:latin typeface="华文黑体" panose="02010600040101010101" charset="-122"/>
                <a:ea typeface="华文黑体" panose="02010600040101010101" charset="-122"/>
                <a:sym typeface="+mn-ea"/>
              </a:rPr>
              <a:t>1</a:t>
            </a:r>
            <a:r>
              <a:rPr lang="zh-CN" altLang="en-US" sz="2400" dirty="0" err="1" smtClean="0">
                <a:solidFill>
                  <a:schemeClr val="tx1"/>
                </a:solidFill>
                <a:latin typeface="华文黑体" panose="02010600040101010101" charset="-122"/>
                <a:ea typeface="华文黑体" panose="02010600040101010101" charset="-122"/>
                <a:sym typeface="+mn-ea"/>
              </a:rPr>
              <a:t>、传输模式：主机模式，</a:t>
            </a:r>
            <a:r>
              <a:rPr lang="en-US" altLang="zh-CN" sz="2400" dirty="0" err="1" smtClean="0">
                <a:solidFill>
                  <a:schemeClr val="tx1"/>
                </a:solidFill>
                <a:latin typeface="华文黑体" panose="02010600040101010101" charset="-122"/>
                <a:ea typeface="华文黑体" panose="02010600040101010101" charset="-122"/>
                <a:sym typeface="+mn-ea"/>
              </a:rPr>
              <a:t>IPSec</a:t>
            </a:r>
            <a:r>
              <a:rPr lang="zh-CN" altLang="en-US" sz="2400" dirty="0" err="1" smtClean="0">
                <a:solidFill>
                  <a:schemeClr val="tx1"/>
                </a:solidFill>
                <a:latin typeface="华文黑体" panose="02010600040101010101" charset="-122"/>
                <a:ea typeface="华文黑体" panose="02010600040101010101" charset="-122"/>
                <a:sym typeface="+mn-ea"/>
              </a:rPr>
              <a:t>数据报的发送和接收都由端系统完成。</a:t>
            </a:r>
          </a:p>
          <a:p>
            <a:pPr>
              <a:lnSpc>
                <a:spcPct val="150000"/>
              </a:lnSpc>
            </a:pPr>
            <a:r>
              <a:rPr lang="en-US" altLang="zh-CN" sz="2400" dirty="0" err="1" smtClean="0">
                <a:solidFill>
                  <a:schemeClr val="tx1"/>
                </a:solidFill>
                <a:latin typeface="华文黑体" panose="02010600040101010101" charset="-122"/>
                <a:ea typeface="华文黑体" panose="02010600040101010101" charset="-122"/>
                <a:sym typeface="+mn-ea"/>
              </a:rPr>
              <a:t>2</a:t>
            </a:r>
            <a:r>
              <a:rPr lang="zh-CN" altLang="en-US" sz="2400" dirty="0" err="1" smtClean="0">
                <a:solidFill>
                  <a:schemeClr val="tx1"/>
                </a:solidFill>
                <a:latin typeface="华文黑体" panose="02010600040101010101" charset="-122"/>
                <a:ea typeface="华文黑体" panose="02010600040101010101" charset="-122"/>
                <a:sym typeface="+mn-ea"/>
              </a:rPr>
              <a:t>、隧道模式：将</a:t>
            </a:r>
            <a:r>
              <a:rPr lang="en-US" altLang="zh-CN" sz="2400" dirty="0" err="1" smtClean="0">
                <a:solidFill>
                  <a:schemeClr val="tx1"/>
                </a:solidFill>
                <a:latin typeface="华文黑体" panose="02010600040101010101" charset="-122"/>
                <a:ea typeface="华文黑体" panose="02010600040101010101" charset="-122"/>
                <a:sym typeface="+mn-ea"/>
              </a:rPr>
              <a:t>IPSec</a:t>
            </a:r>
            <a:r>
              <a:rPr lang="zh-CN" altLang="en-US" sz="2400" dirty="0" err="1" smtClean="0">
                <a:solidFill>
                  <a:schemeClr val="tx1"/>
                </a:solidFill>
                <a:latin typeface="华文黑体" panose="02010600040101010101" charset="-122"/>
                <a:ea typeface="华文黑体" panose="02010600040101010101" charset="-122"/>
                <a:sym typeface="+mn-ea"/>
              </a:rPr>
              <a:t>的功能部署在网络边缘的路由器上，边缘路由器是</a:t>
            </a:r>
            <a:r>
              <a:rPr lang="en-US" altLang="zh-CN" sz="2400" dirty="0" err="1" smtClean="0">
                <a:solidFill>
                  <a:schemeClr val="tx1"/>
                </a:solidFill>
                <a:latin typeface="华文黑体" panose="02010600040101010101" charset="-122"/>
                <a:ea typeface="华文黑体" panose="02010600040101010101" charset="-122"/>
                <a:sym typeface="+mn-ea"/>
              </a:rPr>
              <a:t>IPSec</a:t>
            </a:r>
            <a:r>
              <a:rPr lang="zh-CN" altLang="en-US" sz="2400" dirty="0" err="1" smtClean="0">
                <a:solidFill>
                  <a:schemeClr val="tx1"/>
                </a:solidFill>
                <a:latin typeface="华文黑体" panose="02010600040101010101" charset="-122"/>
                <a:ea typeface="华文黑体" panose="02010600040101010101" charset="-122"/>
                <a:sym typeface="+mn-ea"/>
              </a:rPr>
              <a:t>感知的，路由器和路由去之间建立起安全的隧道，数据报在其中封装传输。</a:t>
            </a:r>
          </a:p>
        </p:txBody>
      </p:sp>
    </p:spTree>
  </p:cSld>
  <p:clrMapOvr>
    <a:masterClrMapping/>
  </p:clrMapOvr>
  <p:timing>
    <p:tnLst>
      <p:par>
        <p:cTn id="1" dur="indefinite" restart="never" nodeType="tmRoot"/>
      </p:par>
    </p:tnLst>
  </p:timing>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8.7 </a:t>
            </a:r>
            <a:r>
              <a:rPr lang="zh-CN" altLang="en-US" sz="2800" b="1" dirty="0">
                <a:latin typeface="黑体" panose="02010609060101010101" pitchFamily="49" charset="-122"/>
                <a:ea typeface="黑体" panose="02010609060101010101" pitchFamily="49" charset="-122"/>
                <a:sym typeface="+mn-ea"/>
              </a:rPr>
              <a:t>网络安全协议</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：虚拟专用网</a:t>
            </a:r>
            <a:r>
              <a:rPr lang="en-US" altLang="zh-CN" sz="2800" b="0" dirty="0" smtClean="0">
                <a:solidFill>
                  <a:schemeClr val="tx1"/>
                </a:solidFill>
                <a:latin typeface="黑体" panose="02010609060101010101" pitchFamily="49" charset="-122"/>
                <a:ea typeface="黑体" panose="02010609060101010101" pitchFamily="49" charset="-122"/>
                <a:sym typeface="+mn-ea"/>
              </a:rPr>
              <a:t>VPN</a:t>
            </a:r>
            <a:r>
              <a:rPr lang="zh-CN" altLang="en-US" sz="2800" b="0" dirty="0" smtClean="0">
                <a:solidFill>
                  <a:schemeClr val="tx1"/>
                </a:solidFill>
                <a:latin typeface="黑体" panose="02010609060101010101" pitchFamily="49" charset="-122"/>
                <a:ea typeface="黑体" panose="02010609060101010101" pitchFamily="49" charset="-122"/>
                <a:sym typeface="+mn-ea"/>
              </a:rPr>
              <a:t>和</a:t>
            </a:r>
            <a:r>
              <a:rPr lang="en-US" altLang="zh-CN" sz="2800" b="0" dirty="0" smtClean="0">
                <a:solidFill>
                  <a:schemeClr val="tx1"/>
                </a:solidFill>
                <a:latin typeface="黑体" panose="02010609060101010101" pitchFamily="49" charset="-122"/>
                <a:ea typeface="黑体" panose="02010609060101010101" pitchFamily="49" charset="-122"/>
                <a:sym typeface="+mn-ea"/>
              </a:rPr>
              <a:t>IP</a:t>
            </a:r>
            <a:r>
              <a:rPr lang="zh-CN" altLang="en-US" sz="2800" b="0" dirty="0" smtClean="0">
                <a:solidFill>
                  <a:schemeClr val="tx1"/>
                </a:solidFill>
                <a:latin typeface="黑体" panose="02010609060101010101" pitchFamily="49" charset="-122"/>
                <a:ea typeface="黑体" panose="02010609060101010101" pitchFamily="49" charset="-122"/>
                <a:sym typeface="+mn-ea"/>
              </a:rPr>
              <a:t>安全协议</a:t>
            </a:r>
            <a:r>
              <a:rPr lang="en-US" altLang="zh-CN" sz="2800" b="0" dirty="0" err="1" smtClean="0">
                <a:solidFill>
                  <a:schemeClr val="tx1"/>
                </a:solidFill>
                <a:latin typeface="黑体" panose="02010609060101010101" pitchFamily="49" charset="-122"/>
                <a:ea typeface="黑体" panose="02010609060101010101" pitchFamily="49" charset="-122"/>
                <a:sym typeface="+mn-ea"/>
              </a:rPr>
              <a:t>IPSec</a:t>
            </a:r>
            <a:r>
              <a:rPr lang="zh-CN" altLang="en-US"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a:solidFill>
                  <a:schemeClr val="tx1"/>
                </a:solidFill>
                <a:latin typeface="黑体" panose="02010609060101010101" pitchFamily="49" charset="-122"/>
                <a:ea typeface="黑体" panose="02010609060101010101" pitchFamily="49" charset="-122"/>
                <a:sym typeface="+mn-ea"/>
              </a:rPr>
              <a:t>领会</a:t>
            </a:r>
            <a:r>
              <a:rPr lang="zh-CN" altLang="en-US" sz="2800" b="0" dirty="0" smtClean="0">
                <a:solidFill>
                  <a:schemeClr val="tx1"/>
                </a:solidFill>
                <a:latin typeface="黑体" panose="02010609060101010101" pitchFamily="49" charset="-122"/>
                <a:ea typeface="黑体" panose="02010609060101010101" pitchFamily="49" charset="-122"/>
                <a:sym typeface="+mn-ea"/>
              </a:rPr>
              <a:t>）</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7" name="组合 6"/>
          <p:cNvGrpSpPr/>
          <p:nvPr/>
        </p:nvGrpSpPr>
        <p:grpSpPr>
          <a:xfrm>
            <a:off x="0" y="755801"/>
            <a:ext cx="563526" cy="5346398"/>
            <a:chOff x="0" y="118733"/>
            <a:chExt cx="563526" cy="5346398"/>
          </a:xfrm>
        </p:grpSpPr>
        <p:sp>
          <p:nvSpPr>
            <p:cNvPr id="8" name="矩形 7"/>
            <p:cNvSpPr/>
            <p:nvPr/>
          </p:nvSpPr>
          <p:spPr>
            <a:xfrm>
              <a:off x="0" y="118733"/>
              <a:ext cx="563526" cy="175012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安全电子邮件</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896232"/>
              <a:ext cx="563526" cy="201654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安全套接字层</a:t>
              </a:r>
              <a:r>
                <a:rPr lang="en-US" altLang="zh-CN" sz="1600" dirty="0">
                  <a:solidFill>
                    <a:schemeClr val="bg1"/>
                  </a:solidFill>
                  <a:latin typeface="黑体" panose="02010609060101010101" pitchFamily="49" charset="-122"/>
                  <a:ea typeface="黑体" panose="02010609060101010101" pitchFamily="49" charset="-122"/>
                  <a:sym typeface="+mn-ea"/>
                </a:rPr>
                <a:t>SSL</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3934042"/>
              <a:ext cx="563526" cy="153108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en-US" altLang="zh-CN" sz="1600" dirty="0" smtClean="0">
                  <a:solidFill>
                    <a:schemeClr val="tx1"/>
                  </a:solidFill>
                  <a:latin typeface="黑体" panose="02010609060101010101" pitchFamily="49" charset="-122"/>
                  <a:ea typeface="黑体" panose="02010609060101010101" pitchFamily="49" charset="-122"/>
                  <a:sym typeface="+mn-ea"/>
                </a:rPr>
                <a:t>VPN</a:t>
              </a:r>
              <a:r>
                <a:rPr lang="zh-CN" altLang="en-US" sz="1600" dirty="0" smtClean="0">
                  <a:solidFill>
                    <a:schemeClr val="tx1"/>
                  </a:solidFill>
                  <a:latin typeface="黑体" panose="02010609060101010101" pitchFamily="49" charset="-122"/>
                  <a:ea typeface="黑体" panose="02010609060101010101" pitchFamily="49" charset="-122"/>
                  <a:sym typeface="+mn-ea"/>
                </a:rPr>
                <a:t>和</a:t>
              </a:r>
              <a:r>
                <a:rPr lang="en-US" altLang="zh-CN" sz="1600" dirty="0" err="1" smtClean="0">
                  <a:solidFill>
                    <a:schemeClr val="tx1"/>
                  </a:solidFill>
                  <a:latin typeface="黑体" panose="02010609060101010101" pitchFamily="49" charset="-122"/>
                  <a:ea typeface="黑体" panose="02010609060101010101" pitchFamily="49" charset="-122"/>
                  <a:sym typeface="+mn-ea"/>
                </a:rPr>
                <a:t>IPSec</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5" name="TextBox 2"/>
          <p:cNvSpPr txBox="1"/>
          <p:nvPr/>
        </p:nvSpPr>
        <p:spPr>
          <a:xfrm>
            <a:off x="1135025" y="2138093"/>
            <a:ext cx="10002190" cy="286131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四、传输模式和协议组合</a:t>
            </a: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、传输模式</a:t>
            </a:r>
            <a:r>
              <a:rPr lang="en-US" altLang="zh-CN" sz="2400" dirty="0" smtClean="0">
                <a:latin typeface="华文黑体" panose="02010600040101010101" charset="-122"/>
                <a:ea typeface="华文黑体" panose="02010600040101010101" charset="-122"/>
              </a:rPr>
              <a:t>AH</a:t>
            </a: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、隧道模式</a:t>
            </a:r>
            <a:r>
              <a:rPr lang="en-US" altLang="zh-CN" sz="2400" dirty="0" smtClean="0">
                <a:latin typeface="华文黑体" panose="02010600040101010101" charset="-122"/>
                <a:ea typeface="华文黑体" panose="02010600040101010101" charset="-122"/>
              </a:rPr>
              <a:t>AH</a:t>
            </a:r>
          </a:p>
          <a:p>
            <a:pPr>
              <a:lnSpc>
                <a:spcPct val="150000"/>
              </a:lnSpc>
            </a:pP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、传输模式</a:t>
            </a:r>
            <a:r>
              <a:rPr lang="en-US" altLang="zh-CN" sz="2400" dirty="0" smtClean="0">
                <a:latin typeface="华文黑体" panose="02010600040101010101" charset="-122"/>
                <a:ea typeface="华文黑体" panose="02010600040101010101" charset="-122"/>
              </a:rPr>
              <a:t>ESP</a:t>
            </a:r>
          </a:p>
          <a:p>
            <a:pPr>
              <a:lnSpc>
                <a:spcPct val="150000"/>
              </a:lnSpc>
            </a:pPr>
            <a:r>
              <a:rPr lang="en-US" altLang="zh-CN" sz="2400" dirty="0" smtClean="0">
                <a:latin typeface="华文黑体" panose="02010600040101010101" charset="-122"/>
                <a:ea typeface="华文黑体" panose="02010600040101010101" charset="-122"/>
              </a:rPr>
              <a:t>4</a:t>
            </a:r>
            <a:r>
              <a:rPr lang="zh-CN" altLang="en-US" sz="2400" dirty="0" smtClean="0">
                <a:latin typeface="华文黑体" panose="02010600040101010101" charset="-122"/>
                <a:ea typeface="华文黑体" panose="02010600040101010101" charset="-122"/>
              </a:rPr>
              <a:t>、隧道模式</a:t>
            </a:r>
            <a:r>
              <a:rPr lang="en-US" altLang="zh-CN" sz="2400" dirty="0" smtClean="0">
                <a:latin typeface="华文黑体" panose="02010600040101010101" charset="-122"/>
                <a:ea typeface="华文黑体" panose="02010600040101010101" charset="-122"/>
              </a:rPr>
              <a:t>ESP</a:t>
            </a:r>
            <a:r>
              <a:rPr lang="zh-CN" altLang="en-US" sz="2400" dirty="0" smtClean="0">
                <a:latin typeface="华文黑体" panose="02010600040101010101" charset="-122"/>
                <a:ea typeface="华文黑体" panose="02010600040101010101" charset="-122"/>
              </a:rPr>
              <a:t>：最广泛和最重要的</a:t>
            </a:r>
            <a:r>
              <a:rPr lang="en-US" altLang="zh-CN" sz="2400" dirty="0" smtClean="0">
                <a:latin typeface="华文黑体" panose="02010600040101010101" charset="-122"/>
                <a:ea typeface="华文黑体" panose="02010600040101010101" charset="-122"/>
              </a:rPr>
              <a:t>IPSec</a:t>
            </a:r>
            <a:r>
              <a:rPr lang="zh-CN" altLang="en-US" sz="2400" dirty="0" smtClean="0">
                <a:latin typeface="华文黑体" panose="02010600040101010101" charset="-122"/>
                <a:ea typeface="华文黑体" panose="02010600040101010101" charset="-122"/>
              </a:rPr>
              <a:t>形式。</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p:cNvGrpSpPr/>
          <p:nvPr/>
        </p:nvGrpSpPr>
        <p:grpSpPr>
          <a:xfrm>
            <a:off x="1862861" y="2691766"/>
            <a:ext cx="8466281" cy="934085"/>
            <a:chOff x="3988" y="4665"/>
            <a:chExt cx="11228" cy="1471"/>
          </a:xfrm>
        </p:grpSpPr>
        <p:sp>
          <p:nvSpPr>
            <p:cNvPr id="3" name="矩形 2"/>
            <p:cNvSpPr/>
            <p:nvPr/>
          </p:nvSpPr>
          <p:spPr>
            <a:xfrm>
              <a:off x="4756" y="4665"/>
              <a:ext cx="9687" cy="147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800" b="1" dirty="0" smtClean="0">
                  <a:latin typeface="华文黑体" panose="02010600040101010101" charset="-122"/>
                  <a:ea typeface="华文黑体" panose="02010600040101010101" charset="-122"/>
                </a:rPr>
                <a:t>第</a:t>
              </a:r>
              <a:r>
                <a:rPr lang="en-US" altLang="zh-CN" sz="2800" b="1" dirty="0" smtClean="0">
                  <a:latin typeface="华文黑体" panose="02010600040101010101" charset="-122"/>
                  <a:ea typeface="华文黑体" panose="02010600040101010101" charset="-122"/>
                </a:rPr>
                <a:t>8</a:t>
              </a:r>
              <a:r>
                <a:rPr lang="zh-CN" altLang="en-US" sz="2800" b="1" dirty="0" smtClean="0">
                  <a:latin typeface="华文黑体" panose="02010600040101010101" charset="-122"/>
                  <a:ea typeface="华文黑体" panose="02010600040101010101" charset="-122"/>
                </a:rPr>
                <a:t>章：网络安全基础</a:t>
              </a:r>
              <a:endParaRPr lang="zh-CN" altLang="en-US" sz="2800" b="1" dirty="0">
                <a:latin typeface="华文黑体" panose="02010600040101010101" charset="-122"/>
                <a:ea typeface="华文黑体" panose="02010600040101010101" charset="-122"/>
              </a:endParaRPr>
            </a:p>
          </p:txBody>
        </p:sp>
        <p:sp>
          <p:nvSpPr>
            <p:cNvPr id="4" name="矩形 3"/>
            <p:cNvSpPr/>
            <p:nvPr/>
          </p:nvSpPr>
          <p:spPr>
            <a:xfrm>
              <a:off x="4272" y="4665"/>
              <a:ext cx="484"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华文黑体" panose="02010600040101010101" charset="-122"/>
                <a:ea typeface="华文黑体" panose="02010600040101010101" charset="-122"/>
              </a:endParaRPr>
            </a:p>
          </p:txBody>
        </p:sp>
        <p:sp>
          <p:nvSpPr>
            <p:cNvPr id="5" name="矩形 4"/>
            <p:cNvSpPr/>
            <p:nvPr/>
          </p:nvSpPr>
          <p:spPr>
            <a:xfrm>
              <a:off x="14443" y="4666"/>
              <a:ext cx="484"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华文黑体" panose="02010600040101010101" charset="-122"/>
                <a:ea typeface="华文黑体" panose="02010600040101010101" charset="-122"/>
              </a:endParaRPr>
            </a:p>
          </p:txBody>
        </p:sp>
        <p:sp>
          <p:nvSpPr>
            <p:cNvPr id="6" name="矩形 5"/>
            <p:cNvSpPr/>
            <p:nvPr/>
          </p:nvSpPr>
          <p:spPr>
            <a:xfrm>
              <a:off x="3988" y="4665"/>
              <a:ext cx="156"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华文黑体" panose="02010600040101010101" charset="-122"/>
                <a:ea typeface="华文黑体" panose="02010600040101010101" charset="-122"/>
              </a:endParaRPr>
            </a:p>
          </p:txBody>
        </p:sp>
        <p:sp>
          <p:nvSpPr>
            <p:cNvPr id="7" name="矩形 6"/>
            <p:cNvSpPr/>
            <p:nvPr/>
          </p:nvSpPr>
          <p:spPr>
            <a:xfrm>
              <a:off x="15060" y="4665"/>
              <a:ext cx="156"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800">
                <a:latin typeface="华文黑体" panose="02010600040101010101" charset="-122"/>
                <a:ea typeface="华文黑体" panose="02010600040101010101" charset="-122"/>
              </a:endParaRPr>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7</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在网络安全通信所需要的基本属性中</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是指只有发送方与预定接收方能够理解报文内容</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机密性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消息</a:t>
            </a:r>
            <a:r>
              <a:rPr lang="zh-CN" altLang="en-US" sz="2400" b="0" dirty="0" smtClean="0">
                <a:solidFill>
                  <a:schemeClr val="tx1"/>
                </a:solidFill>
                <a:latin typeface="黑体" panose="02010609060101010101" pitchFamily="49" charset="-122"/>
                <a:ea typeface="黑体" panose="02010609060101010101" pitchFamily="49" charset="-122"/>
              </a:rPr>
              <a:t>完整性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可访问与</a:t>
            </a:r>
            <a:r>
              <a:rPr lang="zh-CN" altLang="en-US" sz="2400" b="0" dirty="0" smtClean="0">
                <a:solidFill>
                  <a:schemeClr val="tx1"/>
                </a:solidFill>
                <a:latin typeface="黑体" panose="02010609060101010101" pitchFamily="49" charset="-122"/>
                <a:ea typeface="黑体" panose="02010609060101010101" pitchFamily="49" charset="-122"/>
              </a:rPr>
              <a:t>可用性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身份认证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虚拟专用网一般指的是构建在</a:t>
            </a:r>
            <a:r>
              <a:rPr lang="en-US" altLang="zh-CN" sz="2400" b="0" dirty="0">
                <a:solidFill>
                  <a:schemeClr val="tx1"/>
                </a:solidFill>
                <a:latin typeface="黑体" panose="02010609060101010101" pitchFamily="49" charset="-122"/>
                <a:ea typeface="黑体" panose="02010609060101010101" pitchFamily="49" charset="-122"/>
              </a:rPr>
              <a:t>Internet</a:t>
            </a:r>
            <a:r>
              <a:rPr lang="zh-CN" altLang="en-US" sz="2400" b="0" dirty="0">
                <a:solidFill>
                  <a:schemeClr val="tx1"/>
                </a:solidFill>
                <a:latin typeface="黑体" panose="02010609060101010101" pitchFamily="49" charset="-122"/>
                <a:ea typeface="黑体" panose="02010609060101010101" pitchFamily="49" charset="-122"/>
              </a:rPr>
              <a:t>上</a:t>
            </a:r>
            <a:r>
              <a:rPr lang="zh-CN" altLang="en-US" sz="2400" b="0" dirty="0" smtClean="0">
                <a:solidFill>
                  <a:schemeClr val="tx1"/>
                </a:solidFill>
                <a:latin typeface="黑体" panose="02010609060101010101" pitchFamily="49" charset="-122"/>
                <a:ea typeface="黑体" panose="02010609060101010101" pitchFamily="49" charset="-122"/>
              </a:rPr>
              <a:t>能够（    ）的</a:t>
            </a:r>
            <a:r>
              <a:rPr lang="zh-CN" altLang="en-US" sz="2400" b="0" dirty="0">
                <a:solidFill>
                  <a:schemeClr val="tx1"/>
                </a:solidFill>
                <a:latin typeface="黑体" panose="02010609060101010101" pitchFamily="49" charset="-122"/>
                <a:ea typeface="黑体" panose="02010609060101010101" pitchFamily="49" charset="-122"/>
              </a:rPr>
              <a:t>专用网络</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填空</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虚拟专用网一般指的是构建在</a:t>
            </a:r>
            <a:r>
              <a:rPr lang="en-US" altLang="zh-CN" sz="2400" b="0" dirty="0">
                <a:solidFill>
                  <a:schemeClr val="tx1"/>
                </a:solidFill>
                <a:latin typeface="黑体" panose="02010609060101010101" pitchFamily="49" charset="-122"/>
                <a:ea typeface="黑体" panose="02010609060101010101" pitchFamily="49" charset="-122"/>
              </a:rPr>
              <a:t>Internet</a:t>
            </a:r>
            <a:r>
              <a:rPr lang="zh-CN" altLang="en-US" sz="2400" b="0" dirty="0">
                <a:solidFill>
                  <a:schemeClr val="tx1"/>
                </a:solidFill>
                <a:latin typeface="黑体" panose="02010609060101010101" pitchFamily="49" charset="-122"/>
                <a:ea typeface="黑体" panose="02010609060101010101" pitchFamily="49" charset="-122"/>
              </a:rPr>
              <a:t>上</a:t>
            </a:r>
            <a:r>
              <a:rPr lang="zh-CN" altLang="en-US" sz="2400" b="0" dirty="0" smtClean="0">
                <a:solidFill>
                  <a:schemeClr val="tx1"/>
                </a:solidFill>
                <a:latin typeface="黑体" panose="02010609060101010101" pitchFamily="49" charset="-122"/>
                <a:ea typeface="黑体" panose="02010609060101010101" pitchFamily="49" charset="-122"/>
              </a:rPr>
              <a:t>能够（</a:t>
            </a:r>
            <a:r>
              <a:rPr lang="zh-CN" altLang="en-US" sz="2400" b="0" dirty="0">
                <a:solidFill>
                  <a:srgbClr val="FF0000"/>
                </a:solidFill>
                <a:latin typeface="黑体" panose="02010609060101010101" pitchFamily="49" charset="-122"/>
                <a:ea typeface="黑体" panose="02010609060101010101" pitchFamily="49" charset="-122"/>
              </a:rPr>
              <a:t>自我管理</a:t>
            </a:r>
            <a:r>
              <a:rPr lang="zh-CN" altLang="en-US" sz="2400" b="0" dirty="0" smtClean="0">
                <a:solidFill>
                  <a:schemeClr val="tx1"/>
                </a:solidFill>
                <a:latin typeface="黑体" panose="02010609060101010101" pitchFamily="49" charset="-122"/>
                <a:ea typeface="黑体" panose="02010609060101010101" pitchFamily="49" charset="-122"/>
              </a:rPr>
              <a:t>）的</a:t>
            </a:r>
            <a:r>
              <a:rPr lang="zh-CN" altLang="en-US" sz="2400" b="0" dirty="0">
                <a:solidFill>
                  <a:schemeClr val="tx1"/>
                </a:solidFill>
                <a:latin typeface="黑体" panose="02010609060101010101" pitchFamily="49" charset="-122"/>
                <a:ea typeface="黑体" panose="02010609060101010101" pitchFamily="49" charset="-122"/>
              </a:rPr>
              <a:t>专用网络</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填空</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VPN</a:t>
            </a:r>
            <a:r>
              <a:rPr lang="zh-CN" altLang="en-US" sz="2400" b="0" dirty="0">
                <a:solidFill>
                  <a:schemeClr val="tx1"/>
                </a:solidFill>
                <a:latin typeface="黑体" panose="02010609060101010101" pitchFamily="49" charset="-122"/>
                <a:ea typeface="黑体" panose="02010609060101010101" pitchFamily="49" charset="-122"/>
              </a:rPr>
              <a:t>最重要的特点就是（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稳定</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专用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虚拟</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安全</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VPN</a:t>
            </a:r>
            <a:r>
              <a:rPr lang="zh-CN" altLang="en-US" sz="2400" b="0" dirty="0">
                <a:solidFill>
                  <a:schemeClr val="tx1"/>
                </a:solidFill>
                <a:latin typeface="黑体" panose="02010609060101010101" pitchFamily="49" charset="-122"/>
                <a:ea typeface="黑体" panose="02010609060101010101" pitchFamily="49" charset="-122"/>
              </a:rPr>
              <a:t>最重要的特点就是（   </a:t>
            </a:r>
            <a:r>
              <a:rPr lang="en-US" altLang="zh-CN" sz="2400" b="0" dirty="0" smtClean="0">
                <a:solidFill>
                  <a:srgbClr val="FF0000"/>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稳定</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专用</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a:t>
            </a:r>
            <a:r>
              <a:rPr lang="zh-CN" altLang="en-US" sz="2400" b="0" dirty="0" smtClean="0">
                <a:solidFill>
                  <a:srgbClr val="FF0000"/>
                </a:solidFill>
                <a:latin typeface="黑体" panose="02010609060101010101" pitchFamily="49" charset="-122"/>
                <a:ea typeface="黑体" panose="02010609060101010101" pitchFamily="49" charset="-122"/>
              </a:rPr>
              <a:t>虚拟</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安全</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VPN</a:t>
            </a:r>
            <a:r>
              <a:rPr lang="zh-CN" altLang="en-US" sz="2400" b="0" dirty="0">
                <a:solidFill>
                  <a:schemeClr val="tx1"/>
                </a:solidFill>
                <a:latin typeface="黑体" panose="02010609060101010101" pitchFamily="49" charset="-122"/>
                <a:ea typeface="黑体" panose="02010609060101010101" pitchFamily="49" charset="-122"/>
              </a:rPr>
              <a:t>的实现需要涉及的技术有很多，其中</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是相对核心的技术</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数据加密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身份</a:t>
            </a:r>
            <a:r>
              <a:rPr lang="zh-CN" altLang="en-US" sz="2400" b="0" dirty="0" smtClean="0">
                <a:solidFill>
                  <a:schemeClr val="tx1"/>
                </a:solidFill>
                <a:latin typeface="黑体" panose="02010609060101010101" pitchFamily="49" charset="-122"/>
                <a:ea typeface="黑体" panose="02010609060101010101" pitchFamily="49" charset="-122"/>
              </a:rPr>
              <a:t>认证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密钥管理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隧道技术</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VPN</a:t>
            </a:r>
            <a:r>
              <a:rPr lang="zh-CN" altLang="en-US" sz="2400" b="0" dirty="0">
                <a:solidFill>
                  <a:schemeClr val="tx1"/>
                </a:solidFill>
                <a:latin typeface="黑体" panose="02010609060101010101" pitchFamily="49" charset="-122"/>
                <a:ea typeface="黑体" panose="02010609060101010101" pitchFamily="49" charset="-122"/>
              </a:rPr>
              <a:t>的实现需要涉及的技术有很多，其中</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D</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是相对核心的技术</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数据加密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身份</a:t>
            </a:r>
            <a:r>
              <a:rPr lang="zh-CN" altLang="en-US" sz="2400" b="0" dirty="0" smtClean="0">
                <a:solidFill>
                  <a:schemeClr val="tx1"/>
                </a:solidFill>
                <a:latin typeface="黑体" panose="02010609060101010101" pitchFamily="49" charset="-122"/>
                <a:ea typeface="黑体" panose="02010609060101010101" pitchFamily="49" charset="-122"/>
              </a:rPr>
              <a:t>认证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密钥管理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D:</a:t>
            </a:r>
            <a:r>
              <a:rPr lang="zh-CN" altLang="en-US" sz="2400" b="0" dirty="0">
                <a:solidFill>
                  <a:srgbClr val="FF0000"/>
                </a:solidFill>
                <a:latin typeface="黑体" panose="02010609060101010101" pitchFamily="49" charset="-122"/>
                <a:ea typeface="黑体" panose="02010609060101010101" pitchFamily="49" charset="-122"/>
              </a:rPr>
              <a:t>隧道技术</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最典型的网络层安全协议，就是使用最广泛和最有代表性的</a:t>
            </a:r>
            <a:r>
              <a:rPr lang="en-US" altLang="zh-CN" sz="2400" b="0" dirty="0">
                <a:solidFill>
                  <a:schemeClr val="tx1"/>
                </a:solidFill>
                <a:latin typeface="黑体" panose="02010609060101010101" pitchFamily="49" charset="-122"/>
                <a:ea typeface="黑体" panose="02010609060101010101" pitchFamily="49" charset="-122"/>
              </a:rPr>
              <a:t>IP</a:t>
            </a:r>
            <a:r>
              <a:rPr lang="zh-CN" altLang="en-US" sz="2400" b="0" dirty="0">
                <a:solidFill>
                  <a:schemeClr val="tx1"/>
                </a:solidFill>
                <a:latin typeface="黑体" panose="02010609060101010101" pitchFamily="49" charset="-122"/>
                <a:ea typeface="黑体" panose="02010609060101010101" pitchFamily="49" charset="-122"/>
              </a:rPr>
              <a:t>安全协议，一般被称为（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A:SSL</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B:IPSec</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C:VPN</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D:PGP</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最典型的网络层安全协议，就是使用最广泛和最有代表性的</a:t>
            </a:r>
            <a:r>
              <a:rPr lang="en-US" altLang="zh-CN" sz="2400" b="0" dirty="0">
                <a:solidFill>
                  <a:schemeClr val="tx1"/>
                </a:solidFill>
                <a:latin typeface="黑体" panose="02010609060101010101" pitchFamily="49" charset="-122"/>
                <a:ea typeface="黑体" panose="02010609060101010101" pitchFamily="49" charset="-122"/>
              </a:rPr>
              <a:t>IP</a:t>
            </a:r>
            <a:r>
              <a:rPr lang="zh-CN" altLang="en-US" sz="2400" b="0" dirty="0">
                <a:solidFill>
                  <a:schemeClr val="tx1"/>
                </a:solidFill>
                <a:latin typeface="黑体" panose="02010609060101010101" pitchFamily="49" charset="-122"/>
                <a:ea typeface="黑体" panose="02010609060101010101" pitchFamily="49" charset="-122"/>
              </a:rPr>
              <a:t>安全协议，一般被称为（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A:SSL</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rgbClr val="FF0000"/>
                </a:solidFill>
                <a:latin typeface="黑体" panose="02010609060101010101" pitchFamily="49" charset="-122"/>
                <a:ea typeface="黑体" panose="02010609060101010101" pitchFamily="49" charset="-122"/>
              </a:rPr>
              <a:t>B:IPSec</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C:VPN</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D:PGP</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体系结构给出了一个整体性的对</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的描述，其中不包括</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A:ESP</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B:AS</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C:AH</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D:IKE</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体系结构给出了一个整体性的对</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的描述，其中不包括</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A:ESP</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rgbClr val="FF0000"/>
                </a:solidFill>
                <a:latin typeface="黑体" panose="02010609060101010101" pitchFamily="49" charset="-122"/>
                <a:ea typeface="黑体" panose="02010609060101010101" pitchFamily="49" charset="-122"/>
              </a:rPr>
              <a:t>B:AS</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C:AH</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D:IKE</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7</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在网络安全通信所需要的基本属性中</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是指只有发送方与预定接收方能够理解报文内容</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rgbClr val="FF0000"/>
                </a:solidFill>
                <a:latin typeface="黑体" panose="02010609060101010101" pitchFamily="49" charset="-122"/>
                <a:ea typeface="黑体" panose="02010609060101010101" pitchFamily="49" charset="-122"/>
              </a:rPr>
              <a:t>A:</a:t>
            </a:r>
            <a:r>
              <a:rPr lang="zh-CN" altLang="en-US" sz="2400" b="0" dirty="0" smtClean="0">
                <a:solidFill>
                  <a:srgbClr val="FF0000"/>
                </a:solidFill>
                <a:latin typeface="黑体" panose="02010609060101010101" pitchFamily="49" charset="-122"/>
                <a:ea typeface="黑体" panose="02010609060101010101" pitchFamily="49" charset="-122"/>
              </a:rPr>
              <a:t>机密性</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消息</a:t>
            </a:r>
            <a:r>
              <a:rPr lang="zh-CN" altLang="en-US" sz="2400" b="0" dirty="0" smtClean="0">
                <a:solidFill>
                  <a:schemeClr val="tx1"/>
                </a:solidFill>
                <a:latin typeface="黑体" panose="02010609060101010101" pitchFamily="49" charset="-122"/>
                <a:ea typeface="黑体" panose="02010609060101010101" pitchFamily="49" charset="-122"/>
              </a:rPr>
              <a:t>完整性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可访问与</a:t>
            </a:r>
            <a:r>
              <a:rPr lang="zh-CN" altLang="en-US" sz="2400" b="0" dirty="0" smtClean="0">
                <a:solidFill>
                  <a:schemeClr val="tx1"/>
                </a:solidFill>
                <a:latin typeface="黑体" panose="02010609060101010101" pitchFamily="49" charset="-122"/>
                <a:ea typeface="黑体" panose="02010609060101010101" pitchFamily="49" charset="-122"/>
              </a:rPr>
              <a:t>可用性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身份认证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6</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体系结构中，</a:t>
            </a:r>
            <a:r>
              <a:rPr lang="en-US" altLang="zh-CN" sz="2400" b="0" dirty="0">
                <a:solidFill>
                  <a:schemeClr val="tx1"/>
                </a:solidFill>
                <a:latin typeface="黑体" panose="02010609060101010101" pitchFamily="49" charset="-122"/>
                <a:ea typeface="黑体" panose="02010609060101010101" pitchFamily="49" charset="-122"/>
              </a:rPr>
              <a:t>AH</a:t>
            </a:r>
            <a:r>
              <a:rPr lang="zh-CN" altLang="en-US" sz="2400" b="0" dirty="0">
                <a:solidFill>
                  <a:schemeClr val="tx1"/>
                </a:solidFill>
                <a:latin typeface="黑体" panose="02010609060101010101" pitchFamily="49" charset="-122"/>
                <a:ea typeface="黑体" panose="02010609060101010101" pitchFamily="49" charset="-122"/>
              </a:rPr>
              <a:t>协议和</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的核心</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A:SA</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B:ESP</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C:IKE</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D:VPN</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6</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体系结构中，</a:t>
            </a:r>
            <a:r>
              <a:rPr lang="en-US" altLang="zh-CN" sz="2400" b="0" dirty="0">
                <a:solidFill>
                  <a:schemeClr val="tx1"/>
                </a:solidFill>
                <a:latin typeface="黑体" panose="02010609060101010101" pitchFamily="49" charset="-122"/>
                <a:ea typeface="黑体" panose="02010609060101010101" pitchFamily="49" charset="-122"/>
              </a:rPr>
              <a:t>AH</a:t>
            </a:r>
            <a:r>
              <a:rPr lang="zh-CN" altLang="en-US" sz="2400" b="0" dirty="0">
                <a:solidFill>
                  <a:schemeClr val="tx1"/>
                </a:solidFill>
                <a:latin typeface="黑体" panose="02010609060101010101" pitchFamily="49" charset="-122"/>
                <a:ea typeface="黑体" panose="02010609060101010101" pitchFamily="49" charset="-122"/>
              </a:rPr>
              <a:t>协议和</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的核心</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A:SA</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rgbClr val="FF0000"/>
                </a:solidFill>
                <a:latin typeface="黑体" panose="02010609060101010101" pitchFamily="49" charset="-122"/>
                <a:ea typeface="黑体" panose="02010609060101010101" pitchFamily="49" charset="-122"/>
              </a:rPr>
              <a:t>B:ESP</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C:IKE</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D:VPN</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7</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体系结构中，两种核心协议和两种典型的传输模式组成的组合中</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是使用最广泛的，最重要的</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形式</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隧道模式</a:t>
            </a:r>
            <a:r>
              <a:rPr lang="en-US" altLang="zh-CN" sz="2400" b="0" dirty="0" smtClean="0">
                <a:solidFill>
                  <a:schemeClr val="tx1"/>
                </a:solidFill>
                <a:latin typeface="黑体" panose="02010609060101010101" pitchFamily="49" charset="-122"/>
                <a:ea typeface="黑体" panose="02010609060101010101" pitchFamily="49" charset="-122"/>
              </a:rPr>
              <a:t>AH</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传输模式</a:t>
            </a:r>
            <a:r>
              <a:rPr lang="en-US" altLang="zh-CN" sz="2400" b="0" dirty="0" smtClean="0">
                <a:solidFill>
                  <a:schemeClr val="tx1"/>
                </a:solidFill>
                <a:latin typeface="黑体" panose="02010609060101010101" pitchFamily="49" charset="-122"/>
                <a:ea typeface="黑体" panose="02010609060101010101" pitchFamily="49" charset="-122"/>
              </a:rPr>
              <a:t>AH</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隧道模式</a:t>
            </a:r>
            <a:r>
              <a:rPr lang="en-US" altLang="zh-CN" sz="2400" b="0" dirty="0" smtClean="0">
                <a:solidFill>
                  <a:schemeClr val="tx1"/>
                </a:solidFill>
                <a:latin typeface="黑体" panose="02010609060101010101" pitchFamily="49" charset="-122"/>
                <a:ea typeface="黑体" panose="02010609060101010101" pitchFamily="49" charset="-122"/>
              </a:rPr>
              <a:t>ESP</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传输模式</a:t>
            </a:r>
            <a:r>
              <a:rPr lang="en-US" altLang="zh-CN" sz="2400" b="0" dirty="0">
                <a:solidFill>
                  <a:schemeClr val="tx1"/>
                </a:solidFill>
                <a:latin typeface="黑体" panose="02010609060101010101" pitchFamily="49" charset="-122"/>
                <a:ea typeface="黑体" panose="02010609060101010101" pitchFamily="49" charset="-122"/>
              </a:rPr>
              <a:t>ESP</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7</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体系结构中，两种核心协议和两种典型的传输模式组成的组合中</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是使用最广泛的，最重要的</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形式</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隧道模式</a:t>
            </a:r>
            <a:r>
              <a:rPr lang="en-US" altLang="zh-CN" sz="2400" b="0" dirty="0" smtClean="0">
                <a:solidFill>
                  <a:schemeClr val="tx1"/>
                </a:solidFill>
                <a:latin typeface="黑体" panose="02010609060101010101" pitchFamily="49" charset="-122"/>
                <a:ea typeface="黑体" panose="02010609060101010101" pitchFamily="49" charset="-122"/>
              </a:rPr>
              <a:t>AH</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传输模式</a:t>
            </a:r>
            <a:r>
              <a:rPr lang="en-US" altLang="zh-CN" sz="2400" b="0" dirty="0" smtClean="0">
                <a:solidFill>
                  <a:schemeClr val="tx1"/>
                </a:solidFill>
                <a:latin typeface="黑体" panose="02010609060101010101" pitchFamily="49" charset="-122"/>
                <a:ea typeface="黑体" panose="02010609060101010101" pitchFamily="49" charset="-122"/>
              </a:rPr>
              <a:t>AH</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a:t>
            </a:r>
            <a:r>
              <a:rPr lang="zh-CN" altLang="en-US" sz="2400" b="0" dirty="0">
                <a:solidFill>
                  <a:srgbClr val="FF0000"/>
                </a:solidFill>
                <a:latin typeface="黑体" panose="02010609060101010101" pitchFamily="49" charset="-122"/>
                <a:ea typeface="黑体" panose="02010609060101010101" pitchFamily="49" charset="-122"/>
              </a:rPr>
              <a:t>隧道模式</a:t>
            </a:r>
            <a:r>
              <a:rPr lang="en-US" altLang="zh-CN" sz="2400" b="0" dirty="0" smtClean="0">
                <a:solidFill>
                  <a:srgbClr val="FF0000"/>
                </a:solidFill>
                <a:latin typeface="黑体" panose="02010609060101010101" pitchFamily="49" charset="-122"/>
                <a:ea typeface="黑体" panose="02010609060101010101" pitchFamily="49" charset="-122"/>
              </a:rPr>
              <a:t>ESP</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传输模式</a:t>
            </a:r>
            <a:r>
              <a:rPr lang="en-US" altLang="zh-CN" sz="2400" b="0" dirty="0">
                <a:solidFill>
                  <a:schemeClr val="tx1"/>
                </a:solidFill>
                <a:latin typeface="黑体" panose="02010609060101010101" pitchFamily="49" charset="-122"/>
                <a:ea typeface="黑体" panose="02010609060101010101" pitchFamily="49" charset="-122"/>
              </a:rPr>
              <a:t>ESP</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8</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体系结构中</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提供源认证和鉴别、 数据完整性检验以及机密性</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A:SA</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B:IKE</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C:AH</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D:ESP</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8</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a:t>
            </a:r>
            <a:r>
              <a:rPr lang="en-US" altLang="zh-CN" sz="2400" b="0" dirty="0" err="1">
                <a:solidFill>
                  <a:schemeClr val="tx1"/>
                </a:solidFill>
                <a:latin typeface="黑体" panose="02010609060101010101" pitchFamily="49" charset="-122"/>
                <a:ea typeface="黑体" panose="02010609060101010101" pitchFamily="49" charset="-122"/>
              </a:rPr>
              <a:t>IPSec</a:t>
            </a:r>
            <a:r>
              <a:rPr lang="zh-CN" altLang="en-US" sz="2400" b="0" dirty="0">
                <a:solidFill>
                  <a:schemeClr val="tx1"/>
                </a:solidFill>
                <a:latin typeface="黑体" panose="02010609060101010101" pitchFamily="49" charset="-122"/>
                <a:ea typeface="黑体" panose="02010609060101010101" pitchFamily="49" charset="-122"/>
              </a:rPr>
              <a:t>体系结构中</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D</a:t>
            </a:r>
            <a:r>
              <a:rPr lang="zh-CN" altLang="en-US" sz="2400" b="0" dirty="0" smtClean="0">
                <a:solidFill>
                  <a:srgbClr val="FF0000"/>
                </a:solidFill>
                <a:latin typeface="黑体" panose="02010609060101010101" pitchFamily="49" charset="-122"/>
                <a:ea typeface="黑体" panose="02010609060101010101" pitchFamily="49" charset="-122"/>
              </a:rPr>
              <a:t>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提供源认证和鉴别、 数据完整性检验以及机密性</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smtClean="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A:SA</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B:IKE</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C:AH</a:t>
            </a:r>
            <a:r>
              <a:rPr lang="zh-CN" altLang="en-US" sz="2400" b="0" dirty="0" smtClean="0">
                <a:solidFill>
                  <a:schemeClr val="tx1"/>
                </a:solidFill>
                <a:latin typeface="黑体" panose="02010609060101010101" pitchFamily="49" charset="-122"/>
                <a:ea typeface="黑体" panose="02010609060101010101" pitchFamily="49" charset="-122"/>
              </a:rPr>
              <a:t>协议</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D:ESP</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6"/>
          <p:cNvSpPr txBox="1"/>
          <p:nvPr/>
        </p:nvSpPr>
        <p:spPr>
          <a:xfrm>
            <a:off x="735180" y="596787"/>
            <a:ext cx="8821420" cy="541020"/>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华文黑体" panose="02010600040101010101" charset="-122"/>
                <a:ea typeface="华文黑体" panose="02010600040101010101" charset="-122"/>
                <a:sym typeface="+mn-ea"/>
              </a:rPr>
              <a:t>8.2 </a:t>
            </a:r>
            <a:r>
              <a:rPr lang="zh-CN" altLang="en-US" sz="2800" b="1" dirty="0" smtClean="0">
                <a:latin typeface="华文黑体" panose="02010600040101010101" charset="-122"/>
                <a:ea typeface="华文黑体" panose="02010600040101010101" charset="-122"/>
                <a:sym typeface="+mn-ea"/>
              </a:rPr>
              <a:t>数据加密</a:t>
            </a:r>
            <a:endParaRPr lang="zh-CN" altLang="en-US" sz="2800" b="1" dirty="0">
              <a:latin typeface="华文黑体" panose="02010600040101010101" charset="-122"/>
              <a:ea typeface="华文黑体" panose="02010600040101010101" charset="-122"/>
              <a:sym typeface="+mn-ea"/>
            </a:endParaRPr>
          </a:p>
        </p:txBody>
      </p:sp>
      <p:sp>
        <p:nvSpPr>
          <p:cNvPr id="7" name="文本框 6"/>
          <p:cNvSpPr txBox="1"/>
          <p:nvPr/>
        </p:nvSpPr>
        <p:spPr>
          <a:xfrm>
            <a:off x="1205387" y="1340458"/>
            <a:ext cx="9249256" cy="645160"/>
          </a:xfrm>
          <a:prstGeom prst="rect">
            <a:avLst/>
          </a:prstGeom>
          <a:noFill/>
        </p:spPr>
        <p:txBody>
          <a:bodyPr wrap="square" rtlCol="0">
            <a:spAutoFit/>
          </a:bodyPr>
          <a:lstStyle/>
          <a:p>
            <a:pPr>
              <a:lnSpc>
                <a:spcPct val="150000"/>
              </a:lnSpc>
            </a:pPr>
            <a:r>
              <a:rPr lang="zh-CN" altLang="en-US" sz="2400" b="1" dirty="0" smtClean="0">
                <a:latin typeface="华文黑体" panose="02010600040101010101" charset="-122"/>
                <a:ea typeface="华文黑体" panose="02010600040101010101" charset="-122"/>
                <a:sym typeface="+mn-ea"/>
              </a:rPr>
              <a:t>本节知识点：</a:t>
            </a:r>
          </a:p>
        </p:txBody>
      </p:sp>
      <p:pic>
        <p:nvPicPr>
          <p:cNvPr id="717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7242" y="2296632"/>
            <a:ext cx="5943600" cy="32004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400" b="0" dirty="0" smtClean="0">
                <a:solidFill>
                  <a:schemeClr val="tx1"/>
                </a:solidFill>
                <a:latin typeface="华文黑体" panose="02010600040101010101" charset="-122"/>
                <a:ea typeface="华文黑体" panose="02010600040101010101" charset="-122"/>
                <a:sym typeface="+mn-ea"/>
              </a:rPr>
              <a:t>知识点</a:t>
            </a:r>
            <a:r>
              <a:rPr lang="en-US" altLang="zh-CN" sz="2400" b="0" dirty="0" smtClean="0">
                <a:solidFill>
                  <a:schemeClr val="tx1"/>
                </a:solidFill>
                <a:latin typeface="华文黑体" panose="02010600040101010101" charset="-122"/>
                <a:ea typeface="华文黑体" panose="02010600040101010101" charset="-122"/>
                <a:sym typeface="+mn-ea"/>
              </a:rPr>
              <a:t>1</a:t>
            </a:r>
            <a:r>
              <a:rPr lang="zh-CN" altLang="en-US" sz="2400" b="0" dirty="0" smtClean="0">
                <a:solidFill>
                  <a:schemeClr val="tx1"/>
                </a:solidFill>
                <a:latin typeface="华文黑体" panose="02010600040101010101" charset="-122"/>
                <a:ea typeface="华文黑体" panose="02010600040101010101" charset="-122"/>
                <a:sym typeface="+mn-ea"/>
              </a:rPr>
              <a:t>：通信加密</a:t>
            </a:r>
            <a:r>
              <a:rPr lang="zh-CN" altLang="en-US" sz="2400" b="0" dirty="0" smtClean="0">
                <a:solidFill>
                  <a:schemeClr val="tx1"/>
                </a:solidFill>
                <a:latin typeface="华文黑体" panose="02010600040101010101" charset="-122"/>
                <a:ea typeface="华文黑体" panose="02010600040101010101" charset="-122"/>
                <a:sym typeface="+mn-ea"/>
              </a:rPr>
              <a:t>模型 </a:t>
            </a:r>
            <a:endParaRPr lang="zh-CN" altLang="en-US" sz="2400" b="0" dirty="0" smtClean="0">
              <a:solidFill>
                <a:schemeClr val="tx1"/>
              </a:solidFill>
              <a:latin typeface="华文黑体" panose="02010600040101010101" charset="-122"/>
              <a:ea typeface="华文黑体" panose="02010600040101010101" charset="-122"/>
              <a:sym typeface="+mn-ea"/>
            </a:endParaRPr>
          </a:p>
        </p:txBody>
      </p:sp>
      <p:grpSp>
        <p:nvGrpSpPr>
          <p:cNvPr id="11" name="组合 10"/>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12" name="矩形 11"/>
          <p:cNvSpPr/>
          <p:nvPr/>
        </p:nvSpPr>
        <p:spPr>
          <a:xfrm>
            <a:off x="1920949" y="2461430"/>
            <a:ext cx="6096000" cy="2308324"/>
          </a:xfrm>
          <a:prstGeom prst="rect">
            <a:avLst/>
          </a:prstGeom>
        </p:spPr>
        <p:txBody>
          <a:bodyPr>
            <a:spAutoFit/>
          </a:bodyPr>
          <a:lstStyle/>
          <a:p>
            <a:pPr>
              <a:lnSpc>
                <a:spcPct val="150000"/>
              </a:lnSpc>
            </a:pPr>
            <a:r>
              <a:rPr lang="zh-CN" altLang="en-US" sz="2400" dirty="0" smtClean="0">
                <a:latin typeface="Microsoft YaHei" charset="-122"/>
                <a:ea typeface="Microsoft YaHei" charset="-122"/>
                <a:cs typeface="Microsoft YaHei" charset="-122"/>
              </a:rPr>
              <a:t>明文：未</a:t>
            </a:r>
            <a:r>
              <a:rPr lang="zh-CN" altLang="en-US" sz="2400" dirty="0">
                <a:latin typeface="Microsoft YaHei" charset="-122"/>
                <a:ea typeface="Microsoft YaHei" charset="-122"/>
                <a:cs typeface="Microsoft YaHei" charset="-122"/>
              </a:rPr>
              <a:t>加密的消息。 </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密文：被</a:t>
            </a:r>
            <a:r>
              <a:rPr lang="zh-CN" altLang="en-US" sz="2400" dirty="0">
                <a:latin typeface="Microsoft YaHei" charset="-122"/>
                <a:ea typeface="Microsoft YaHei" charset="-122"/>
                <a:cs typeface="Microsoft YaHei" charset="-122"/>
              </a:rPr>
              <a:t>加密的</a:t>
            </a:r>
            <a:r>
              <a:rPr lang="zh-CN" altLang="en-US" sz="2400" dirty="0" smtClean="0">
                <a:latin typeface="Microsoft YaHei" charset="-122"/>
                <a:ea typeface="Microsoft YaHei" charset="-122"/>
                <a:cs typeface="Microsoft YaHei" charset="-122"/>
              </a:rPr>
              <a:t>消息。</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加密：明文</a:t>
            </a:r>
            <a:r>
              <a:rPr lang="zh-CN" altLang="en-US" sz="2400" dirty="0">
                <a:latin typeface="Microsoft YaHei" charset="-122"/>
                <a:ea typeface="Microsoft YaHei" charset="-122"/>
                <a:cs typeface="Microsoft YaHei" charset="-122"/>
              </a:rPr>
              <a:t>转变为密文的过程。 </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解密：密</a:t>
            </a:r>
            <a:r>
              <a:rPr lang="zh-CN" altLang="en-US" sz="2400" dirty="0">
                <a:latin typeface="Microsoft YaHei" charset="-122"/>
                <a:ea typeface="Microsoft YaHei" charset="-122"/>
                <a:cs typeface="Microsoft YaHei" charset="-122"/>
              </a:rPr>
              <a:t>文转变为明文的过程。 </a:t>
            </a:r>
            <a:endParaRPr lang="zh-CN" altLang="en-US" sz="2400" dirty="0">
              <a:effectLst/>
              <a:latin typeface="Microsoft YaHei" charset="-122"/>
              <a:ea typeface="Microsoft YaHei" charset="-122"/>
              <a:cs typeface="Microsoft YaHei" charset="-122"/>
            </a:endParaRPr>
          </a:p>
        </p:txBody>
      </p:sp>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400" b="0" dirty="0" smtClean="0">
                <a:solidFill>
                  <a:schemeClr val="tx1"/>
                </a:solidFill>
                <a:latin typeface="华文黑体" panose="02010600040101010101" charset="-122"/>
                <a:ea typeface="华文黑体" panose="02010600040101010101" charset="-122"/>
                <a:sym typeface="+mn-ea"/>
              </a:rPr>
              <a:t>知识点</a:t>
            </a:r>
            <a:r>
              <a:rPr lang="en-US" altLang="zh-CN" sz="2400" b="0" dirty="0" smtClean="0">
                <a:solidFill>
                  <a:schemeClr val="tx1"/>
                </a:solidFill>
                <a:latin typeface="华文黑体" panose="02010600040101010101" charset="-122"/>
                <a:ea typeface="华文黑体" panose="02010600040101010101" charset="-122"/>
                <a:sym typeface="+mn-ea"/>
              </a:rPr>
              <a:t>1</a:t>
            </a:r>
            <a:r>
              <a:rPr lang="zh-CN" altLang="en-US" sz="2400" b="0" dirty="0" smtClean="0">
                <a:solidFill>
                  <a:schemeClr val="tx1"/>
                </a:solidFill>
                <a:latin typeface="华文黑体" panose="02010600040101010101" charset="-122"/>
                <a:ea typeface="华文黑体" panose="02010600040101010101" charset="-122"/>
                <a:sym typeface="+mn-ea"/>
              </a:rPr>
              <a:t>：通信加密</a:t>
            </a:r>
            <a:r>
              <a:rPr lang="zh-CN" altLang="en-US" sz="2400" b="0" dirty="0" smtClean="0">
                <a:solidFill>
                  <a:schemeClr val="tx1"/>
                </a:solidFill>
                <a:latin typeface="华文黑体" panose="02010600040101010101" charset="-122"/>
                <a:ea typeface="华文黑体" panose="02010600040101010101" charset="-122"/>
                <a:sym typeface="+mn-ea"/>
              </a:rPr>
              <a:t>模型 </a:t>
            </a:r>
            <a:endParaRPr lang="zh-CN" altLang="en-US" sz="2400" b="0" dirty="0" smtClean="0">
              <a:solidFill>
                <a:schemeClr val="tx1"/>
              </a:solidFill>
              <a:latin typeface="华文黑体" panose="02010600040101010101" charset="-122"/>
              <a:ea typeface="华文黑体" panose="02010600040101010101" charset="-122"/>
              <a:sym typeface="+mn-ea"/>
            </a:endParaRPr>
          </a:p>
        </p:txBody>
      </p:sp>
      <p:grpSp>
        <p:nvGrpSpPr>
          <p:cNvPr id="11" name="组合 10"/>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pic>
        <p:nvPicPr>
          <p:cNvPr id="6" name="图片 5"/>
          <p:cNvPicPr>
            <a:picLocks noChangeAspect="1"/>
          </p:cNvPicPr>
          <p:nvPr/>
        </p:nvPicPr>
        <p:blipFill>
          <a:blip r:embed="rId3"/>
          <a:stretch>
            <a:fillRect/>
          </a:stretch>
        </p:blipFill>
        <p:spPr>
          <a:xfrm>
            <a:off x="1873395" y="2461430"/>
            <a:ext cx="8759164" cy="3028261"/>
          </a:xfrm>
          <a:prstGeom prst="rect">
            <a:avLst/>
          </a:prstGeom>
        </p:spPr>
      </p:pic>
    </p:spTree>
    <p:extLst>
      <p:ext uri="{BB962C8B-B14F-4D97-AF65-F5344CB8AC3E}">
        <p14:creationId xmlns:p14="http://schemas.microsoft.com/office/powerpoint/2010/main" val="10799213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：通信加密</a:t>
            </a:r>
            <a:r>
              <a:rPr lang="zh-CN" altLang="en-US" sz="2800" b="0" dirty="0" smtClean="0">
                <a:solidFill>
                  <a:schemeClr val="tx1"/>
                </a:solidFill>
                <a:latin typeface="黑体" panose="02010609060101010101" pitchFamily="49" charset="-122"/>
                <a:ea typeface="黑体" panose="02010609060101010101" pitchFamily="49" charset="-122"/>
                <a:sym typeface="+mn-ea"/>
              </a:rPr>
              <a:t>模型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aphicFrame>
        <p:nvGraphicFramePr>
          <p:cNvPr id="5" name="表格 4"/>
          <p:cNvGraphicFramePr>
            <a:graphicFrameLocks noGrp="1"/>
          </p:cNvGraphicFramePr>
          <p:nvPr>
            <p:extLst>
              <p:ext uri="{D42A27DB-BD31-4B8C-83A1-F6EECF244321}">
                <p14:modId xmlns:p14="http://schemas.microsoft.com/office/powerpoint/2010/main" val="1751485201"/>
              </p:ext>
            </p:extLst>
          </p:nvPr>
        </p:nvGraphicFramePr>
        <p:xfrm>
          <a:off x="1755551" y="2602416"/>
          <a:ext cx="8990218" cy="3160169"/>
        </p:xfrm>
        <a:graphic>
          <a:graphicData uri="http://schemas.openxmlformats.org/drawingml/2006/table">
            <a:tbl>
              <a:tblPr firstRow="1" bandRow="1">
                <a:tableStyleId>{5940675A-B579-460E-94D1-54222C63F5DA}</a:tableStyleId>
              </a:tblPr>
              <a:tblGrid>
                <a:gridCol w="2221230"/>
                <a:gridCol w="6768988"/>
              </a:tblGrid>
              <a:tr h="631825">
                <a:tc>
                  <a:txBody>
                    <a:bodyPr/>
                    <a:lstStyle/>
                    <a:p>
                      <a:pPr algn="ctr"/>
                      <a:r>
                        <a:rPr lang="en-US" altLang="zh-CN" sz="2000" dirty="0" smtClean="0">
                          <a:solidFill>
                            <a:schemeClr val="tx1"/>
                          </a:solidFill>
                          <a:latin typeface="Microsoft YaHei" charset="-122"/>
                          <a:ea typeface="Microsoft YaHei" charset="-122"/>
                          <a:cs typeface="Microsoft YaHei" charset="-122"/>
                        </a:rPr>
                        <a:t>M</a:t>
                      </a:r>
                    </a:p>
                  </a:txBody>
                  <a:tcPr anchor="ctr"/>
                </a:tc>
                <a:tc>
                  <a:txBody>
                    <a:bodyPr/>
                    <a:lstStyle/>
                    <a:p>
                      <a:pPr algn="ctr"/>
                      <a:r>
                        <a:rPr lang="zh-CN" altLang="en-US" sz="2000" dirty="0" smtClean="0">
                          <a:solidFill>
                            <a:schemeClr val="tx1"/>
                          </a:solidFill>
                          <a:latin typeface="Microsoft YaHei" charset="-122"/>
                          <a:ea typeface="Microsoft YaHei" charset="-122"/>
                          <a:cs typeface="Microsoft YaHei" charset="-122"/>
                        </a:rPr>
                        <a:t>可能明文的有限集，称为</a:t>
                      </a:r>
                      <a:r>
                        <a:rPr lang="zh-CN" altLang="en-US" sz="2000" dirty="0" smtClean="0">
                          <a:solidFill>
                            <a:srgbClr val="C00000"/>
                          </a:solidFill>
                          <a:latin typeface="Microsoft YaHei" charset="-122"/>
                          <a:ea typeface="Microsoft YaHei" charset="-122"/>
                          <a:cs typeface="Microsoft YaHei" charset="-122"/>
                        </a:rPr>
                        <a:t>明文空间</a:t>
                      </a:r>
                    </a:p>
                  </a:txBody>
                  <a:tcPr anchor="ctr"/>
                </a:tc>
              </a:tr>
              <a:tr h="632086">
                <a:tc>
                  <a:txBody>
                    <a:bodyPr/>
                    <a:lstStyle/>
                    <a:p>
                      <a:pPr algn="ctr"/>
                      <a:r>
                        <a:rPr lang="en-US" altLang="zh-CN" sz="2000" dirty="0" smtClean="0">
                          <a:solidFill>
                            <a:schemeClr val="tx1"/>
                          </a:solidFill>
                          <a:latin typeface="Microsoft YaHei" charset="-122"/>
                          <a:ea typeface="Microsoft YaHei" charset="-122"/>
                          <a:cs typeface="Microsoft YaHei" charset="-122"/>
                        </a:rPr>
                        <a:t>C</a:t>
                      </a:r>
                    </a:p>
                  </a:txBody>
                  <a:tcPr anchor="ctr"/>
                </a:tc>
                <a:tc>
                  <a:txBody>
                    <a:bodyPr/>
                    <a:lstStyle/>
                    <a:p>
                      <a:pPr algn="ctr"/>
                      <a:r>
                        <a:rPr lang="zh-CN" altLang="en-US" sz="2000" dirty="0" smtClean="0">
                          <a:solidFill>
                            <a:schemeClr val="tx1"/>
                          </a:solidFill>
                          <a:latin typeface="Microsoft YaHei" charset="-122"/>
                          <a:ea typeface="Microsoft YaHei" charset="-122"/>
                          <a:cs typeface="Microsoft YaHei" charset="-122"/>
                        </a:rPr>
                        <a:t>可能密文的有限集，称为</a:t>
                      </a:r>
                      <a:r>
                        <a:rPr lang="zh-CN" altLang="en-US" sz="2000" dirty="0" smtClean="0">
                          <a:solidFill>
                            <a:srgbClr val="C00000"/>
                          </a:solidFill>
                          <a:latin typeface="Microsoft YaHei" charset="-122"/>
                          <a:ea typeface="Microsoft YaHei" charset="-122"/>
                          <a:cs typeface="Microsoft YaHei" charset="-122"/>
                        </a:rPr>
                        <a:t>密文空间</a:t>
                      </a:r>
                    </a:p>
                  </a:txBody>
                  <a:tcPr anchor="ctr"/>
                </a:tc>
              </a:tr>
              <a:tr h="632086">
                <a:tc>
                  <a:txBody>
                    <a:bodyPr/>
                    <a:lstStyle/>
                    <a:p>
                      <a:pPr algn="ctr"/>
                      <a:r>
                        <a:rPr lang="en-US" altLang="zh-CN" sz="2000" dirty="0" smtClean="0">
                          <a:solidFill>
                            <a:schemeClr val="tx1"/>
                          </a:solidFill>
                          <a:latin typeface="Microsoft YaHei" charset="-122"/>
                          <a:ea typeface="Microsoft YaHei" charset="-122"/>
                          <a:cs typeface="Microsoft YaHei" charset="-122"/>
                        </a:rPr>
                        <a:t>K</a:t>
                      </a:r>
                    </a:p>
                  </a:txBody>
                  <a:tcPr anchor="ctr"/>
                </a:tc>
                <a:tc>
                  <a:txBody>
                    <a:bodyPr/>
                    <a:lstStyle/>
                    <a:p>
                      <a:pPr algn="ctr"/>
                      <a:r>
                        <a:rPr lang="zh-CN" altLang="en-US" sz="2000" dirty="0" smtClean="0">
                          <a:solidFill>
                            <a:schemeClr val="tx1"/>
                          </a:solidFill>
                          <a:latin typeface="Microsoft YaHei" charset="-122"/>
                          <a:ea typeface="Microsoft YaHei" charset="-122"/>
                          <a:cs typeface="Microsoft YaHei" charset="-122"/>
                        </a:rPr>
                        <a:t>一切可能密钥构成的有限集，称为</a:t>
                      </a:r>
                      <a:r>
                        <a:rPr lang="zh-CN" altLang="en-US" sz="2000" dirty="0" smtClean="0">
                          <a:solidFill>
                            <a:srgbClr val="C00000"/>
                          </a:solidFill>
                          <a:latin typeface="Microsoft YaHei" charset="-122"/>
                          <a:ea typeface="Microsoft YaHei" charset="-122"/>
                          <a:cs typeface="Microsoft YaHei" charset="-122"/>
                        </a:rPr>
                        <a:t>密钥空间</a:t>
                      </a:r>
                    </a:p>
                  </a:txBody>
                  <a:tcPr anchor="ctr"/>
                </a:tc>
              </a:tr>
              <a:tr h="632086">
                <a:tc>
                  <a:txBody>
                    <a:bodyPr/>
                    <a:lstStyle/>
                    <a:p>
                      <a:pPr algn="ctr"/>
                      <a:r>
                        <a:rPr lang="en-US" altLang="zh-CN" sz="2000" dirty="0" smtClean="0">
                          <a:solidFill>
                            <a:schemeClr val="tx1"/>
                          </a:solidFill>
                          <a:latin typeface="Microsoft YaHei" charset="-122"/>
                          <a:ea typeface="Microsoft YaHei" charset="-122"/>
                          <a:cs typeface="Microsoft YaHei" charset="-122"/>
                        </a:rPr>
                        <a:t>E</a:t>
                      </a:r>
                    </a:p>
                  </a:txBody>
                  <a:tcPr anchor="ctr"/>
                </a:tc>
                <a:tc>
                  <a:txBody>
                    <a:bodyPr/>
                    <a:lstStyle/>
                    <a:p>
                      <a:pPr algn="ctr"/>
                      <a:r>
                        <a:rPr lang="zh-CN" altLang="en-US" sz="2000" dirty="0" smtClean="0">
                          <a:solidFill>
                            <a:srgbClr val="C00000"/>
                          </a:solidFill>
                          <a:latin typeface="Microsoft YaHei" charset="-122"/>
                          <a:ea typeface="Microsoft YaHei" charset="-122"/>
                          <a:cs typeface="Microsoft YaHei" charset="-122"/>
                        </a:rPr>
                        <a:t>加密</a:t>
                      </a:r>
                      <a:r>
                        <a:rPr lang="zh-CN" altLang="en-US" sz="2000" dirty="0" smtClean="0">
                          <a:solidFill>
                            <a:srgbClr val="C00000"/>
                          </a:solidFill>
                          <a:latin typeface="Microsoft YaHei" charset="-122"/>
                          <a:ea typeface="Microsoft YaHei" charset="-122"/>
                          <a:cs typeface="Microsoft YaHei" charset="-122"/>
                        </a:rPr>
                        <a:t>算法</a:t>
                      </a:r>
                      <a:endParaRPr lang="zh-CN" altLang="en-US" sz="2000" dirty="0" smtClean="0">
                        <a:solidFill>
                          <a:schemeClr val="tx1"/>
                        </a:solidFill>
                        <a:latin typeface="Microsoft YaHei" charset="-122"/>
                        <a:ea typeface="Microsoft YaHei" charset="-122"/>
                        <a:cs typeface="Microsoft YaHei" charset="-122"/>
                      </a:endParaRPr>
                    </a:p>
                  </a:txBody>
                  <a:tcPr anchor="ctr"/>
                </a:tc>
              </a:tr>
              <a:tr h="632086">
                <a:tc>
                  <a:txBody>
                    <a:bodyPr/>
                    <a:lstStyle/>
                    <a:p>
                      <a:pPr algn="ctr"/>
                      <a:r>
                        <a:rPr lang="en-US" altLang="zh-CN" sz="2000" dirty="0" smtClean="0">
                          <a:solidFill>
                            <a:schemeClr val="tx1"/>
                          </a:solidFill>
                          <a:latin typeface="Microsoft YaHei" charset="-122"/>
                          <a:ea typeface="Microsoft YaHei" charset="-122"/>
                          <a:cs typeface="Microsoft YaHei" charset="-122"/>
                        </a:rPr>
                        <a:t>D</a:t>
                      </a:r>
                    </a:p>
                  </a:txBody>
                  <a:tcPr anchor="ctr"/>
                </a:tc>
                <a:tc>
                  <a:txBody>
                    <a:bodyPr/>
                    <a:lstStyle/>
                    <a:p>
                      <a:pPr algn="ctr"/>
                      <a:r>
                        <a:rPr lang="zh-CN" altLang="en-US" sz="2000" dirty="0" smtClean="0">
                          <a:solidFill>
                            <a:srgbClr val="C00000"/>
                          </a:solidFill>
                          <a:latin typeface="Microsoft YaHei" charset="-122"/>
                          <a:ea typeface="Microsoft YaHei" charset="-122"/>
                          <a:cs typeface="Microsoft YaHei" charset="-122"/>
                        </a:rPr>
                        <a:t>解密</a:t>
                      </a:r>
                      <a:r>
                        <a:rPr lang="zh-CN" altLang="en-US" sz="2000" dirty="0" smtClean="0">
                          <a:solidFill>
                            <a:srgbClr val="C00000"/>
                          </a:solidFill>
                          <a:latin typeface="Microsoft YaHei" charset="-122"/>
                          <a:ea typeface="Microsoft YaHei" charset="-122"/>
                          <a:cs typeface="Microsoft YaHei" charset="-122"/>
                        </a:rPr>
                        <a:t>算法</a:t>
                      </a:r>
                      <a:endParaRPr lang="zh-CN" altLang="en-US" sz="2000" dirty="0" smtClean="0">
                        <a:solidFill>
                          <a:schemeClr val="tx1"/>
                        </a:solidFill>
                        <a:latin typeface="Microsoft YaHei" charset="-122"/>
                        <a:ea typeface="Microsoft YaHei" charset="-122"/>
                        <a:cs typeface="Microsoft YaHei" charset="-122"/>
                      </a:endParaRPr>
                    </a:p>
                  </a:txBody>
                  <a:tcPr anchor="ctr"/>
                </a:tc>
              </a:tr>
            </a:tbl>
          </a:graphicData>
        </a:graphic>
      </p:graphicFrame>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35025" y="2138093"/>
            <a:ext cx="10002190" cy="175323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加密算法（</a:t>
            </a:r>
            <a:r>
              <a:rPr lang="en-US" altLang="zh-CN" sz="2400" dirty="0" err="1" smtClean="0">
                <a:latin typeface="华文黑体" panose="02010600040101010101" charset="-122"/>
                <a:ea typeface="华文黑体" panose="02010600040101010101" charset="-122"/>
              </a:rPr>
              <a:t>E</a:t>
            </a:r>
            <a:r>
              <a:rPr lang="en-US" altLang="zh-CN" sz="2400" baseline="-25000" dirty="0" err="1" smtClean="0">
                <a:latin typeface="华文黑体" panose="02010600040101010101" charset="-122"/>
                <a:ea typeface="华文黑体" panose="02010600040101010101" charset="-122"/>
              </a:rPr>
              <a:t>k</a:t>
            </a:r>
            <a:r>
              <a:rPr lang="en-US" altLang="zh-CN" sz="2400" dirty="0" err="1" smtClean="0">
                <a:latin typeface="华文黑体" panose="02010600040101010101" charset="-122"/>
                <a:ea typeface="华文黑体" panose="02010600040101010101" charset="-122"/>
              </a:rPr>
              <a:t>:M→C</a:t>
            </a:r>
            <a:r>
              <a:rPr lang="zh-CN" altLang="en-US" sz="2400" dirty="0" smtClean="0">
                <a:latin typeface="华文黑体" panose="02010600040101010101" charset="-122"/>
                <a:ea typeface="华文黑体" panose="02010600040101010101" charset="-122"/>
              </a:rPr>
              <a:t>），解密算法（</a:t>
            </a:r>
            <a:r>
              <a:rPr lang="en-US" altLang="zh-CN" sz="2400" dirty="0" err="1" smtClean="0">
                <a:latin typeface="华文黑体" panose="02010600040101010101" charset="-122"/>
                <a:ea typeface="华文黑体" panose="02010600040101010101" charset="-122"/>
              </a:rPr>
              <a:t>D</a:t>
            </a:r>
            <a:r>
              <a:rPr lang="en-US" altLang="zh-CN" sz="2400" baseline="-25000" dirty="0" err="1" smtClean="0">
                <a:latin typeface="华文黑体" panose="02010600040101010101" charset="-122"/>
                <a:ea typeface="华文黑体" panose="02010600040101010101" charset="-122"/>
              </a:rPr>
              <a:t>k</a:t>
            </a:r>
            <a:r>
              <a:rPr lang="en-US" altLang="zh-CN" sz="2400" dirty="0" err="1" smtClean="0">
                <a:latin typeface="华文黑体" panose="02010600040101010101" charset="-122"/>
                <a:ea typeface="华文黑体" panose="02010600040101010101" charset="-122"/>
              </a:rPr>
              <a:t>:C→M</a:t>
            </a:r>
            <a:r>
              <a:rPr lang="zh-CN" altLang="en-US" sz="2400" dirty="0" smtClean="0">
                <a:latin typeface="华文黑体" panose="02010600040101010101" charset="-122"/>
                <a:ea typeface="华文黑体" panose="02010600040101010101" charset="-122"/>
              </a:rPr>
              <a:t>），（</a:t>
            </a:r>
            <a:r>
              <a:rPr lang="en-US" altLang="zh-CN" sz="2400" dirty="0" smtClean="0">
                <a:latin typeface="华文黑体" panose="02010600040101010101" charset="-122"/>
                <a:ea typeface="华文黑体" panose="02010600040101010101" charset="-122"/>
              </a:rPr>
              <a:t>x</a:t>
            </a:r>
            <a:r>
              <a:rPr lang="zh-CN" altLang="en-US" sz="2400" dirty="0" smtClean="0">
                <a:latin typeface="华文黑体" panose="02010600040101010101" charset="-122"/>
                <a:ea typeface="华文黑体" panose="02010600040101010101" charset="-122"/>
              </a:rPr>
              <a:t>∈</a:t>
            </a:r>
            <a:r>
              <a:rPr lang="en-US" altLang="zh-CN" sz="2400" dirty="0" smtClean="0">
                <a:latin typeface="华文黑体" panose="02010600040101010101" charset="-122"/>
                <a:ea typeface="华文黑体" panose="02010600040101010101" charset="-122"/>
              </a:rPr>
              <a:t>M</a:t>
            </a:r>
            <a:r>
              <a:rPr lang="zh-CN" altLang="en-US" sz="2400" dirty="0" smtClean="0">
                <a:latin typeface="华文黑体" panose="02010600040101010101" charset="-122"/>
                <a:ea typeface="华文黑体" panose="02010600040101010101" charset="-122"/>
              </a:rPr>
              <a:t>）</a:t>
            </a:r>
            <a:r>
              <a:rPr lang="en-US" altLang="zh-CN" sz="2400" dirty="0" smtClean="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满足：</a:t>
            </a:r>
            <a:endParaRPr lang="en-US" altLang="zh-CN" sz="2400" dirty="0" smtClean="0">
              <a:latin typeface="华文黑体" panose="02010600040101010101" charset="-122"/>
              <a:ea typeface="华文黑体" panose="02010600040101010101" charset="-122"/>
            </a:endParaRPr>
          </a:p>
          <a:p>
            <a:pPr>
              <a:lnSpc>
                <a:spcPct val="150000"/>
              </a:lnSpc>
            </a:pPr>
            <a:endParaRPr lang="en-US" altLang="zh-CN" sz="2400" dirty="0">
              <a:latin typeface="华文黑体" panose="02010600040101010101" charset="-122"/>
              <a:ea typeface="华文黑体" panose="02010600040101010101" charset="-122"/>
            </a:endParaRPr>
          </a:p>
          <a:p>
            <a:pPr algn="ctr">
              <a:lnSpc>
                <a:spcPct val="150000"/>
              </a:lnSpc>
            </a:pPr>
            <a:r>
              <a:rPr lang="en-US" altLang="zh-CN" sz="2400" dirty="0" err="1" smtClean="0">
                <a:latin typeface="华文黑体" panose="02010600040101010101" charset="-122"/>
                <a:ea typeface="华文黑体" panose="02010600040101010101" charset="-122"/>
              </a:rPr>
              <a:t>D</a:t>
            </a:r>
            <a:r>
              <a:rPr lang="en-US" altLang="zh-CN" sz="2400" baseline="-25000" dirty="0" err="1" smtClean="0">
                <a:latin typeface="华文黑体" panose="02010600040101010101" charset="-122"/>
                <a:ea typeface="华文黑体" panose="02010600040101010101" charset="-122"/>
              </a:rPr>
              <a:t>k</a:t>
            </a:r>
            <a:r>
              <a:rPr lang="en-US" altLang="zh-CN" sz="2400" dirty="0" smtClean="0">
                <a:latin typeface="华文黑体" panose="02010600040101010101" charset="-122"/>
                <a:ea typeface="华文黑体" panose="02010600040101010101" charset="-122"/>
              </a:rPr>
              <a:t>(</a:t>
            </a:r>
            <a:r>
              <a:rPr lang="en-US" altLang="zh-CN" sz="2400" dirty="0" err="1" smtClean="0">
                <a:latin typeface="华文黑体" panose="02010600040101010101" charset="-122"/>
                <a:ea typeface="华文黑体" panose="02010600040101010101" charset="-122"/>
              </a:rPr>
              <a:t>E</a:t>
            </a:r>
            <a:r>
              <a:rPr lang="en-US" altLang="zh-CN" sz="2400" baseline="-25000" dirty="0" err="1" smtClean="0">
                <a:latin typeface="华文黑体" panose="02010600040101010101" charset="-122"/>
                <a:ea typeface="华文黑体" panose="02010600040101010101" charset="-122"/>
              </a:rPr>
              <a:t>k</a:t>
            </a:r>
            <a:r>
              <a:rPr lang="en-US" altLang="zh-CN" sz="2400" dirty="0" smtClean="0">
                <a:latin typeface="华文黑体" panose="02010600040101010101" charset="-122"/>
                <a:ea typeface="华文黑体" panose="02010600040101010101" charset="-122"/>
              </a:rPr>
              <a:t>(x))=x</a:t>
            </a:r>
            <a:endParaRPr lang="zh-CN" altLang="en-US" sz="2400" dirty="0">
              <a:latin typeface="华文黑体" panose="02010600040101010101" charset="-122"/>
              <a:ea typeface="华文黑体" panose="02010600040101010101" charset="-122"/>
            </a:endParaRPr>
          </a:p>
        </p:txBody>
      </p:sp>
      <p:sp>
        <p:nvSpPr>
          <p:cNvPr id="4"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5"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：通信加密</a:t>
            </a:r>
            <a:r>
              <a:rPr lang="zh-CN" altLang="en-US" sz="2800" b="0" dirty="0" smtClean="0">
                <a:solidFill>
                  <a:schemeClr val="tx1"/>
                </a:solidFill>
                <a:latin typeface="黑体" panose="02010609060101010101" pitchFamily="49" charset="-122"/>
                <a:ea typeface="黑体" panose="02010609060101010101" pitchFamily="49" charset="-122"/>
                <a:sym typeface="+mn-ea"/>
              </a:rPr>
              <a:t>模型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135025" y="2138093"/>
            <a:ext cx="10002190" cy="2306955"/>
          </a:xfrm>
          <a:prstGeom prst="rect">
            <a:avLst/>
          </a:prstGeom>
          <a:noFill/>
        </p:spPr>
        <p:txBody>
          <a:bodyPr wrap="square" rtlCol="0">
            <a:spAutoFit/>
          </a:bodyPr>
          <a:lstStyle/>
          <a:p>
            <a:pPr>
              <a:lnSpc>
                <a:spcPct val="150000"/>
              </a:lnSpc>
            </a:pPr>
            <a:r>
              <a:rPr lang="zh-CN" altLang="en-US" sz="2400" dirty="0">
                <a:latin typeface="华文黑体" panose="02010600040101010101" charset="-122"/>
                <a:ea typeface="华文黑体" panose="02010600040101010101" charset="-122"/>
              </a:rPr>
              <a:t>根据密码体制的特点以及出现的先后时间可以将密码方式分类为：</a:t>
            </a:r>
          </a:p>
          <a:p>
            <a:pPr>
              <a:lnSpc>
                <a:spcPct val="150000"/>
              </a:lnSpc>
            </a:pPr>
            <a:r>
              <a:rPr lang="zh-CN" altLang="en-US" sz="2400" dirty="0" smtClean="0">
                <a:latin typeface="华文黑体" panose="02010600040101010101" charset="-122"/>
                <a:ea typeface="华文黑体" panose="02010600040101010101" charset="-122"/>
              </a:rPr>
              <a:t> 一</a:t>
            </a:r>
            <a:r>
              <a:rPr lang="zh-CN" altLang="en-US" sz="2400" dirty="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传统加密方式：</a:t>
            </a:r>
            <a:r>
              <a:rPr lang="zh-CN" altLang="en-US" sz="2400" dirty="0">
                <a:latin typeface="华文黑体" panose="02010600040101010101" charset="-122"/>
                <a:ea typeface="华文黑体" panose="02010600040101010101" charset="-122"/>
              </a:rPr>
              <a:t>替代密码；换位密码</a:t>
            </a:r>
          </a:p>
          <a:p>
            <a:pPr>
              <a:lnSpc>
                <a:spcPct val="150000"/>
              </a:lnSpc>
            </a:pPr>
            <a:r>
              <a:rPr lang="zh-CN" altLang="en-US" sz="2400" dirty="0" smtClean="0">
                <a:latin typeface="华文黑体" panose="02010600040101010101" charset="-122"/>
                <a:ea typeface="华文黑体" panose="02010600040101010101" charset="-122"/>
              </a:rPr>
              <a:t> 二</a:t>
            </a:r>
            <a:r>
              <a:rPr lang="zh-CN" altLang="en-US" sz="2400" dirty="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对称密钥加密</a:t>
            </a:r>
            <a:endParaRPr lang="zh-CN" altLang="en-US" sz="2400" dirty="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rPr>
              <a:t> 三</a:t>
            </a:r>
            <a:r>
              <a:rPr lang="zh-CN" altLang="en-US" sz="2400" dirty="0">
                <a:latin typeface="华文黑体" panose="02010600040101010101" charset="-122"/>
                <a:ea typeface="华文黑体" panose="02010600040101010101" charset="-122"/>
              </a:rPr>
              <a:t>、公开</a:t>
            </a:r>
            <a:r>
              <a:rPr lang="zh-CN" altLang="en-US" sz="2400" dirty="0" smtClean="0">
                <a:latin typeface="华文黑体" panose="02010600040101010101" charset="-122"/>
                <a:ea typeface="华文黑体" panose="02010600040101010101" charset="-122"/>
              </a:rPr>
              <a:t>密钥</a:t>
            </a:r>
            <a:r>
              <a:rPr lang="zh-CN" altLang="en-US" sz="2400" dirty="0" smtClean="0">
                <a:latin typeface="华文黑体" panose="02010600040101010101" charset="-122"/>
                <a:ea typeface="华文黑体" panose="02010600040101010101" charset="-122"/>
              </a:rPr>
              <a:t>加密</a:t>
            </a:r>
            <a:endParaRPr lang="zh-CN" altLang="en-US" sz="2400" dirty="0">
              <a:latin typeface="华文黑体" panose="02010600040101010101" charset="-122"/>
              <a:ea typeface="华文黑体" panose="02010600040101010101" charset="-122"/>
            </a:endParaRPr>
          </a:p>
        </p:txBody>
      </p:sp>
      <p:sp>
        <p:nvSpPr>
          <p:cNvPr id="4"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5"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：通信加密</a:t>
            </a:r>
            <a:r>
              <a:rPr lang="zh-CN" altLang="en-US" sz="2800" b="0" dirty="0" smtClean="0">
                <a:solidFill>
                  <a:schemeClr val="tx1"/>
                </a:solidFill>
                <a:latin typeface="黑体" panose="02010609060101010101" pitchFamily="49" charset="-122"/>
                <a:ea typeface="黑体" panose="02010609060101010101" pitchFamily="49" charset="-122"/>
                <a:sym typeface="+mn-ea"/>
              </a:rPr>
              <a:t>模型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：传统加密</a:t>
            </a:r>
            <a:r>
              <a:rPr lang="zh-CN" altLang="en-US" sz="2800" b="0" dirty="0" smtClean="0">
                <a:solidFill>
                  <a:schemeClr val="tx1"/>
                </a:solidFill>
                <a:latin typeface="黑体" panose="02010609060101010101" pitchFamily="49" charset="-122"/>
                <a:ea typeface="黑体" panose="02010609060101010101" pitchFamily="49" charset="-122"/>
                <a:sym typeface="+mn-ea"/>
              </a:rPr>
              <a:t>方式</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230695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一、替代密码</a:t>
            </a:r>
          </a:p>
          <a:p>
            <a:pPr>
              <a:lnSpc>
                <a:spcPct val="150000"/>
              </a:lnSpc>
            </a:pPr>
            <a:r>
              <a:rPr lang="zh-CN" altLang="en-US" sz="2400" dirty="0" smtClean="0">
                <a:solidFill>
                  <a:srgbClr val="C00000"/>
                </a:solidFill>
                <a:latin typeface="华文黑体" panose="02010600040101010101" charset="-122"/>
                <a:ea typeface="华文黑体" panose="02010600040101010101" charset="-122"/>
              </a:rPr>
              <a:t>凯撒密码</a:t>
            </a:r>
            <a:r>
              <a:rPr lang="zh-CN" altLang="en-US" sz="2400" dirty="0" smtClean="0">
                <a:latin typeface="华文黑体" panose="02010600040101010101" charset="-122"/>
                <a:ea typeface="华文黑体" panose="02010600040101010101" charset="-122"/>
              </a:rPr>
              <a:t>是替代密码的典型应用。</a:t>
            </a:r>
            <a:endParaRPr lang="en-US" altLang="zh-CN" sz="2400" dirty="0" smtClean="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rPr>
              <a:t>加密函数：</a:t>
            </a:r>
            <a:r>
              <a:rPr lang="en-US" altLang="zh-CN" sz="2400" dirty="0" err="1" smtClean="0">
                <a:latin typeface="华文黑体" panose="02010600040101010101" charset="-122"/>
                <a:ea typeface="华文黑体" panose="02010600040101010101" charset="-122"/>
              </a:rPr>
              <a:t>E</a:t>
            </a:r>
            <a:r>
              <a:rPr lang="en-US" altLang="zh-CN" sz="2400" baseline="-25000" dirty="0" err="1" smtClean="0">
                <a:latin typeface="华文黑体" panose="02010600040101010101" charset="-122"/>
                <a:ea typeface="华文黑体" panose="02010600040101010101" charset="-122"/>
              </a:rPr>
              <a:t>k</a:t>
            </a:r>
            <a:r>
              <a:rPr lang="en-US" altLang="zh-CN" sz="2400" dirty="0" smtClean="0">
                <a:latin typeface="华文黑体" panose="02010600040101010101" charset="-122"/>
                <a:ea typeface="华文黑体" panose="02010600040101010101" charset="-122"/>
              </a:rPr>
              <a:t>(M)=(</a:t>
            </a:r>
            <a:r>
              <a:rPr lang="en-US" altLang="zh-CN" sz="2400" dirty="0" err="1" smtClean="0">
                <a:latin typeface="华文黑体" panose="02010600040101010101" charset="-122"/>
                <a:ea typeface="华文黑体" panose="02010600040101010101" charset="-122"/>
              </a:rPr>
              <a:t>M+k</a:t>
            </a:r>
            <a:r>
              <a:rPr lang="en-US" altLang="zh-CN" sz="2400" dirty="0" smtClean="0">
                <a:latin typeface="华文黑体" panose="02010600040101010101" charset="-122"/>
                <a:ea typeface="华文黑体" panose="02010600040101010101" charset="-122"/>
              </a:rPr>
              <a:t>)</a:t>
            </a:r>
            <a:r>
              <a:rPr lang="en-US" altLang="zh-CN" sz="2400" dirty="0" err="1" smtClean="0">
                <a:latin typeface="华文黑体" panose="02010600040101010101" charset="-122"/>
                <a:ea typeface="华文黑体" panose="02010600040101010101" charset="-122"/>
              </a:rPr>
              <a:t>modq</a:t>
            </a:r>
            <a:endParaRPr lang="en-US" altLang="zh-CN" sz="2400" dirty="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rPr>
              <a:t>解密函数：</a:t>
            </a:r>
            <a:r>
              <a:rPr lang="en-US" altLang="zh-CN" sz="2400" dirty="0" err="1" smtClean="0">
                <a:latin typeface="华文黑体" panose="02010600040101010101" charset="-122"/>
                <a:ea typeface="华文黑体" panose="02010600040101010101" charset="-122"/>
              </a:rPr>
              <a:t>D</a:t>
            </a:r>
            <a:r>
              <a:rPr lang="en-US" altLang="zh-CN" sz="2400" baseline="-25000" dirty="0" err="1" smtClean="0">
                <a:latin typeface="华文黑体" panose="02010600040101010101" charset="-122"/>
                <a:ea typeface="华文黑体" panose="02010600040101010101" charset="-122"/>
              </a:rPr>
              <a:t>k</a:t>
            </a:r>
            <a:r>
              <a:rPr lang="en-US" altLang="zh-CN" sz="2400" dirty="0" smtClean="0">
                <a:latin typeface="华文黑体" panose="02010600040101010101" charset="-122"/>
                <a:ea typeface="华文黑体" panose="02010600040101010101" charset="-122"/>
              </a:rPr>
              <a:t>(C)=(K-k)</a:t>
            </a:r>
            <a:r>
              <a:rPr lang="en-US" altLang="zh-CN" sz="2400" dirty="0" err="1" smtClean="0">
                <a:latin typeface="华文黑体" panose="02010600040101010101" charset="-122"/>
                <a:ea typeface="华文黑体" panose="02010600040101010101" charset="-122"/>
              </a:rPr>
              <a:t>modq</a:t>
            </a:r>
            <a:r>
              <a:rPr lang="en-US" altLang="zh-CN" sz="2400" dirty="0" smtClean="0">
                <a:latin typeface="华文黑体" panose="02010600040101010101" charset="-122"/>
                <a:ea typeface="华文黑体" panose="02010600040101010101" charset="-122"/>
              </a:rPr>
              <a:t>    q=26</a:t>
            </a: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pic>
        <p:nvPicPr>
          <p:cNvPr id="11" name="图片 10"/>
          <p:cNvPicPr>
            <a:picLocks noChangeAspect="1"/>
          </p:cNvPicPr>
          <p:nvPr/>
        </p:nvPicPr>
        <p:blipFill>
          <a:blip r:embed="rId3"/>
          <a:srcRect t="11799" b="13454"/>
          <a:stretch>
            <a:fillRect/>
          </a:stretch>
        </p:blipFill>
        <p:spPr>
          <a:xfrm>
            <a:off x="8498205" y="107950"/>
            <a:ext cx="3568065" cy="2667000"/>
          </a:xfrm>
          <a:prstGeom prst="round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24980" y="108100"/>
            <a:ext cx="2641581" cy="747220"/>
          </a:xfrm>
          <a:prstGeom prst="rect">
            <a:avLst/>
          </a:prstGeom>
        </p:spPr>
      </p:pic>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：传统加密</a:t>
            </a:r>
            <a:r>
              <a:rPr lang="zh-CN" altLang="en-US" sz="2800" b="0" dirty="0" smtClean="0">
                <a:solidFill>
                  <a:schemeClr val="tx1"/>
                </a:solidFill>
                <a:latin typeface="黑体" panose="02010609060101010101" pitchFamily="49" charset="-122"/>
                <a:ea typeface="黑体" panose="02010609060101010101" pitchFamily="49" charset="-122"/>
                <a:sym typeface="+mn-ea"/>
              </a:rPr>
              <a:t>方式</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175323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一、替代密码</a:t>
            </a:r>
            <a:endParaRPr lang="en-US" altLang="zh-CN" sz="2400" dirty="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rPr>
              <a:t>例：如果对明文“</a:t>
            </a:r>
            <a:r>
              <a:rPr lang="en-US" altLang="zh-CN" sz="2400" dirty="0" err="1" smtClean="0">
                <a:latin typeface="华文黑体" panose="02010600040101010101" charset="-122"/>
                <a:ea typeface="华文黑体" panose="02010600040101010101" charset="-122"/>
              </a:rPr>
              <a:t>bob,I</a:t>
            </a:r>
            <a:r>
              <a:rPr lang="en-US" altLang="zh-CN" sz="2400" dirty="0" smtClean="0">
                <a:latin typeface="华文黑体" panose="02010600040101010101" charset="-122"/>
                <a:ea typeface="华文黑体" panose="02010600040101010101" charset="-122"/>
              </a:rPr>
              <a:t> love </a:t>
            </a:r>
            <a:r>
              <a:rPr lang="en-US" altLang="zh-CN" sz="2400" dirty="0" err="1" smtClean="0">
                <a:latin typeface="华文黑体" panose="02010600040101010101" charset="-122"/>
                <a:ea typeface="华文黑体" panose="02010600040101010101" charset="-122"/>
              </a:rPr>
              <a:t>you,Alice</a:t>
            </a:r>
            <a:r>
              <a:rPr lang="zh-CN" altLang="en-US" sz="2400" dirty="0" smtClean="0">
                <a:latin typeface="华文黑体" panose="02010600040101010101" charset="-122"/>
                <a:ea typeface="华文黑体" panose="02010600040101010101" charset="-122"/>
              </a:rPr>
              <a:t>”，利用</a:t>
            </a:r>
            <a:r>
              <a:rPr lang="en-US" altLang="zh-CN" sz="2400" dirty="0" smtClean="0">
                <a:latin typeface="华文黑体" panose="02010600040101010101" charset="-122"/>
                <a:ea typeface="华文黑体" panose="02010600040101010101" charset="-122"/>
              </a:rPr>
              <a:t>k=3</a:t>
            </a:r>
            <a:r>
              <a:rPr lang="zh-CN" altLang="en-US" sz="2400" dirty="0" smtClean="0">
                <a:latin typeface="华文黑体" panose="02010600040101010101" charset="-122"/>
                <a:ea typeface="华文黑体" panose="02010600040101010101" charset="-122"/>
              </a:rPr>
              <a:t>的</a:t>
            </a:r>
            <a:r>
              <a:rPr lang="zh-CN" altLang="en-US" sz="2400" dirty="0" smtClean="0">
                <a:solidFill>
                  <a:srgbClr val="C00000"/>
                </a:solidFill>
                <a:latin typeface="华文黑体" panose="02010600040101010101" charset="-122"/>
                <a:ea typeface="华文黑体" panose="02010600040101010101" charset="-122"/>
              </a:rPr>
              <a:t>凯撒密码</a:t>
            </a:r>
            <a:r>
              <a:rPr lang="zh-CN" altLang="en-US" sz="2400" dirty="0" smtClean="0">
                <a:latin typeface="华文黑体" panose="02010600040101010101" charset="-122"/>
                <a:ea typeface="华文黑体" panose="02010600040101010101" charset="-122"/>
              </a:rPr>
              <a:t>加密，得到的密文是什么？</a:t>
            </a:r>
            <a:endParaRPr lang="en-US" altLang="zh-CN" sz="2400" dirty="0" smtClean="0">
              <a:latin typeface="华文黑体" panose="02010600040101010101" charset="-122"/>
              <a:ea typeface="华文黑体" panose="02010600040101010101"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pic>
        <p:nvPicPr>
          <p:cNvPr id="11" name="图片 10"/>
          <p:cNvPicPr>
            <a:picLocks noChangeAspect="1"/>
          </p:cNvPicPr>
          <p:nvPr/>
        </p:nvPicPr>
        <p:blipFill>
          <a:blip r:embed="rId4"/>
          <a:srcRect t="11799" b="13454"/>
          <a:stretch>
            <a:fillRect/>
          </a:stretch>
        </p:blipFill>
        <p:spPr>
          <a:xfrm>
            <a:off x="8498205" y="107950"/>
            <a:ext cx="3568065" cy="2667000"/>
          </a:xfrm>
          <a:prstGeom prst="round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直接连接符 7"/>
          <p:cNvSpPr>
            <a:spLocks noChangeShapeType="1"/>
          </p:cNvSpPr>
          <p:nvPr>
            <p:custDataLst>
              <p:tags r:id="rId2"/>
            </p:custDataLst>
          </p:nvPr>
        </p:nvSpPr>
        <p:spPr bwMode="auto">
          <a:xfrm>
            <a:off x="2651479" y="1275550"/>
            <a:ext cx="1468" cy="5497385"/>
          </a:xfrm>
          <a:prstGeom prst="line">
            <a:avLst/>
          </a:prstGeom>
          <a:ln/>
        </p:spPr>
        <p:style>
          <a:lnRef idx="2">
            <a:schemeClr val="accent1"/>
          </a:lnRef>
          <a:fillRef idx="1">
            <a:schemeClr val="lt1"/>
          </a:fillRef>
          <a:effectRef idx="0">
            <a:schemeClr val="accent1"/>
          </a:effectRef>
          <a:fontRef idx="minor">
            <a:schemeClr val="dk1"/>
          </a:fontRef>
        </p:style>
        <p:txBody>
          <a:bodyPr>
            <a:noAutofit/>
          </a:bodyPr>
          <a:lstStyle/>
          <a:p>
            <a:endParaRPr lang="zh-CN" altLang="en-US" sz="2400" b="1">
              <a:solidFill>
                <a:schemeClr val="tx1"/>
              </a:solidFill>
              <a:latin typeface="Microsoft YaHei" charset="-122"/>
              <a:ea typeface="Microsoft YaHei" charset="-122"/>
              <a:cs typeface="Microsoft YaHei" charset="-122"/>
              <a:sym typeface="Arial" panose="020B0604020202020204" pitchFamily="34" charset="0"/>
            </a:endParaRPr>
          </a:p>
        </p:txBody>
      </p:sp>
      <p:grpSp>
        <p:nvGrpSpPr>
          <p:cNvPr id="14" name="组合 13"/>
          <p:cNvGrpSpPr/>
          <p:nvPr>
            <p:custDataLst>
              <p:tags r:id="rId3"/>
            </p:custDataLst>
          </p:nvPr>
        </p:nvGrpSpPr>
        <p:grpSpPr>
          <a:xfrm>
            <a:off x="2473452" y="1465463"/>
            <a:ext cx="6851834" cy="546147"/>
            <a:chOff x="2217049" y="1938958"/>
            <a:chExt cx="5199005" cy="394210"/>
          </a:xfrm>
          <a:solidFill>
            <a:srgbClr val="C00000"/>
          </a:solidFill>
        </p:grpSpPr>
        <p:sp>
          <p:nvSpPr>
            <p:cNvPr id="8" name="椭圆 2"/>
            <p:cNvSpPr>
              <a:spLocks noChangeArrowheads="1"/>
            </p:cNvSpPr>
            <p:nvPr>
              <p:custDataLst>
                <p:tags r:id="rId22"/>
              </p:custDataLst>
            </p:nvPr>
          </p:nvSpPr>
          <p:spPr bwMode="auto">
            <a:xfrm>
              <a:off x="2217049" y="2023530"/>
              <a:ext cx="255588" cy="255588"/>
            </a:xfrm>
            <a:prstGeom prst="ellipse">
              <a:avLst/>
            </a:prstGeom>
            <a:ln/>
          </p:spPr>
          <p:style>
            <a:lnRef idx="2">
              <a:schemeClr val="accent1"/>
            </a:lnRef>
            <a:fillRef idx="1">
              <a:schemeClr val="lt1"/>
            </a:fillRef>
            <a:effectRef idx="0">
              <a:schemeClr val="accent1"/>
            </a:effectRef>
            <a:fontRef idx="minor">
              <a:schemeClr val="dk1"/>
            </a:fontRef>
          </p:style>
          <p:txBody>
            <a:bodyPr anchor="ctr">
              <a:no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buNone/>
              </a:pPr>
              <a:endParaRPr lang="zh-CN" altLang="zh-CN" sz="2400" b="1">
                <a:solidFill>
                  <a:schemeClr val="tx1"/>
                </a:solidFill>
                <a:latin typeface="Microsoft YaHei" charset="-122"/>
                <a:ea typeface="Microsoft YaHei" charset="-122"/>
                <a:cs typeface="Microsoft YaHei" charset="-122"/>
                <a:sym typeface="Arial" panose="020B0604020202020204" pitchFamily="34" charset="0"/>
              </a:endParaRPr>
            </a:p>
          </p:txBody>
        </p:sp>
        <p:sp>
          <p:nvSpPr>
            <p:cNvPr id="9" name="矩形 8"/>
            <p:cNvSpPr/>
            <p:nvPr>
              <p:custDataLst>
                <p:tags r:id="rId23"/>
              </p:custDataLst>
            </p:nvPr>
          </p:nvSpPr>
          <p:spPr bwMode="auto">
            <a:xfrm>
              <a:off x="2844054" y="1938958"/>
              <a:ext cx="4572000" cy="394210"/>
            </a:xfrm>
            <a:prstGeom prst="rect">
              <a:avLst/>
            </a:prstGeom>
            <a:ln/>
          </p:spPr>
          <p:style>
            <a:lnRef idx="2">
              <a:schemeClr val="accent1"/>
            </a:lnRef>
            <a:fillRef idx="1">
              <a:schemeClr val="lt1"/>
            </a:fillRef>
            <a:effectRef idx="0">
              <a:schemeClr val="accent1"/>
            </a:effectRef>
            <a:fontRef idx="minor">
              <a:schemeClr val="dk1"/>
            </a:fontRef>
          </p:style>
          <p:txBody>
            <a:bodyPr anchor="ctr">
              <a:no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lnSpc>
                  <a:spcPct val="100000"/>
                </a:lnSpc>
                <a:buNone/>
              </a:pPr>
              <a:r>
                <a:rPr lang="zh-CN" altLang="en-US" sz="2400" b="1" dirty="0" smtClean="0">
                  <a:solidFill>
                    <a:schemeClr val="tx1"/>
                  </a:solidFill>
                  <a:latin typeface="Microsoft YaHei" charset="-122"/>
                  <a:ea typeface="Microsoft YaHei" charset="-122"/>
                  <a:cs typeface="Microsoft YaHei" charset="-122"/>
                  <a:sym typeface="+mn-ea"/>
                </a:rPr>
                <a:t>网络安全概述</a:t>
              </a:r>
              <a:endParaRPr lang="zh-CN" altLang="en-US" sz="2400" b="1" dirty="0">
                <a:solidFill>
                  <a:schemeClr val="tx1"/>
                </a:solidFill>
                <a:latin typeface="Microsoft YaHei" charset="-122"/>
                <a:ea typeface="Microsoft YaHei" charset="-122"/>
                <a:cs typeface="Microsoft YaHei" charset="-122"/>
                <a:sym typeface="+mn-ea"/>
              </a:endParaRPr>
            </a:p>
          </p:txBody>
        </p:sp>
      </p:grpSp>
      <p:grpSp>
        <p:nvGrpSpPr>
          <p:cNvPr id="15" name="组合 14"/>
          <p:cNvGrpSpPr/>
          <p:nvPr>
            <p:custDataLst>
              <p:tags r:id="rId4"/>
            </p:custDataLst>
          </p:nvPr>
        </p:nvGrpSpPr>
        <p:grpSpPr>
          <a:xfrm>
            <a:off x="2473452" y="2220806"/>
            <a:ext cx="6851834" cy="546147"/>
            <a:chOff x="2217049" y="3096485"/>
            <a:chExt cx="5199005" cy="394210"/>
          </a:xfrm>
          <a:solidFill>
            <a:srgbClr val="C00000"/>
          </a:solidFill>
        </p:grpSpPr>
        <p:sp>
          <p:nvSpPr>
            <p:cNvPr id="10" name="矩形 9"/>
            <p:cNvSpPr/>
            <p:nvPr>
              <p:custDataLst>
                <p:tags r:id="rId20"/>
              </p:custDataLst>
            </p:nvPr>
          </p:nvSpPr>
          <p:spPr bwMode="auto">
            <a:xfrm>
              <a:off x="2844054" y="3096485"/>
              <a:ext cx="4572000" cy="394210"/>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lnSpc>
                  <a:spcPct val="100000"/>
                </a:lnSpc>
                <a:buNone/>
              </a:pPr>
              <a:r>
                <a:rPr lang="zh-CN" altLang="en-US" sz="2400" b="1" dirty="0" smtClean="0">
                  <a:solidFill>
                    <a:schemeClr val="tx1"/>
                  </a:solidFill>
                  <a:latin typeface="Microsoft YaHei" charset="-122"/>
                  <a:ea typeface="Microsoft YaHei" charset="-122"/>
                  <a:cs typeface="Microsoft YaHei" charset="-122"/>
                  <a:sym typeface="+mn-ea"/>
                </a:rPr>
                <a:t>数据加密</a:t>
              </a:r>
              <a:endParaRPr lang="zh-CN" altLang="en-US" sz="2400" b="1" dirty="0">
                <a:solidFill>
                  <a:schemeClr val="tx1"/>
                </a:solidFill>
                <a:latin typeface="Microsoft YaHei" charset="-122"/>
                <a:ea typeface="Microsoft YaHei" charset="-122"/>
                <a:cs typeface="Microsoft YaHei" charset="-122"/>
                <a:sym typeface="+mn-ea"/>
              </a:endParaRPr>
            </a:p>
          </p:txBody>
        </p:sp>
        <p:sp>
          <p:nvSpPr>
            <p:cNvPr id="11" name="椭圆 2"/>
            <p:cNvSpPr>
              <a:spLocks noChangeArrowheads="1"/>
            </p:cNvSpPr>
            <p:nvPr>
              <p:custDataLst>
                <p:tags r:id="rId21"/>
              </p:custDataLst>
            </p:nvPr>
          </p:nvSpPr>
          <p:spPr bwMode="auto">
            <a:xfrm>
              <a:off x="2217049" y="3181057"/>
              <a:ext cx="255588" cy="255588"/>
            </a:xfrm>
            <a:prstGeom prst="ellipse">
              <a:avLst/>
            </a:prstGeom>
            <a:ln/>
          </p:spPr>
          <p:style>
            <a:lnRef idx="2">
              <a:schemeClr val="accent1"/>
            </a:lnRef>
            <a:fillRef idx="1">
              <a:schemeClr val="lt1"/>
            </a:fillRef>
            <a:effectRef idx="0">
              <a:schemeClr val="accent1"/>
            </a:effectRef>
            <a:fontRef idx="minor">
              <a:schemeClr val="dk1"/>
            </a:fontRef>
          </p:style>
          <p:txBody>
            <a:bodyPr anchor="ctr">
              <a:no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buNone/>
              </a:pPr>
              <a:endParaRPr lang="zh-CN" altLang="zh-CN" sz="2400" b="1">
                <a:solidFill>
                  <a:schemeClr val="tx1"/>
                </a:solidFill>
                <a:latin typeface="Microsoft YaHei" charset="-122"/>
                <a:ea typeface="Microsoft YaHei" charset="-122"/>
                <a:cs typeface="Microsoft YaHei" charset="-122"/>
                <a:sym typeface="Arial" panose="020B0604020202020204" pitchFamily="34" charset="0"/>
              </a:endParaRPr>
            </a:p>
          </p:txBody>
        </p:sp>
      </p:grpSp>
      <p:sp>
        <p:nvSpPr>
          <p:cNvPr id="16" name="圆角矩形 15"/>
          <p:cNvSpPr/>
          <p:nvPr/>
        </p:nvSpPr>
        <p:spPr>
          <a:xfrm>
            <a:off x="674228" y="435118"/>
            <a:ext cx="7221972" cy="776605"/>
          </a:xfrm>
          <a:prstGeom prst="roundRect">
            <a:avLst/>
          </a:prstGeom>
          <a:noFill/>
          <a:ln>
            <a:noFill/>
          </a:ln>
          <a:extLst>
            <a:ext uri="{909E8E84-426E-40DD-AFC4-6F175D3DCCD1}">
              <a14:hiddenFill xmlns:a14="http://schemas.microsoft.com/office/drawing/2010/main">
                <a:solidFill>
                  <a:schemeClr val="lt1"/>
                </a:solidFill>
              </a14:hiddenFill>
            </a:ext>
          </a:extLst>
        </p:spPr>
        <p:style>
          <a:lnRef idx="2">
            <a:schemeClr val="accent6"/>
          </a:lnRef>
          <a:fillRef idx="1">
            <a:schemeClr val="lt1"/>
          </a:fillRef>
          <a:effectRef idx="0">
            <a:schemeClr val="accent6"/>
          </a:effectRef>
          <a:fontRef idx="minor">
            <a:schemeClr val="dk1"/>
          </a:fontRef>
        </p:style>
        <p:txBody>
          <a:bodyPr rtlCol="0" anchor="ctr"/>
          <a:lstStyle/>
          <a:p>
            <a:pPr algn="just"/>
            <a:r>
              <a:rPr lang="zh-CN" altLang="en-US" sz="2800" b="1" dirty="0" smtClean="0">
                <a:latin typeface="黑体" panose="02010609060101010101" pitchFamily="49" charset="-122"/>
                <a:ea typeface="黑体" panose="02010609060101010101" pitchFamily="49" charset="-122"/>
              </a:rPr>
              <a:t>第</a:t>
            </a:r>
            <a:r>
              <a:rPr lang="en-US" altLang="zh-CN" sz="2800" b="1" dirty="0" smtClean="0">
                <a:latin typeface="黑体" panose="02010609060101010101" pitchFamily="49" charset="-122"/>
                <a:ea typeface="黑体" panose="02010609060101010101" pitchFamily="49" charset="-122"/>
              </a:rPr>
              <a:t>8</a:t>
            </a:r>
            <a:r>
              <a:rPr lang="zh-CN" altLang="en-US" sz="2800" b="1" dirty="0" smtClean="0">
                <a:latin typeface="黑体" panose="02010609060101010101" pitchFamily="49" charset="-122"/>
                <a:ea typeface="黑体" panose="02010609060101010101" pitchFamily="49" charset="-122"/>
              </a:rPr>
              <a:t>章 网络安全基础</a:t>
            </a:r>
            <a:endParaRPr lang="zh-CN" altLang="en-US" sz="2800" b="1" dirty="0">
              <a:latin typeface="黑体" panose="02010609060101010101" pitchFamily="49" charset="-122"/>
              <a:ea typeface="黑体" panose="02010609060101010101" pitchFamily="49" charset="-122"/>
            </a:endParaRPr>
          </a:p>
        </p:txBody>
      </p:sp>
      <p:grpSp>
        <p:nvGrpSpPr>
          <p:cNvPr id="12" name="组合 11"/>
          <p:cNvGrpSpPr/>
          <p:nvPr>
            <p:custDataLst>
              <p:tags r:id="rId5"/>
            </p:custDataLst>
          </p:nvPr>
        </p:nvGrpSpPr>
        <p:grpSpPr>
          <a:xfrm>
            <a:off x="2484526" y="2976149"/>
            <a:ext cx="6851834" cy="546147"/>
            <a:chOff x="2217049" y="3096485"/>
            <a:chExt cx="5199005" cy="394210"/>
          </a:xfrm>
          <a:solidFill>
            <a:srgbClr val="C00000"/>
          </a:solidFill>
        </p:grpSpPr>
        <p:sp>
          <p:nvSpPr>
            <p:cNvPr id="13" name="矩形 12"/>
            <p:cNvSpPr/>
            <p:nvPr>
              <p:custDataLst>
                <p:tags r:id="rId18"/>
              </p:custDataLst>
            </p:nvPr>
          </p:nvSpPr>
          <p:spPr bwMode="auto">
            <a:xfrm>
              <a:off x="2844054" y="3096485"/>
              <a:ext cx="4572000" cy="394210"/>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lnSpc>
                  <a:spcPct val="100000"/>
                </a:lnSpc>
                <a:buNone/>
              </a:pPr>
              <a:r>
                <a:rPr lang="zh-CN" altLang="en-US" sz="2400" b="1" dirty="0" smtClean="0">
                  <a:solidFill>
                    <a:schemeClr val="tx1"/>
                  </a:solidFill>
                  <a:latin typeface="Microsoft YaHei" charset="-122"/>
                  <a:ea typeface="Microsoft YaHei" charset="-122"/>
                  <a:cs typeface="Microsoft YaHei" charset="-122"/>
                  <a:sym typeface="+mn-ea"/>
                </a:rPr>
                <a:t>消息完整性与数字签名</a:t>
              </a:r>
              <a:endParaRPr lang="zh-CN" altLang="en-US" sz="2400" b="1" dirty="0">
                <a:solidFill>
                  <a:schemeClr val="tx1"/>
                </a:solidFill>
                <a:latin typeface="Microsoft YaHei" charset="-122"/>
                <a:ea typeface="Microsoft YaHei" charset="-122"/>
                <a:cs typeface="Microsoft YaHei" charset="-122"/>
                <a:sym typeface="+mn-ea"/>
              </a:endParaRPr>
            </a:p>
          </p:txBody>
        </p:sp>
        <p:sp>
          <p:nvSpPr>
            <p:cNvPr id="17" name="椭圆 2"/>
            <p:cNvSpPr>
              <a:spLocks noChangeArrowheads="1"/>
            </p:cNvSpPr>
            <p:nvPr>
              <p:custDataLst>
                <p:tags r:id="rId19"/>
              </p:custDataLst>
            </p:nvPr>
          </p:nvSpPr>
          <p:spPr bwMode="auto">
            <a:xfrm>
              <a:off x="2217049" y="3181057"/>
              <a:ext cx="255588" cy="255588"/>
            </a:xfrm>
            <a:prstGeom prst="ellipse">
              <a:avLst/>
            </a:prstGeom>
            <a:ln/>
          </p:spPr>
          <p:style>
            <a:lnRef idx="2">
              <a:schemeClr val="accent1"/>
            </a:lnRef>
            <a:fillRef idx="1">
              <a:schemeClr val="lt1"/>
            </a:fillRef>
            <a:effectRef idx="0">
              <a:schemeClr val="accent1"/>
            </a:effectRef>
            <a:fontRef idx="minor">
              <a:schemeClr val="dk1"/>
            </a:fontRef>
          </p:style>
          <p:txBody>
            <a:bodyPr anchor="ctr">
              <a:no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buNone/>
              </a:pPr>
              <a:endParaRPr lang="zh-CN" altLang="zh-CN" sz="2400" b="1">
                <a:solidFill>
                  <a:schemeClr val="tx1"/>
                </a:solidFill>
                <a:latin typeface="Microsoft YaHei" charset="-122"/>
                <a:ea typeface="Microsoft YaHei" charset="-122"/>
                <a:cs typeface="Microsoft YaHei" charset="-122"/>
                <a:sym typeface="Arial" panose="020B0604020202020204" pitchFamily="34" charset="0"/>
              </a:endParaRPr>
            </a:p>
          </p:txBody>
        </p:sp>
      </p:grpSp>
      <p:grpSp>
        <p:nvGrpSpPr>
          <p:cNvPr id="18" name="组合 17"/>
          <p:cNvGrpSpPr/>
          <p:nvPr>
            <p:custDataLst>
              <p:tags r:id="rId6"/>
            </p:custDataLst>
          </p:nvPr>
        </p:nvGrpSpPr>
        <p:grpSpPr>
          <a:xfrm>
            <a:off x="2484526" y="3710667"/>
            <a:ext cx="6851834" cy="546147"/>
            <a:chOff x="2217049" y="3096485"/>
            <a:chExt cx="5199005" cy="394210"/>
          </a:xfrm>
          <a:solidFill>
            <a:srgbClr val="C00000"/>
          </a:solidFill>
        </p:grpSpPr>
        <p:sp>
          <p:nvSpPr>
            <p:cNvPr id="19" name="矩形 18"/>
            <p:cNvSpPr/>
            <p:nvPr>
              <p:custDataLst>
                <p:tags r:id="rId16"/>
              </p:custDataLst>
            </p:nvPr>
          </p:nvSpPr>
          <p:spPr bwMode="auto">
            <a:xfrm>
              <a:off x="2844054" y="3096485"/>
              <a:ext cx="4572000" cy="394210"/>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lnSpc>
                  <a:spcPct val="100000"/>
                </a:lnSpc>
                <a:buNone/>
              </a:pPr>
              <a:r>
                <a:rPr lang="zh-CN" altLang="en-US" sz="2400" b="1" dirty="0" smtClean="0">
                  <a:solidFill>
                    <a:schemeClr val="tx1"/>
                  </a:solidFill>
                  <a:latin typeface="Microsoft YaHei" charset="-122"/>
                  <a:ea typeface="Microsoft YaHei" charset="-122"/>
                  <a:cs typeface="Microsoft YaHei" charset="-122"/>
                  <a:sym typeface="+mn-ea"/>
                </a:rPr>
                <a:t>身份认证</a:t>
              </a:r>
              <a:endParaRPr lang="zh-CN" altLang="en-US" sz="2400" b="1" dirty="0">
                <a:solidFill>
                  <a:schemeClr val="tx1"/>
                </a:solidFill>
                <a:latin typeface="Microsoft YaHei" charset="-122"/>
                <a:ea typeface="Microsoft YaHei" charset="-122"/>
                <a:cs typeface="Microsoft YaHei" charset="-122"/>
                <a:sym typeface="+mn-ea"/>
              </a:endParaRPr>
            </a:p>
          </p:txBody>
        </p:sp>
        <p:sp>
          <p:nvSpPr>
            <p:cNvPr id="20" name="椭圆 2"/>
            <p:cNvSpPr>
              <a:spLocks noChangeArrowheads="1"/>
            </p:cNvSpPr>
            <p:nvPr>
              <p:custDataLst>
                <p:tags r:id="rId17"/>
              </p:custDataLst>
            </p:nvPr>
          </p:nvSpPr>
          <p:spPr bwMode="auto">
            <a:xfrm>
              <a:off x="2217049" y="3181057"/>
              <a:ext cx="255588" cy="255588"/>
            </a:xfrm>
            <a:prstGeom prst="ellipse">
              <a:avLst/>
            </a:prstGeom>
            <a:ln/>
          </p:spPr>
          <p:style>
            <a:lnRef idx="2">
              <a:schemeClr val="accent1"/>
            </a:lnRef>
            <a:fillRef idx="1">
              <a:schemeClr val="lt1"/>
            </a:fillRef>
            <a:effectRef idx="0">
              <a:schemeClr val="accent1"/>
            </a:effectRef>
            <a:fontRef idx="minor">
              <a:schemeClr val="dk1"/>
            </a:fontRef>
          </p:style>
          <p:txBody>
            <a:bodyPr anchor="ctr">
              <a:no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buNone/>
              </a:pPr>
              <a:endParaRPr lang="zh-CN" altLang="zh-CN" sz="2400" b="1">
                <a:solidFill>
                  <a:schemeClr val="tx1"/>
                </a:solidFill>
                <a:latin typeface="Microsoft YaHei" charset="-122"/>
                <a:ea typeface="Microsoft YaHei" charset="-122"/>
                <a:cs typeface="Microsoft YaHei" charset="-122"/>
                <a:sym typeface="Arial" panose="020B0604020202020204" pitchFamily="34" charset="0"/>
              </a:endParaRPr>
            </a:p>
          </p:txBody>
        </p:sp>
      </p:grpSp>
      <p:grpSp>
        <p:nvGrpSpPr>
          <p:cNvPr id="21" name="组合 20"/>
          <p:cNvGrpSpPr/>
          <p:nvPr>
            <p:custDataLst>
              <p:tags r:id="rId7"/>
            </p:custDataLst>
          </p:nvPr>
        </p:nvGrpSpPr>
        <p:grpSpPr>
          <a:xfrm>
            <a:off x="2473452" y="4469119"/>
            <a:ext cx="6851834" cy="546147"/>
            <a:chOff x="2217049" y="3096485"/>
            <a:chExt cx="5199005" cy="394210"/>
          </a:xfrm>
          <a:solidFill>
            <a:srgbClr val="C00000"/>
          </a:solidFill>
        </p:grpSpPr>
        <p:sp>
          <p:nvSpPr>
            <p:cNvPr id="22" name="矩形 21"/>
            <p:cNvSpPr/>
            <p:nvPr>
              <p:custDataLst>
                <p:tags r:id="rId14"/>
              </p:custDataLst>
            </p:nvPr>
          </p:nvSpPr>
          <p:spPr bwMode="auto">
            <a:xfrm>
              <a:off x="2844054" y="3096485"/>
              <a:ext cx="4572000" cy="394210"/>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lnSpc>
                  <a:spcPct val="100000"/>
                </a:lnSpc>
                <a:buNone/>
              </a:pPr>
              <a:r>
                <a:rPr lang="zh-CN" altLang="en-US" sz="2400" b="1" dirty="0" smtClean="0">
                  <a:solidFill>
                    <a:schemeClr val="tx1"/>
                  </a:solidFill>
                  <a:latin typeface="Microsoft YaHei" charset="-122"/>
                  <a:ea typeface="Microsoft YaHei" charset="-122"/>
                  <a:cs typeface="Microsoft YaHei" charset="-122"/>
                  <a:sym typeface="+mn-ea"/>
                </a:rPr>
                <a:t>密钥分发中心与证书认证</a:t>
              </a:r>
              <a:endParaRPr lang="zh-CN" altLang="en-US" sz="2400" b="1" dirty="0">
                <a:solidFill>
                  <a:schemeClr val="tx1"/>
                </a:solidFill>
                <a:latin typeface="Microsoft YaHei" charset="-122"/>
                <a:ea typeface="Microsoft YaHei" charset="-122"/>
                <a:cs typeface="Microsoft YaHei" charset="-122"/>
                <a:sym typeface="+mn-ea"/>
              </a:endParaRPr>
            </a:p>
          </p:txBody>
        </p:sp>
        <p:sp>
          <p:nvSpPr>
            <p:cNvPr id="23" name="椭圆 2"/>
            <p:cNvSpPr>
              <a:spLocks noChangeArrowheads="1"/>
            </p:cNvSpPr>
            <p:nvPr>
              <p:custDataLst>
                <p:tags r:id="rId15"/>
              </p:custDataLst>
            </p:nvPr>
          </p:nvSpPr>
          <p:spPr bwMode="auto">
            <a:xfrm>
              <a:off x="2217049" y="3181057"/>
              <a:ext cx="255588" cy="255588"/>
            </a:xfrm>
            <a:prstGeom prst="ellipse">
              <a:avLst/>
            </a:prstGeom>
            <a:ln/>
          </p:spPr>
          <p:style>
            <a:lnRef idx="2">
              <a:schemeClr val="accent1"/>
            </a:lnRef>
            <a:fillRef idx="1">
              <a:schemeClr val="lt1"/>
            </a:fillRef>
            <a:effectRef idx="0">
              <a:schemeClr val="accent1"/>
            </a:effectRef>
            <a:fontRef idx="minor">
              <a:schemeClr val="dk1"/>
            </a:fontRef>
          </p:style>
          <p:txBody>
            <a:bodyPr anchor="ctr">
              <a:no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buNone/>
              </a:pPr>
              <a:endParaRPr lang="zh-CN" altLang="zh-CN" sz="2400" b="1">
                <a:solidFill>
                  <a:schemeClr val="tx1"/>
                </a:solidFill>
                <a:latin typeface="Microsoft YaHei" charset="-122"/>
                <a:ea typeface="Microsoft YaHei" charset="-122"/>
                <a:cs typeface="Microsoft YaHei" charset="-122"/>
                <a:sym typeface="Arial" panose="020B0604020202020204" pitchFamily="34" charset="0"/>
              </a:endParaRPr>
            </a:p>
          </p:txBody>
        </p:sp>
      </p:grpSp>
      <p:grpSp>
        <p:nvGrpSpPr>
          <p:cNvPr id="25" name="组合 24"/>
          <p:cNvGrpSpPr/>
          <p:nvPr>
            <p:custDataLst>
              <p:tags r:id="rId8"/>
            </p:custDataLst>
          </p:nvPr>
        </p:nvGrpSpPr>
        <p:grpSpPr>
          <a:xfrm>
            <a:off x="2473452" y="5220159"/>
            <a:ext cx="6851834" cy="546147"/>
            <a:chOff x="2217049" y="3096485"/>
            <a:chExt cx="5199005" cy="394210"/>
          </a:xfrm>
          <a:solidFill>
            <a:srgbClr val="C00000"/>
          </a:solidFill>
        </p:grpSpPr>
        <p:sp>
          <p:nvSpPr>
            <p:cNvPr id="26" name="矩形 25"/>
            <p:cNvSpPr/>
            <p:nvPr>
              <p:custDataLst>
                <p:tags r:id="rId12"/>
              </p:custDataLst>
            </p:nvPr>
          </p:nvSpPr>
          <p:spPr bwMode="auto">
            <a:xfrm>
              <a:off x="2844054" y="3096485"/>
              <a:ext cx="4572000" cy="394210"/>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lnSpc>
                  <a:spcPct val="100000"/>
                </a:lnSpc>
                <a:buNone/>
              </a:pPr>
              <a:r>
                <a:rPr lang="zh-CN" altLang="en-US" sz="2400" b="1" dirty="0" smtClean="0">
                  <a:solidFill>
                    <a:schemeClr val="tx1"/>
                  </a:solidFill>
                  <a:latin typeface="Microsoft YaHei" charset="-122"/>
                  <a:ea typeface="Microsoft YaHei" charset="-122"/>
                  <a:cs typeface="Microsoft YaHei" charset="-122"/>
                  <a:sym typeface="+mn-ea"/>
                </a:rPr>
                <a:t>防火墙与入侵检测系统</a:t>
              </a:r>
              <a:endParaRPr lang="zh-CN" altLang="en-US" sz="2400" b="1" dirty="0">
                <a:solidFill>
                  <a:schemeClr val="tx1"/>
                </a:solidFill>
                <a:latin typeface="Microsoft YaHei" charset="-122"/>
                <a:ea typeface="Microsoft YaHei" charset="-122"/>
                <a:cs typeface="Microsoft YaHei" charset="-122"/>
                <a:sym typeface="+mn-ea"/>
              </a:endParaRPr>
            </a:p>
          </p:txBody>
        </p:sp>
        <p:sp>
          <p:nvSpPr>
            <p:cNvPr id="27" name="椭圆 2"/>
            <p:cNvSpPr>
              <a:spLocks noChangeArrowheads="1"/>
            </p:cNvSpPr>
            <p:nvPr>
              <p:custDataLst>
                <p:tags r:id="rId13"/>
              </p:custDataLst>
            </p:nvPr>
          </p:nvSpPr>
          <p:spPr bwMode="auto">
            <a:xfrm>
              <a:off x="2217049" y="3181057"/>
              <a:ext cx="255588" cy="255588"/>
            </a:xfrm>
            <a:prstGeom prst="ellipse">
              <a:avLst/>
            </a:prstGeom>
            <a:ln/>
          </p:spPr>
          <p:style>
            <a:lnRef idx="2">
              <a:schemeClr val="accent1"/>
            </a:lnRef>
            <a:fillRef idx="1">
              <a:schemeClr val="lt1"/>
            </a:fillRef>
            <a:effectRef idx="0">
              <a:schemeClr val="accent1"/>
            </a:effectRef>
            <a:fontRef idx="minor">
              <a:schemeClr val="dk1"/>
            </a:fontRef>
          </p:style>
          <p:txBody>
            <a:bodyPr anchor="ctr">
              <a:no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buNone/>
              </a:pPr>
              <a:endParaRPr lang="zh-CN" altLang="zh-CN" sz="2400" b="1">
                <a:solidFill>
                  <a:schemeClr val="tx1"/>
                </a:solidFill>
                <a:latin typeface="Microsoft YaHei" charset="-122"/>
                <a:ea typeface="Microsoft YaHei" charset="-122"/>
                <a:cs typeface="Microsoft YaHei" charset="-122"/>
                <a:sym typeface="Arial" panose="020B0604020202020204" pitchFamily="34" charset="0"/>
              </a:endParaRPr>
            </a:p>
          </p:txBody>
        </p:sp>
      </p:grpSp>
      <p:grpSp>
        <p:nvGrpSpPr>
          <p:cNvPr id="28" name="组合 27"/>
          <p:cNvGrpSpPr/>
          <p:nvPr>
            <p:custDataLst>
              <p:tags r:id="rId9"/>
            </p:custDataLst>
          </p:nvPr>
        </p:nvGrpSpPr>
        <p:grpSpPr>
          <a:xfrm>
            <a:off x="2473452" y="5971613"/>
            <a:ext cx="6851834" cy="546147"/>
            <a:chOff x="2217049" y="3096485"/>
            <a:chExt cx="5199005" cy="394210"/>
          </a:xfrm>
          <a:solidFill>
            <a:srgbClr val="C00000"/>
          </a:solidFill>
        </p:grpSpPr>
        <p:sp>
          <p:nvSpPr>
            <p:cNvPr id="29" name="矩形 28"/>
            <p:cNvSpPr/>
            <p:nvPr>
              <p:custDataLst>
                <p:tags r:id="rId10"/>
              </p:custDataLst>
            </p:nvPr>
          </p:nvSpPr>
          <p:spPr bwMode="auto">
            <a:xfrm>
              <a:off x="2844054" y="3096485"/>
              <a:ext cx="4572000" cy="394210"/>
            </a:xfrm>
            <a:prstGeom prst="rect">
              <a:avLst/>
            </a:prstGeom>
            <a:ln/>
          </p:spPr>
          <p:style>
            <a:lnRef idx="2">
              <a:schemeClr val="accent1"/>
            </a:lnRef>
            <a:fillRef idx="1">
              <a:schemeClr val="lt1"/>
            </a:fillRef>
            <a:effectRef idx="0">
              <a:schemeClr val="accent1"/>
            </a:effectRef>
            <a:fontRef idx="minor">
              <a:schemeClr val="dk1"/>
            </a:fontRef>
          </p:style>
          <p:txBody>
            <a:bodyPr anchor="ctr">
              <a:norm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lnSpc>
                  <a:spcPct val="100000"/>
                </a:lnSpc>
                <a:buNone/>
              </a:pPr>
              <a:r>
                <a:rPr lang="zh-CN" altLang="en-US" sz="2400" b="1" dirty="0" smtClean="0">
                  <a:solidFill>
                    <a:schemeClr val="tx1"/>
                  </a:solidFill>
                  <a:latin typeface="Microsoft YaHei" charset="-122"/>
                  <a:ea typeface="Microsoft YaHei" charset="-122"/>
                  <a:cs typeface="Microsoft YaHei" charset="-122"/>
                  <a:sym typeface="+mn-ea"/>
                </a:rPr>
                <a:t>网络安全协议</a:t>
              </a:r>
              <a:endParaRPr lang="zh-CN" altLang="en-US" sz="2400" b="1" dirty="0">
                <a:solidFill>
                  <a:schemeClr val="tx1"/>
                </a:solidFill>
                <a:latin typeface="Microsoft YaHei" charset="-122"/>
                <a:ea typeface="Microsoft YaHei" charset="-122"/>
                <a:cs typeface="Microsoft YaHei" charset="-122"/>
                <a:sym typeface="+mn-ea"/>
              </a:endParaRPr>
            </a:p>
          </p:txBody>
        </p:sp>
        <p:sp>
          <p:nvSpPr>
            <p:cNvPr id="30" name="椭圆 2"/>
            <p:cNvSpPr>
              <a:spLocks noChangeArrowheads="1"/>
            </p:cNvSpPr>
            <p:nvPr>
              <p:custDataLst>
                <p:tags r:id="rId11"/>
              </p:custDataLst>
            </p:nvPr>
          </p:nvSpPr>
          <p:spPr bwMode="auto">
            <a:xfrm>
              <a:off x="2217049" y="3181057"/>
              <a:ext cx="255588" cy="255588"/>
            </a:xfrm>
            <a:prstGeom prst="ellipse">
              <a:avLst/>
            </a:prstGeom>
            <a:ln/>
          </p:spPr>
          <p:style>
            <a:lnRef idx="2">
              <a:schemeClr val="accent1"/>
            </a:lnRef>
            <a:fillRef idx="1">
              <a:schemeClr val="lt1"/>
            </a:fillRef>
            <a:effectRef idx="0">
              <a:schemeClr val="accent1"/>
            </a:effectRef>
            <a:fontRef idx="minor">
              <a:schemeClr val="dk1"/>
            </a:fontRef>
          </p:style>
          <p:txBody>
            <a:bodyPr anchor="ctr">
              <a:noAutofit/>
            </a:bodyPr>
            <a:lstStyle>
              <a:lvl1pPr>
                <a:lnSpc>
                  <a:spcPct val="90000"/>
                </a:lnSpc>
                <a:spcBef>
                  <a:spcPts val="1000"/>
                </a:spcBef>
                <a:buFont typeface="Arial" panose="020B0604020202020204" pitchFamily="34" charset="0"/>
                <a:buChar char="•"/>
                <a:defRPr sz="2800">
                  <a:solidFill>
                    <a:srgbClr val="5F5F5F"/>
                  </a:solidFill>
                  <a:latin typeface="Calibri" panose="020F0502020204030204" charset="0"/>
                  <a:ea typeface="微软雅黑" panose="020B0503020204020204" charset="-122"/>
                  <a:sym typeface="Calibri" panose="020F0502020204030204" charset="0"/>
                </a:defRPr>
              </a:lvl1pPr>
              <a:lvl2pPr marL="742950" indent="-285750">
                <a:lnSpc>
                  <a:spcPct val="90000"/>
                </a:lnSpc>
                <a:spcBef>
                  <a:spcPts val="500"/>
                </a:spcBef>
                <a:buFont typeface="Arial" panose="020B0604020202020204" pitchFamily="34" charset="0"/>
                <a:buChar char="•"/>
                <a:defRPr sz="2400">
                  <a:solidFill>
                    <a:srgbClr val="5F5F5F"/>
                  </a:solidFill>
                  <a:latin typeface="Calibri" panose="020F0502020204030204" charset="0"/>
                  <a:ea typeface="微软雅黑" panose="020B0503020204020204" charset="-122"/>
                  <a:sym typeface="Calibri" panose="020F0502020204030204" charset="0"/>
                </a:defRPr>
              </a:lvl2pPr>
              <a:lvl3pPr marL="1143000" indent="-228600">
                <a:lnSpc>
                  <a:spcPct val="90000"/>
                </a:lnSpc>
                <a:spcBef>
                  <a:spcPts val="500"/>
                </a:spcBef>
                <a:buFont typeface="Arial" panose="020B0604020202020204" pitchFamily="34" charset="0"/>
                <a:buChar char="•"/>
                <a:defRPr sz="2000">
                  <a:solidFill>
                    <a:srgbClr val="5F5F5F"/>
                  </a:solidFill>
                  <a:latin typeface="Calibri" panose="020F0502020204030204" charset="0"/>
                  <a:ea typeface="微软雅黑" panose="020B0503020204020204" charset="-122"/>
                  <a:sym typeface="Calibri" panose="020F0502020204030204" charset="0"/>
                </a:defRPr>
              </a:lvl3pPr>
              <a:lvl4pPr marL="16002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4pPr>
              <a:lvl5pPr marL="2057400" indent="-228600">
                <a:lnSpc>
                  <a:spcPct val="90000"/>
                </a:lnSpc>
                <a:spcBef>
                  <a:spcPts val="500"/>
                </a:spcBef>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rgbClr val="5F5F5F"/>
                  </a:solidFill>
                  <a:latin typeface="Calibri" panose="020F0502020204030204" charset="0"/>
                  <a:ea typeface="微软雅黑" panose="020B0503020204020204" charset="-122"/>
                  <a:sym typeface="Calibri" panose="020F0502020204030204" charset="0"/>
                </a:defRPr>
              </a:lvl9pPr>
            </a:lstStyle>
            <a:p>
              <a:pPr lvl="0" algn="ctr">
                <a:buNone/>
              </a:pPr>
              <a:endParaRPr lang="zh-CN" altLang="zh-CN" sz="2400" b="1">
                <a:solidFill>
                  <a:schemeClr val="tx1"/>
                </a:solidFill>
                <a:latin typeface="Microsoft YaHei" charset="-122"/>
                <a:ea typeface="Microsoft YaHei" charset="-122"/>
                <a:cs typeface="Microsoft YaHei" charset="-122"/>
                <a:sym typeface="Arial" panose="020B0604020202020204" pitchFamily="34" charset="0"/>
              </a:endParaRPr>
            </a:p>
          </p:txBody>
        </p:sp>
      </p:grpSp>
    </p:spTree>
    <p:custDataLst>
      <p:tags r:id="rId1"/>
    </p:custData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424980" y="108100"/>
            <a:ext cx="2641581" cy="747220"/>
          </a:xfrm>
          <a:prstGeom prst="rect">
            <a:avLst/>
          </a:prstGeom>
        </p:spPr>
      </p:pic>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：传统加密</a:t>
            </a:r>
            <a:r>
              <a:rPr lang="zh-CN" altLang="en-US" sz="2800" b="0" dirty="0" smtClean="0">
                <a:solidFill>
                  <a:schemeClr val="tx1"/>
                </a:solidFill>
                <a:latin typeface="黑体" panose="02010609060101010101" pitchFamily="49" charset="-122"/>
                <a:ea typeface="黑体" panose="02010609060101010101" pitchFamily="49" charset="-122"/>
                <a:sym typeface="+mn-ea"/>
              </a:rPr>
              <a:t>方式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2862322"/>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一、替代密码</a:t>
            </a:r>
            <a:endParaRPr lang="en-US" altLang="zh-CN" sz="2400" dirty="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rPr>
              <a:t>例：如果对明文“</a:t>
            </a:r>
            <a:r>
              <a:rPr lang="en-US" altLang="zh-CN" sz="2400" dirty="0" err="1" smtClean="0">
                <a:latin typeface="华文黑体" panose="02010600040101010101" charset="-122"/>
                <a:ea typeface="华文黑体" panose="02010600040101010101" charset="-122"/>
              </a:rPr>
              <a:t>bob,I</a:t>
            </a:r>
            <a:r>
              <a:rPr lang="en-US" altLang="zh-CN" sz="2400" dirty="0" smtClean="0">
                <a:latin typeface="华文黑体" panose="02010600040101010101" charset="-122"/>
                <a:ea typeface="华文黑体" panose="02010600040101010101" charset="-122"/>
              </a:rPr>
              <a:t> love </a:t>
            </a:r>
            <a:r>
              <a:rPr lang="en-US" altLang="zh-CN" sz="2400" dirty="0" err="1" smtClean="0">
                <a:latin typeface="华文黑体" panose="02010600040101010101" charset="-122"/>
                <a:ea typeface="华文黑体" panose="02010600040101010101" charset="-122"/>
              </a:rPr>
              <a:t>you,Alice</a:t>
            </a:r>
            <a:r>
              <a:rPr lang="zh-CN" altLang="en-US" sz="2400" dirty="0" smtClean="0">
                <a:latin typeface="华文黑体" panose="02010600040101010101" charset="-122"/>
                <a:ea typeface="华文黑体" panose="02010600040101010101" charset="-122"/>
              </a:rPr>
              <a:t>”，利用</a:t>
            </a:r>
            <a:r>
              <a:rPr lang="en-US" altLang="zh-CN" sz="2400" dirty="0" smtClean="0">
                <a:latin typeface="华文黑体" panose="02010600040101010101" charset="-122"/>
                <a:ea typeface="华文黑体" panose="02010600040101010101" charset="-122"/>
              </a:rPr>
              <a:t>k=3</a:t>
            </a:r>
            <a:r>
              <a:rPr lang="zh-CN" altLang="en-US" sz="2400" dirty="0" smtClean="0">
                <a:latin typeface="华文黑体" panose="02010600040101010101" charset="-122"/>
                <a:ea typeface="华文黑体" panose="02010600040101010101" charset="-122"/>
              </a:rPr>
              <a:t>的</a:t>
            </a:r>
            <a:r>
              <a:rPr lang="zh-CN" altLang="en-US" sz="2400" dirty="0" smtClean="0">
                <a:solidFill>
                  <a:srgbClr val="C00000"/>
                </a:solidFill>
                <a:latin typeface="华文黑体" panose="02010600040101010101" charset="-122"/>
                <a:ea typeface="华文黑体" panose="02010600040101010101" charset="-122"/>
              </a:rPr>
              <a:t>凯撒密码</a:t>
            </a:r>
            <a:r>
              <a:rPr lang="zh-CN" altLang="en-US" sz="2400" dirty="0" smtClean="0">
                <a:latin typeface="华文黑体" panose="02010600040101010101" charset="-122"/>
                <a:ea typeface="华文黑体" panose="02010600040101010101" charset="-122"/>
              </a:rPr>
              <a:t>加密，得到的密文是什么？</a:t>
            </a:r>
            <a:endParaRPr lang="en-US" altLang="zh-CN" sz="2400" dirty="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rPr>
              <a:t>解</a:t>
            </a:r>
            <a:r>
              <a:rPr lang="zh-CN" altLang="en-US" sz="2400" dirty="0" smtClean="0">
                <a:latin typeface="华文黑体" panose="02010600040101010101" charset="-122"/>
                <a:ea typeface="华文黑体" panose="02010600040101010101" charset="-122"/>
              </a:rPr>
              <a:t>：明文</a:t>
            </a:r>
            <a:r>
              <a:rPr lang="zh-CN" altLang="en-US" sz="2400" dirty="0">
                <a:latin typeface="华文黑体" panose="02010600040101010101" charset="-122"/>
                <a:ea typeface="华文黑体" panose="02010600040101010101" charset="-122"/>
              </a:rPr>
              <a:t>“</a:t>
            </a:r>
            <a:r>
              <a:rPr lang="en-US" altLang="zh-CN" sz="2400" dirty="0" err="1">
                <a:latin typeface="华文黑体" panose="02010600040101010101" charset="-122"/>
                <a:ea typeface="华文黑体" panose="02010600040101010101" charset="-122"/>
              </a:rPr>
              <a:t>bob,I</a:t>
            </a:r>
            <a:r>
              <a:rPr lang="en-US" altLang="zh-CN" sz="2400" dirty="0">
                <a:latin typeface="华文黑体" panose="02010600040101010101" charset="-122"/>
                <a:ea typeface="华文黑体" panose="02010600040101010101" charset="-122"/>
              </a:rPr>
              <a:t> love </a:t>
            </a:r>
            <a:r>
              <a:rPr lang="en-US" altLang="zh-CN" sz="2400" dirty="0" err="1">
                <a:latin typeface="华文黑体" panose="02010600040101010101" charset="-122"/>
                <a:ea typeface="华文黑体" panose="02010600040101010101" charset="-122"/>
              </a:rPr>
              <a:t>you,Alice</a:t>
            </a:r>
            <a:r>
              <a:rPr lang="zh-CN" altLang="en-US" sz="2400" dirty="0" smtClean="0">
                <a:latin typeface="华文黑体" panose="02010600040101010101" charset="-122"/>
                <a:ea typeface="华文黑体" panose="02010600040101010101" charset="-122"/>
              </a:rPr>
              <a:t>”</a:t>
            </a:r>
            <a:endParaRPr lang="en-US" altLang="zh-CN" sz="2400" dirty="0" smtClean="0">
              <a:latin typeface="华文黑体" panose="02010600040101010101" charset="-122"/>
              <a:ea typeface="华文黑体" panose="02010600040101010101" charset="-122"/>
            </a:endParaRPr>
          </a:p>
          <a:p>
            <a:pPr>
              <a:lnSpc>
                <a:spcPct val="150000"/>
              </a:lnSpc>
            </a:pPr>
            <a:r>
              <a:rPr lang="zh-CN" altLang="en-US" sz="2400" dirty="0">
                <a:latin typeface="华文黑体" panose="02010600040101010101" charset="-122"/>
                <a:ea typeface="华文黑体" panose="02010600040101010101" charset="-122"/>
              </a:rPr>
              <a:t> </a:t>
            </a:r>
            <a:r>
              <a:rPr lang="zh-CN" altLang="en-US" sz="2400" dirty="0" smtClean="0">
                <a:latin typeface="华文黑体" panose="02010600040101010101" charset="-122"/>
                <a:ea typeface="华文黑体" panose="02010600040101010101" charset="-122"/>
              </a:rPr>
              <a:t>       </a:t>
            </a:r>
            <a:r>
              <a:rPr lang="zh-CN" altLang="en-US" sz="2400" dirty="0" smtClean="0">
                <a:latin typeface="华文黑体" panose="02010600040101010101" charset="-122"/>
                <a:ea typeface="华文黑体" panose="02010600040101010101" charset="-122"/>
              </a:rPr>
              <a:t>加密</a:t>
            </a:r>
            <a:r>
              <a:rPr lang="zh-CN" altLang="en-US" sz="2400" dirty="0" smtClean="0">
                <a:latin typeface="华文黑体" panose="02010600040101010101" charset="-122"/>
                <a:ea typeface="华文黑体" panose="02010600040101010101" charset="-122"/>
              </a:rPr>
              <a:t>后得到的密文是“</a:t>
            </a:r>
            <a:r>
              <a:rPr lang="en-US" altLang="zh-CN" sz="2400" dirty="0" err="1" smtClean="0">
                <a:latin typeface="华文黑体" panose="02010600040101010101" charset="-122"/>
                <a:ea typeface="华文黑体" panose="02010600040101010101" charset="-122"/>
              </a:rPr>
              <a:t>ere,L</a:t>
            </a:r>
            <a:r>
              <a:rPr lang="en-US" altLang="zh-CN" sz="2400" dirty="0" smtClean="0">
                <a:latin typeface="华文黑体" panose="02010600040101010101" charset="-122"/>
                <a:ea typeface="华文黑体" panose="02010600040101010101" charset="-122"/>
              </a:rPr>
              <a:t> </a:t>
            </a:r>
            <a:r>
              <a:rPr lang="en-US" altLang="zh-CN" sz="2400" dirty="0" err="1" smtClean="0">
                <a:latin typeface="华文黑体" panose="02010600040101010101" charset="-122"/>
                <a:ea typeface="华文黑体" panose="02010600040101010101" charset="-122"/>
              </a:rPr>
              <a:t>oryh</a:t>
            </a:r>
            <a:r>
              <a:rPr lang="en-US" altLang="zh-CN" sz="2400" dirty="0" smtClean="0">
                <a:latin typeface="华文黑体" panose="02010600040101010101" charset="-122"/>
                <a:ea typeface="华文黑体" panose="02010600040101010101" charset="-122"/>
              </a:rPr>
              <a:t> </a:t>
            </a:r>
            <a:r>
              <a:rPr lang="en-US" altLang="zh-CN" sz="2400" dirty="0" err="1" smtClean="0">
                <a:latin typeface="华文黑体" panose="02010600040101010101" charset="-122"/>
                <a:ea typeface="华文黑体" panose="02010600040101010101" charset="-122"/>
              </a:rPr>
              <a:t>brx,Dolfh</a:t>
            </a:r>
            <a:r>
              <a:rPr lang="zh-CN" altLang="en-US" sz="2400" dirty="0" smtClean="0">
                <a:latin typeface="华文黑体" panose="02010600040101010101" charset="-122"/>
                <a:ea typeface="华文黑体" panose="02010600040101010101" charset="-122"/>
              </a:rPr>
              <a:t>”。</a:t>
            </a:r>
            <a:endParaRPr lang="en-US" altLang="zh-CN" sz="2400" dirty="0">
              <a:latin typeface="华文黑体" panose="02010600040101010101" charset="-122"/>
              <a:ea typeface="华文黑体" panose="02010600040101010101"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pic>
        <p:nvPicPr>
          <p:cNvPr id="11" name="图片 10"/>
          <p:cNvPicPr>
            <a:picLocks noChangeAspect="1"/>
          </p:cNvPicPr>
          <p:nvPr/>
        </p:nvPicPr>
        <p:blipFill>
          <a:blip r:embed="rId4"/>
          <a:srcRect t="11799" b="13454"/>
          <a:stretch>
            <a:fillRect/>
          </a:stretch>
        </p:blipFill>
        <p:spPr>
          <a:xfrm>
            <a:off x="8498205" y="107950"/>
            <a:ext cx="3568065" cy="2667000"/>
          </a:xfrm>
          <a:prstGeom prst="roundRect">
            <a:avLst/>
          </a:prstGeom>
        </p:spPr>
      </p:pic>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：传统加密</a:t>
            </a:r>
            <a:r>
              <a:rPr lang="zh-CN" altLang="en-US" sz="2800" b="0" dirty="0" smtClean="0">
                <a:solidFill>
                  <a:schemeClr val="tx1"/>
                </a:solidFill>
                <a:latin typeface="黑体" panose="02010609060101010101" pitchFamily="49" charset="-122"/>
                <a:ea typeface="黑体" panose="02010609060101010101" pitchFamily="49" charset="-122"/>
                <a:sym typeface="+mn-ea"/>
              </a:rPr>
              <a:t>方式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749935" y="2110105"/>
            <a:ext cx="10692130" cy="2306955"/>
          </a:xfrm>
          <a:prstGeom prst="rect">
            <a:avLst/>
          </a:prstGeom>
          <a:noFill/>
        </p:spPr>
        <p:txBody>
          <a:bodyPr wrap="square" rtlCol="0">
            <a:spAutoFit/>
          </a:bodyPr>
          <a:lstStyle/>
          <a:p>
            <a:pPr>
              <a:lnSpc>
                <a:spcPct val="150000"/>
              </a:lnSpc>
            </a:pPr>
            <a:r>
              <a:rPr lang="zh-CN" altLang="en-US" sz="2400" dirty="0">
                <a:latin typeface="华文黑体" panose="02010600040101010101" charset="-122"/>
                <a:ea typeface="华文黑体" panose="02010600040101010101" charset="-122"/>
              </a:rPr>
              <a:t>二、换位</a:t>
            </a:r>
            <a:r>
              <a:rPr lang="zh-CN" altLang="en-US" sz="2400" dirty="0" smtClean="0">
                <a:latin typeface="华文黑体" panose="02010600040101010101" charset="-122"/>
                <a:ea typeface="华文黑体" panose="02010600040101010101" charset="-122"/>
              </a:rPr>
              <a:t>密码，又称置换密码</a:t>
            </a:r>
            <a:endParaRPr lang="en-US" altLang="zh-CN" sz="2400" dirty="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rPr>
              <a:t>根据一定规则重新排列明文，以便打破明文的结构特性。</a:t>
            </a:r>
            <a:r>
              <a:rPr lang="zh-CN" altLang="en-US" sz="2400" dirty="0" smtClean="0">
                <a:solidFill>
                  <a:srgbClr val="FF0000"/>
                </a:solidFill>
                <a:latin typeface="华文黑体" panose="02010600040101010101" charset="-122"/>
                <a:ea typeface="华文黑体" panose="02010600040101010101" charset="-122"/>
              </a:rPr>
              <a:t>只改变明文结构，不改变内容。</a:t>
            </a:r>
          </a:p>
          <a:p>
            <a:pPr>
              <a:lnSpc>
                <a:spcPct val="150000"/>
              </a:lnSpc>
            </a:pPr>
            <a:r>
              <a:rPr lang="zh-CN" altLang="en-US" sz="2400" dirty="0">
                <a:latin typeface="华文黑体" panose="02010600040101010101" charset="-122"/>
                <a:ea typeface="华文黑体" panose="02010600040101010101" charset="-122"/>
                <a:sym typeface="+mn-ea"/>
              </a:rPr>
              <a:t>换位</a:t>
            </a:r>
            <a:r>
              <a:rPr lang="zh-CN" altLang="en-US" sz="2400" dirty="0" smtClean="0">
                <a:latin typeface="华文黑体" panose="02010600040101010101" charset="-122"/>
                <a:ea typeface="华文黑体" panose="02010600040101010101" charset="-122"/>
                <a:sym typeface="+mn-ea"/>
              </a:rPr>
              <a:t>密码：</a:t>
            </a:r>
            <a:r>
              <a:rPr lang="zh-CN" altLang="en-US" sz="2400" dirty="0" smtClean="0">
                <a:solidFill>
                  <a:srgbClr val="FF0000"/>
                </a:solidFill>
                <a:latin typeface="华文黑体" panose="02010600040101010101" charset="-122"/>
                <a:ea typeface="华文黑体" panose="02010600040101010101" charset="-122"/>
                <a:sym typeface="+mn-ea"/>
              </a:rPr>
              <a:t>列置换密码</a:t>
            </a:r>
            <a:r>
              <a:rPr lang="zh-CN" altLang="en-US" sz="2400" dirty="0" smtClean="0">
                <a:latin typeface="华文黑体" panose="02010600040101010101" charset="-122"/>
                <a:ea typeface="华文黑体" panose="02010600040101010101" charset="-122"/>
                <a:sym typeface="+mn-ea"/>
              </a:rPr>
              <a:t>和周期置换密码</a:t>
            </a: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：传统加密</a:t>
            </a:r>
            <a:r>
              <a:rPr lang="zh-CN" altLang="en-US" sz="2800" b="0" dirty="0" smtClean="0">
                <a:solidFill>
                  <a:schemeClr val="tx1"/>
                </a:solidFill>
                <a:latin typeface="黑体" panose="02010609060101010101" pitchFamily="49" charset="-122"/>
                <a:ea typeface="黑体" panose="02010609060101010101" pitchFamily="49" charset="-122"/>
                <a:sym typeface="+mn-ea"/>
              </a:rPr>
              <a:t>方式</a:t>
            </a:r>
            <a:r>
              <a:rPr lang="zh-CN" altLang="en-US" sz="2800" b="0" dirty="0">
                <a:solidFill>
                  <a:schemeClr val="tx1"/>
                </a:solidFill>
                <a:latin typeface="黑体" panose="02010609060101010101" pitchFamily="49" charset="-122"/>
                <a:ea typeface="黑体" panose="02010609060101010101" pitchFamily="49" charset="-122"/>
                <a:sym typeface="+mn-ea"/>
              </a:rPr>
              <a:t>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749935" y="2110105"/>
            <a:ext cx="10692130" cy="4524315"/>
          </a:xfrm>
          <a:prstGeom prst="rect">
            <a:avLst/>
          </a:prstGeom>
          <a:noFill/>
        </p:spPr>
        <p:txBody>
          <a:bodyPr wrap="square" rtlCol="0">
            <a:spAutoFit/>
          </a:bodyPr>
          <a:lstStyle/>
          <a:p>
            <a:pPr>
              <a:lnSpc>
                <a:spcPct val="150000"/>
              </a:lnSpc>
            </a:pPr>
            <a:r>
              <a:rPr lang="zh-CN" altLang="en-US" sz="2400" dirty="0">
                <a:latin typeface="华文黑体" panose="02010600040101010101" charset="-122"/>
                <a:ea typeface="华文黑体" panose="02010600040101010101" charset="-122"/>
              </a:rPr>
              <a:t>二、换位</a:t>
            </a:r>
            <a:r>
              <a:rPr lang="zh-CN" altLang="en-US" sz="2400" dirty="0" smtClean="0">
                <a:latin typeface="华文黑体" panose="02010600040101010101" charset="-122"/>
                <a:ea typeface="华文黑体" panose="02010600040101010101" charset="-122"/>
              </a:rPr>
              <a:t>密码，又称置换密码</a:t>
            </a:r>
            <a:endParaRPr lang="en-US" altLang="zh-CN" sz="2400" dirty="0">
              <a:latin typeface="华文黑体" panose="02010600040101010101" charset="-122"/>
              <a:ea typeface="华文黑体" panose="02010600040101010101" charset="-122"/>
            </a:endParaRPr>
          </a:p>
          <a:p>
            <a:pPr>
              <a:lnSpc>
                <a:spcPct val="150000"/>
              </a:lnSpc>
            </a:pPr>
            <a:r>
              <a:rPr lang="zh-CN" altLang="en-US" sz="2400" dirty="0">
                <a:solidFill>
                  <a:srgbClr val="FF0000"/>
                </a:solidFill>
                <a:latin typeface="华文黑体" panose="02010600040101010101" charset="-122"/>
                <a:ea typeface="华文黑体" panose="02010600040101010101" charset="-122"/>
                <a:sym typeface="+mn-ea"/>
              </a:rPr>
              <a:t>列置换密码</a:t>
            </a:r>
            <a:r>
              <a:rPr lang="zh-CN" altLang="en-US" sz="2400" dirty="0" smtClean="0">
                <a:latin typeface="华文黑体" panose="02010600040101010101" charset="-122"/>
                <a:ea typeface="华文黑体" panose="02010600040101010101" charset="-122"/>
              </a:rPr>
              <a:t>加密</a:t>
            </a:r>
            <a:r>
              <a:rPr lang="zh-CN" altLang="en-US" sz="2400" dirty="0" smtClean="0">
                <a:latin typeface="华文黑体" panose="02010600040101010101" charset="-122"/>
                <a:ea typeface="华文黑体" panose="02010600040101010101" charset="-122"/>
              </a:rPr>
              <a:t>过程</a:t>
            </a:r>
            <a:r>
              <a:rPr lang="zh-CN" altLang="en-US" sz="2400" dirty="0" smtClean="0">
                <a:latin typeface="华文黑体" panose="02010600040101010101" charset="-122"/>
                <a:ea typeface="华文黑体" panose="02010600040101010101" charset="-122"/>
              </a:rPr>
              <a:t>：</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首先</a:t>
            </a:r>
            <a:r>
              <a:rPr lang="zh-CN" altLang="en-US" sz="2400" dirty="0" smtClean="0">
                <a:latin typeface="华文黑体" panose="02010600040101010101" charset="-122"/>
                <a:ea typeface="华文黑体" panose="02010600040101010101" charset="-122"/>
              </a:rPr>
              <a:t>，将明文</a:t>
            </a:r>
            <a:r>
              <a:rPr lang="en-US" altLang="zh-CN" sz="2400" dirty="0" smtClean="0">
                <a:latin typeface="华文黑体" panose="02010600040101010101" charset="-122"/>
                <a:ea typeface="华文黑体" panose="02010600040101010101" charset="-122"/>
              </a:rPr>
              <a:t>P</a:t>
            </a:r>
            <a:r>
              <a:rPr lang="zh-CN" altLang="en-US" sz="2400" dirty="0" smtClean="0">
                <a:latin typeface="华文黑体" panose="02010600040101010101" charset="-122"/>
                <a:ea typeface="华文黑体" panose="02010600040101010101" charset="-122"/>
              </a:rPr>
              <a:t>按密钥</a:t>
            </a:r>
            <a:r>
              <a:rPr lang="en-US" altLang="zh-CN" sz="2400" dirty="0" smtClean="0">
                <a:latin typeface="华文黑体" panose="02010600040101010101" charset="-122"/>
                <a:ea typeface="华文黑体" panose="02010600040101010101" charset="-122"/>
              </a:rPr>
              <a:t>K</a:t>
            </a:r>
            <a:r>
              <a:rPr lang="zh-CN" altLang="en-US" sz="2400" dirty="0" smtClean="0">
                <a:latin typeface="华文黑体" panose="02010600040101010101" charset="-122"/>
                <a:ea typeface="华文黑体" panose="02010600040101010101" charset="-122"/>
              </a:rPr>
              <a:t>的长度</a:t>
            </a:r>
            <a:r>
              <a:rPr lang="en-US" altLang="zh-CN" sz="2400" dirty="0" smtClean="0">
                <a:latin typeface="华文黑体" panose="02010600040101010101" charset="-122"/>
                <a:ea typeface="华文黑体" panose="02010600040101010101" charset="-122"/>
              </a:rPr>
              <a:t>n</a:t>
            </a:r>
            <a:r>
              <a:rPr lang="zh-CN" altLang="en-US" sz="2400" dirty="0" smtClean="0">
                <a:latin typeface="华文黑体" panose="02010600040101010101" charset="-122"/>
                <a:ea typeface="华文黑体" panose="02010600040101010101" charset="-122"/>
              </a:rPr>
              <a:t>进行分组，并且每组一行按行排列，即每行有</a:t>
            </a:r>
            <a:r>
              <a:rPr lang="en-US" altLang="zh-CN" sz="2400" dirty="0" smtClean="0">
                <a:latin typeface="华文黑体" panose="02010600040101010101" charset="-122"/>
                <a:ea typeface="华文黑体" panose="02010600040101010101" charset="-122"/>
              </a:rPr>
              <a:t>n</a:t>
            </a:r>
            <a:r>
              <a:rPr lang="zh-CN" altLang="en-US" sz="2400" dirty="0" smtClean="0">
                <a:latin typeface="华文黑体" panose="02010600040101010101" charset="-122"/>
                <a:ea typeface="华文黑体" panose="02010600040101010101" charset="-122"/>
              </a:rPr>
              <a:t>个字符。</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、若</a:t>
            </a:r>
            <a:r>
              <a:rPr lang="zh-CN" altLang="en-US" sz="2400" dirty="0" smtClean="0">
                <a:latin typeface="华文黑体" panose="02010600040101010101" charset="-122"/>
                <a:ea typeface="华文黑体" panose="02010600040101010101" charset="-122"/>
              </a:rPr>
              <a:t>明文长度不是</a:t>
            </a:r>
            <a:r>
              <a:rPr lang="en-US" altLang="zh-CN" sz="2400" dirty="0" smtClean="0">
                <a:latin typeface="华文黑体" panose="02010600040101010101" charset="-122"/>
                <a:ea typeface="华文黑体" panose="02010600040101010101" charset="-122"/>
              </a:rPr>
              <a:t>n</a:t>
            </a:r>
            <a:r>
              <a:rPr lang="zh-CN" altLang="en-US" sz="2400" dirty="0" smtClean="0">
                <a:latin typeface="华文黑体" panose="02010600040101010101" charset="-122"/>
                <a:ea typeface="华文黑体" panose="02010600040101010101" charset="-122"/>
              </a:rPr>
              <a:t>的整数倍，则不足部分用双方约定的方式填充，如双方约定用字母“</a:t>
            </a:r>
            <a:r>
              <a:rPr lang="en-US" altLang="zh-CN" sz="2400" dirty="0" smtClean="0">
                <a:latin typeface="华文黑体" panose="02010600040101010101" charset="-122"/>
                <a:ea typeface="华文黑体" panose="02010600040101010101" charset="-122"/>
              </a:rPr>
              <a:t>x</a:t>
            </a:r>
            <a:r>
              <a:rPr lang="zh-CN" altLang="en-US" sz="2400" dirty="0" smtClean="0">
                <a:latin typeface="华文黑体" panose="02010600040101010101" charset="-122"/>
                <a:ea typeface="华文黑体" panose="02010600040101010101" charset="-122"/>
              </a:rPr>
              <a:t>”替代空缺处字符。</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、设</a:t>
            </a:r>
            <a:r>
              <a:rPr lang="zh-CN" altLang="en-US" sz="2400" dirty="0" smtClean="0">
                <a:latin typeface="华文黑体" panose="02010600040101010101" charset="-122"/>
                <a:ea typeface="华文黑体" panose="02010600040101010101" charset="-122"/>
              </a:rPr>
              <a:t>最后得到的字符矩阵为</a:t>
            </a:r>
            <a:r>
              <a:rPr lang="en-US" altLang="zh-CN" sz="2400" dirty="0" err="1" smtClean="0">
                <a:latin typeface="华文黑体" panose="02010600040101010101" charset="-122"/>
                <a:ea typeface="华文黑体" panose="02010600040101010101" charset="-122"/>
              </a:rPr>
              <a:t>M</a:t>
            </a:r>
            <a:r>
              <a:rPr lang="en-US" altLang="zh-CN" sz="2400" baseline="-25000" dirty="0" err="1" smtClean="0">
                <a:latin typeface="华文黑体" panose="02010600040101010101" charset="-122"/>
                <a:ea typeface="华文黑体" panose="02010600040101010101" charset="-122"/>
              </a:rPr>
              <a:t>mn</a:t>
            </a:r>
            <a:r>
              <a:rPr lang="en-US" altLang="zh-CN" sz="2400" dirty="0" err="1" smtClean="0">
                <a:latin typeface="华文黑体" panose="02010600040101010101" charset="-122"/>
                <a:ea typeface="华文黑体" panose="02010600040101010101" charset="-122"/>
              </a:rPr>
              <a:t>,m</a:t>
            </a:r>
            <a:r>
              <a:rPr lang="zh-CN" altLang="en-US" sz="2400" dirty="0" smtClean="0">
                <a:latin typeface="华文黑体" panose="02010600040101010101" charset="-122"/>
                <a:ea typeface="华文黑体" panose="02010600040101010101" charset="-122"/>
              </a:rPr>
              <a:t>为明文划分的行数。</a:t>
            </a:r>
            <a:endParaRPr lang="en-US" altLang="zh-CN" sz="2400" dirty="0" smtClean="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rPr>
              <a:t>然后，按照密钥规定的次序将</a:t>
            </a:r>
            <a:r>
              <a:rPr lang="en-US" altLang="zh-CN" sz="2400" dirty="0" err="1" smtClean="0">
                <a:latin typeface="华文黑体" panose="02010600040101010101" charset="-122"/>
                <a:ea typeface="华文黑体" panose="02010600040101010101" charset="-122"/>
              </a:rPr>
              <a:t>M</a:t>
            </a:r>
            <a:r>
              <a:rPr lang="en-US" altLang="zh-CN" sz="2400" baseline="-25000" dirty="0" err="1" smtClean="0">
                <a:latin typeface="华文黑体" panose="02010600040101010101" charset="-122"/>
                <a:ea typeface="华文黑体" panose="02010600040101010101" charset="-122"/>
              </a:rPr>
              <a:t>mn</a:t>
            </a:r>
            <a:r>
              <a:rPr lang="zh-CN" altLang="en-US" sz="2400" dirty="0" smtClean="0">
                <a:latin typeface="华文黑体" panose="02010600040101010101" charset="-122"/>
                <a:ea typeface="华文黑体" panose="02010600040101010101" charset="-122"/>
              </a:rPr>
              <a:t>对应的列输出，便可得到密文序列</a:t>
            </a:r>
            <a:r>
              <a:rPr lang="en-US" altLang="zh-CN" sz="2400" dirty="0" smtClean="0">
                <a:latin typeface="华文黑体" panose="02010600040101010101" charset="-122"/>
                <a:ea typeface="华文黑体" panose="02010600040101010101" charset="-122"/>
              </a:rPr>
              <a:t>C</a:t>
            </a:r>
            <a:r>
              <a:rPr lang="zh-CN" altLang="en-US" sz="2400" dirty="0" smtClean="0">
                <a:latin typeface="华文黑体" panose="02010600040101010101" charset="-122"/>
                <a:ea typeface="华文黑体" panose="02010600040101010101" charset="-122"/>
              </a:rPr>
              <a:t>。</a:t>
            </a: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：传统加密</a:t>
            </a:r>
            <a:r>
              <a:rPr lang="zh-CN" altLang="en-US" sz="2800" b="0" dirty="0" smtClean="0">
                <a:solidFill>
                  <a:schemeClr val="tx1"/>
                </a:solidFill>
                <a:latin typeface="黑体" panose="02010609060101010101" pitchFamily="49" charset="-122"/>
                <a:ea typeface="黑体" panose="02010609060101010101" pitchFamily="49" charset="-122"/>
                <a:sym typeface="+mn-ea"/>
              </a:rPr>
              <a:t>方式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2306955"/>
          </a:xfrm>
          <a:prstGeom prst="rect">
            <a:avLst/>
          </a:prstGeom>
          <a:noFill/>
        </p:spPr>
        <p:txBody>
          <a:bodyPr wrap="square" rtlCol="0">
            <a:spAutoFit/>
          </a:bodyPr>
          <a:lstStyle/>
          <a:p>
            <a:pPr>
              <a:lnSpc>
                <a:spcPct val="150000"/>
              </a:lnSpc>
            </a:pPr>
            <a:r>
              <a:rPr lang="zh-CN" altLang="en-US" sz="2400" dirty="0">
                <a:latin typeface="华文黑体" panose="02010600040101010101" charset="-122"/>
                <a:ea typeface="华文黑体" panose="02010600040101010101" charset="-122"/>
              </a:rPr>
              <a:t>二、换位</a:t>
            </a:r>
            <a:r>
              <a:rPr lang="zh-CN" altLang="en-US" sz="2400" dirty="0" smtClean="0">
                <a:latin typeface="华文黑体" panose="02010600040101010101" charset="-122"/>
                <a:ea typeface="华文黑体" panose="02010600040101010101" charset="-122"/>
              </a:rPr>
              <a:t>密码，又称置换密码</a:t>
            </a:r>
            <a:endParaRPr lang="en-US" altLang="zh-CN" sz="2400" dirty="0" smtClean="0">
              <a:latin typeface="华文黑体" panose="02010600040101010101" charset="-122"/>
              <a:ea typeface="华文黑体" panose="02010600040101010101" charset="-122"/>
            </a:endParaRPr>
          </a:p>
          <a:p>
            <a:pPr>
              <a:lnSpc>
                <a:spcPct val="150000"/>
              </a:lnSpc>
            </a:pPr>
            <a:endParaRPr lang="en-US" altLang="zh-CN" sz="2400" dirty="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rPr>
              <a:t>例：假设采用密钥</a:t>
            </a:r>
            <a:r>
              <a:rPr lang="en-US" altLang="zh-CN" sz="2400" dirty="0" smtClean="0">
                <a:latin typeface="华文黑体" panose="02010600040101010101" charset="-122"/>
                <a:ea typeface="华文黑体" panose="02010600040101010101" charset="-122"/>
              </a:rPr>
              <a:t>K=nice</a:t>
            </a:r>
            <a:r>
              <a:rPr lang="zh-CN" altLang="en-US" sz="2400" dirty="0" smtClean="0">
                <a:latin typeface="华文黑体" panose="02010600040101010101" charset="-122"/>
                <a:ea typeface="华文黑体" panose="02010600040101010101" charset="-122"/>
              </a:rPr>
              <a:t>的列置换密码，对明文“</a:t>
            </a:r>
            <a:r>
              <a:rPr lang="en-US" altLang="zh-CN" sz="2400" dirty="0" smtClean="0">
                <a:latin typeface="华文黑体" panose="02010600040101010101" charset="-122"/>
                <a:ea typeface="华文黑体" panose="02010600040101010101" charset="-122"/>
              </a:rPr>
              <a:t>bob </a:t>
            </a:r>
            <a:r>
              <a:rPr lang="en-US" altLang="zh-CN" sz="2400" dirty="0" err="1" smtClean="0">
                <a:latin typeface="华文黑体" panose="02010600040101010101" charset="-122"/>
                <a:ea typeface="华文黑体" panose="02010600040101010101" charset="-122"/>
              </a:rPr>
              <a:t>i</a:t>
            </a:r>
            <a:r>
              <a:rPr lang="en-US" altLang="zh-CN" sz="2400" dirty="0" smtClean="0">
                <a:latin typeface="华文黑体" panose="02010600040101010101" charset="-122"/>
                <a:ea typeface="华文黑体" panose="02010600040101010101" charset="-122"/>
              </a:rPr>
              <a:t> love you</a:t>
            </a:r>
            <a:r>
              <a:rPr lang="zh-CN" altLang="en-US" sz="2400" dirty="0" smtClean="0">
                <a:latin typeface="华文黑体" panose="02010600040101010101" charset="-122"/>
                <a:ea typeface="华文黑体" panose="02010600040101010101" charset="-122"/>
              </a:rPr>
              <a:t>”进行加密，加密得到的密文是什么？</a:t>
            </a: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2308324"/>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例</a:t>
            </a:r>
            <a:r>
              <a:rPr lang="zh-CN" altLang="en-US" sz="2400" dirty="0" smtClean="0">
                <a:latin typeface="Microsoft YaHei" charset="-122"/>
                <a:ea typeface="Microsoft YaHei" charset="-122"/>
                <a:cs typeface="Microsoft YaHei" charset="-122"/>
              </a:rPr>
              <a:t>：假设采用密钥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的列置换密码，对明文“</a:t>
            </a:r>
            <a:r>
              <a:rPr lang="en-US" altLang="zh-CN" sz="2400" dirty="0" smtClean="0">
                <a:latin typeface="Microsoft YaHei" charset="-122"/>
                <a:ea typeface="Microsoft YaHei" charset="-122"/>
                <a:cs typeface="Microsoft YaHei" charset="-122"/>
              </a:rPr>
              <a:t>bob </a:t>
            </a:r>
            <a:r>
              <a:rPr lang="en-US" altLang="zh-CN" sz="2400" dirty="0" err="1" smtClean="0">
                <a:latin typeface="Microsoft YaHei" charset="-122"/>
                <a:ea typeface="Microsoft YaHei" charset="-122"/>
                <a:cs typeface="Microsoft YaHei" charset="-122"/>
              </a:rPr>
              <a:t>i</a:t>
            </a:r>
            <a:r>
              <a:rPr lang="en-US" altLang="zh-CN" sz="2400" dirty="0" smtClean="0">
                <a:latin typeface="Microsoft YaHei" charset="-122"/>
                <a:ea typeface="Microsoft YaHei" charset="-122"/>
                <a:cs typeface="Microsoft YaHei" charset="-122"/>
              </a:rPr>
              <a:t> love you</a:t>
            </a:r>
            <a:r>
              <a:rPr lang="zh-CN" altLang="en-US" sz="2400" dirty="0" smtClean="0">
                <a:latin typeface="Microsoft YaHei" charset="-122"/>
                <a:ea typeface="Microsoft YaHei" charset="-122"/>
                <a:cs typeface="Microsoft YaHei" charset="-122"/>
              </a:rPr>
              <a:t>”进行加密，加密得到的密文是什么</a:t>
            </a:r>
            <a:r>
              <a:rPr lang="zh-CN" altLang="en-US" sz="2400" dirty="0" smtClean="0">
                <a:latin typeface="Microsoft YaHei" charset="-122"/>
                <a:ea typeface="Microsoft YaHei" charset="-122"/>
                <a:cs typeface="Microsoft YaHei" charset="-122"/>
              </a:rPr>
              <a:t>？</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第一步：确定密钥长度（几个字母），并且确定字母在</a:t>
            </a:r>
            <a:r>
              <a:rPr lang="en-US" altLang="zh-CN" sz="2400" dirty="0" smtClean="0">
                <a:latin typeface="Microsoft YaHei" charset="-122"/>
                <a:ea typeface="Microsoft YaHei" charset="-122"/>
                <a:cs typeface="Microsoft YaHei" charset="-122"/>
              </a:rPr>
              <a:t>26</a:t>
            </a:r>
            <a:r>
              <a:rPr lang="zh-CN" altLang="en-US" sz="2400" dirty="0" smtClean="0">
                <a:latin typeface="Microsoft YaHei" charset="-122"/>
                <a:ea typeface="Microsoft YaHei" charset="-122"/>
                <a:cs typeface="Microsoft YaHei" charset="-122"/>
              </a:rPr>
              <a:t>个字母中的顺序。</a:t>
            </a:r>
            <a:endParaRPr lang="en-US" altLang="zh-CN" sz="2400" dirty="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       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，则密钥长度</a:t>
            </a:r>
            <a:r>
              <a:rPr lang="en-US" altLang="zh-CN" sz="2400" dirty="0" smtClean="0">
                <a:latin typeface="Microsoft YaHei" charset="-122"/>
                <a:ea typeface="Microsoft YaHei" charset="-122"/>
                <a:cs typeface="Microsoft YaHei" charset="-122"/>
              </a:rPr>
              <a:t>n</a:t>
            </a:r>
            <a:r>
              <a:rPr lang="en-US" altLang="zh-CN" sz="2400" dirty="0" smtClean="0">
                <a:latin typeface="Microsoft YaHei" charset="-122"/>
                <a:ea typeface="Microsoft YaHei" charset="-122"/>
                <a:cs typeface="Microsoft YaHei" charset="-122"/>
              </a:rPr>
              <a:t>=</a:t>
            </a:r>
            <a:r>
              <a:rPr lang="zh-CN" altLang="en-US" sz="2400" dirty="0" smtClean="0">
                <a:latin typeface="Microsoft YaHei" charset="-122"/>
                <a:ea typeface="Microsoft YaHei" charset="-122"/>
                <a:cs typeface="Microsoft YaHei" charset="-122"/>
              </a:rPr>
              <a:t>（），</a:t>
            </a:r>
            <a:r>
              <a:rPr lang="zh-CN" altLang="en-US" sz="2400" dirty="0" smtClean="0">
                <a:latin typeface="Microsoft YaHei" charset="-122"/>
                <a:ea typeface="Microsoft YaHei" charset="-122"/>
                <a:cs typeface="Microsoft YaHei" charset="-122"/>
              </a:rPr>
              <a:t>密钥的字母顺序为</a:t>
            </a:r>
            <a:r>
              <a:rPr lang="zh-CN" altLang="en-US" sz="2400" dirty="0" smtClean="0">
                <a:latin typeface="Microsoft YaHei" charset="-122"/>
                <a:ea typeface="Microsoft YaHei" charset="-122"/>
                <a:cs typeface="Microsoft YaHei" charset="-122"/>
              </a:rPr>
              <a:t>（</a:t>
            </a:r>
            <a:r>
              <a:rPr lang="en-US" altLang="zh-CN" sz="2400" dirty="0">
                <a:latin typeface="Microsoft YaHei" charset="-122"/>
                <a:ea typeface="Microsoft YaHei" charset="-122"/>
                <a:cs typeface="Microsoft YaHei" charset="-122"/>
              </a:rPr>
              <a:t> </a:t>
            </a:r>
            <a:r>
              <a:rPr lang="en-US" altLang="zh-CN" sz="2400" dirty="0">
                <a:solidFill>
                  <a:schemeClr val="bg1"/>
                </a:solidFill>
                <a:latin typeface="Microsoft YaHei" charset="-122"/>
                <a:ea typeface="Microsoft YaHei" charset="-122"/>
                <a:cs typeface="Microsoft YaHei" charset="-122"/>
              </a:rPr>
              <a:t>4,3,1,2</a:t>
            </a:r>
            <a:r>
              <a:rPr lang="zh-CN" altLang="en-US" sz="2400" dirty="0" smtClean="0">
                <a:solidFill>
                  <a:schemeClr val="bg1"/>
                </a:solidFill>
                <a:latin typeface="Microsoft YaHei" charset="-122"/>
                <a:ea typeface="Microsoft YaHei" charset="-122"/>
                <a:cs typeface="Microsoft YaHei" charset="-122"/>
              </a:rPr>
              <a:t> </a:t>
            </a:r>
            <a:r>
              <a:rPr lang="zh-CN" altLang="en-US" sz="2400" dirty="0" smtClean="0">
                <a:latin typeface="Microsoft YaHei" charset="-122"/>
                <a:ea typeface="Microsoft YaHei" charset="-122"/>
                <a:cs typeface="Microsoft YaHei" charset="-122"/>
              </a:rPr>
              <a:t>）</a:t>
            </a:r>
            <a:endParaRPr lang="en-US" altLang="zh-CN" sz="2400" dirty="0" smtClean="0">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pic>
        <p:nvPicPr>
          <p:cNvPr id="11" name="图片 10"/>
          <p:cNvPicPr>
            <a:picLocks noChangeAspect="1"/>
          </p:cNvPicPr>
          <p:nvPr/>
        </p:nvPicPr>
        <p:blipFill>
          <a:blip r:embed="rId2"/>
          <a:srcRect t="11799" b="13454"/>
          <a:stretch>
            <a:fillRect/>
          </a:stretch>
        </p:blipFill>
        <p:spPr>
          <a:xfrm>
            <a:off x="8623935" y="4191000"/>
            <a:ext cx="3568065" cy="2667000"/>
          </a:xfrm>
          <a:prstGeom prst="roundRect">
            <a:avLst/>
          </a:prstGeom>
        </p:spPr>
      </p:pic>
    </p:spTree>
    <p:extLst>
      <p:ext uri="{BB962C8B-B14F-4D97-AF65-F5344CB8AC3E}">
        <p14:creationId xmlns:p14="http://schemas.microsoft.com/office/powerpoint/2010/main" val="17465401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2308324"/>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例</a:t>
            </a:r>
            <a:r>
              <a:rPr lang="zh-CN" altLang="en-US" sz="2400" dirty="0" smtClean="0">
                <a:latin typeface="Microsoft YaHei" charset="-122"/>
                <a:ea typeface="Microsoft YaHei" charset="-122"/>
                <a:cs typeface="Microsoft YaHei" charset="-122"/>
              </a:rPr>
              <a:t>：假设采用密钥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的列置换密码，对明文“</a:t>
            </a:r>
            <a:r>
              <a:rPr lang="en-US" altLang="zh-CN" sz="2400" dirty="0" smtClean="0">
                <a:latin typeface="Microsoft YaHei" charset="-122"/>
                <a:ea typeface="Microsoft YaHei" charset="-122"/>
                <a:cs typeface="Microsoft YaHei" charset="-122"/>
              </a:rPr>
              <a:t>bob </a:t>
            </a:r>
            <a:r>
              <a:rPr lang="en-US" altLang="zh-CN" sz="2400" dirty="0" err="1" smtClean="0">
                <a:latin typeface="Microsoft YaHei" charset="-122"/>
                <a:ea typeface="Microsoft YaHei" charset="-122"/>
                <a:cs typeface="Microsoft YaHei" charset="-122"/>
              </a:rPr>
              <a:t>i</a:t>
            </a:r>
            <a:r>
              <a:rPr lang="en-US" altLang="zh-CN" sz="2400" dirty="0" smtClean="0">
                <a:latin typeface="Microsoft YaHei" charset="-122"/>
                <a:ea typeface="Microsoft YaHei" charset="-122"/>
                <a:cs typeface="Microsoft YaHei" charset="-122"/>
              </a:rPr>
              <a:t> love you</a:t>
            </a:r>
            <a:r>
              <a:rPr lang="zh-CN" altLang="en-US" sz="2400" dirty="0" smtClean="0">
                <a:latin typeface="Microsoft YaHei" charset="-122"/>
                <a:ea typeface="Microsoft YaHei" charset="-122"/>
                <a:cs typeface="Microsoft YaHei" charset="-122"/>
              </a:rPr>
              <a:t>”进行加密，加密得到的密文是什么</a:t>
            </a:r>
            <a:r>
              <a:rPr lang="zh-CN" altLang="en-US" sz="2400" dirty="0" smtClean="0">
                <a:latin typeface="Microsoft YaHei" charset="-122"/>
                <a:ea typeface="Microsoft YaHei" charset="-122"/>
                <a:cs typeface="Microsoft YaHei" charset="-122"/>
              </a:rPr>
              <a:t>？</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第一步：确定密钥长度（几个字母），并且确定字母在</a:t>
            </a:r>
            <a:r>
              <a:rPr lang="en-US" altLang="zh-CN" sz="2400" dirty="0" smtClean="0">
                <a:latin typeface="Microsoft YaHei" charset="-122"/>
                <a:ea typeface="Microsoft YaHei" charset="-122"/>
                <a:cs typeface="Microsoft YaHei" charset="-122"/>
              </a:rPr>
              <a:t>26</a:t>
            </a:r>
            <a:r>
              <a:rPr lang="zh-CN" altLang="en-US" sz="2400" dirty="0" smtClean="0">
                <a:latin typeface="Microsoft YaHei" charset="-122"/>
                <a:ea typeface="Microsoft YaHei" charset="-122"/>
                <a:cs typeface="Microsoft YaHei" charset="-122"/>
              </a:rPr>
              <a:t>个字母中的顺序。</a:t>
            </a:r>
            <a:endParaRPr lang="en-US" altLang="zh-CN" sz="2400" dirty="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       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，则密钥长度</a:t>
            </a:r>
            <a:r>
              <a:rPr lang="en-US" altLang="zh-CN" sz="2400" dirty="0" smtClean="0">
                <a:solidFill>
                  <a:srgbClr val="FF0000"/>
                </a:solidFill>
                <a:latin typeface="Microsoft YaHei" charset="-122"/>
                <a:ea typeface="Microsoft YaHei" charset="-122"/>
                <a:cs typeface="Microsoft YaHei" charset="-122"/>
              </a:rPr>
              <a:t>n=4</a:t>
            </a:r>
            <a:r>
              <a:rPr lang="zh-CN" altLang="en-US" sz="2400" dirty="0" smtClean="0">
                <a:latin typeface="Microsoft YaHei" charset="-122"/>
                <a:ea typeface="Microsoft YaHei" charset="-122"/>
                <a:cs typeface="Microsoft YaHei" charset="-122"/>
              </a:rPr>
              <a:t>，</a:t>
            </a:r>
            <a:r>
              <a:rPr lang="zh-CN" altLang="en-US" sz="2400" dirty="0" smtClean="0">
                <a:latin typeface="Microsoft YaHei" charset="-122"/>
                <a:ea typeface="Microsoft YaHei" charset="-122"/>
                <a:cs typeface="Microsoft YaHei" charset="-122"/>
              </a:rPr>
              <a:t>密钥的字母顺序为</a:t>
            </a:r>
            <a:r>
              <a:rPr lang="zh-CN" altLang="en-US" sz="2400" dirty="0" smtClean="0">
                <a:latin typeface="Microsoft YaHei" charset="-122"/>
                <a:ea typeface="Microsoft YaHei" charset="-122"/>
                <a:cs typeface="Microsoft YaHei" charset="-122"/>
              </a:rPr>
              <a:t>（</a:t>
            </a:r>
            <a:r>
              <a:rPr lang="en-US" altLang="zh-CN" sz="2400" dirty="0">
                <a:latin typeface="Microsoft YaHei" charset="-122"/>
                <a:ea typeface="Microsoft YaHei" charset="-122"/>
                <a:cs typeface="Microsoft YaHei" charset="-122"/>
              </a:rPr>
              <a:t> </a:t>
            </a:r>
            <a:r>
              <a:rPr lang="en-US" altLang="zh-CN" sz="2400" dirty="0">
                <a:solidFill>
                  <a:srgbClr val="FF0000"/>
                </a:solidFill>
                <a:latin typeface="Microsoft YaHei" charset="-122"/>
                <a:ea typeface="Microsoft YaHei" charset="-122"/>
                <a:cs typeface="Microsoft YaHei" charset="-122"/>
              </a:rPr>
              <a:t>4,3,1,2</a:t>
            </a:r>
            <a:r>
              <a:rPr lang="zh-CN" altLang="en-US" sz="2400" dirty="0" smtClean="0">
                <a:latin typeface="Microsoft YaHei" charset="-122"/>
                <a:ea typeface="Microsoft YaHei" charset="-122"/>
                <a:cs typeface="Microsoft YaHei" charset="-122"/>
              </a:rPr>
              <a:t> ）</a:t>
            </a:r>
            <a:endParaRPr lang="en-US" altLang="zh-CN" sz="2400" dirty="0" smtClean="0">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pic>
        <p:nvPicPr>
          <p:cNvPr id="11" name="图片 10"/>
          <p:cNvPicPr>
            <a:picLocks noChangeAspect="1"/>
          </p:cNvPicPr>
          <p:nvPr/>
        </p:nvPicPr>
        <p:blipFill>
          <a:blip r:embed="rId2"/>
          <a:srcRect t="11799" b="13454"/>
          <a:stretch>
            <a:fillRect/>
          </a:stretch>
        </p:blipFill>
        <p:spPr>
          <a:xfrm>
            <a:off x="8623935" y="4191000"/>
            <a:ext cx="3568065" cy="2667000"/>
          </a:xfrm>
          <a:prstGeom prst="roundRect">
            <a:avLst/>
          </a:prstGeom>
        </p:spPr>
      </p:pic>
    </p:spTree>
    <p:extLst>
      <p:ext uri="{BB962C8B-B14F-4D97-AF65-F5344CB8AC3E}">
        <p14:creationId xmlns:p14="http://schemas.microsoft.com/office/powerpoint/2010/main" val="68688008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4524315"/>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例</a:t>
            </a:r>
            <a:r>
              <a:rPr lang="zh-CN" altLang="en-US" sz="2400" dirty="0" smtClean="0">
                <a:latin typeface="Microsoft YaHei" charset="-122"/>
                <a:ea typeface="Microsoft YaHei" charset="-122"/>
                <a:cs typeface="Microsoft YaHei" charset="-122"/>
              </a:rPr>
              <a:t>：假设采用密钥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的列置换密码，对明文“</a:t>
            </a:r>
            <a:r>
              <a:rPr lang="en-US" altLang="zh-CN" sz="2400" dirty="0" smtClean="0">
                <a:latin typeface="Microsoft YaHei" charset="-122"/>
                <a:ea typeface="Microsoft YaHei" charset="-122"/>
                <a:cs typeface="Microsoft YaHei" charset="-122"/>
              </a:rPr>
              <a:t>bob </a:t>
            </a:r>
            <a:r>
              <a:rPr lang="en-US" altLang="zh-CN" sz="2400" dirty="0" err="1" smtClean="0">
                <a:latin typeface="Microsoft YaHei" charset="-122"/>
                <a:ea typeface="Microsoft YaHei" charset="-122"/>
                <a:cs typeface="Microsoft YaHei" charset="-122"/>
              </a:rPr>
              <a:t>i</a:t>
            </a:r>
            <a:r>
              <a:rPr lang="en-US" altLang="zh-CN" sz="2400" dirty="0" smtClean="0">
                <a:latin typeface="Microsoft YaHei" charset="-122"/>
                <a:ea typeface="Microsoft YaHei" charset="-122"/>
                <a:cs typeface="Microsoft YaHei" charset="-122"/>
              </a:rPr>
              <a:t> love you</a:t>
            </a:r>
            <a:r>
              <a:rPr lang="zh-CN" altLang="en-US" sz="2400" dirty="0" smtClean="0">
                <a:latin typeface="Microsoft YaHei" charset="-122"/>
                <a:ea typeface="Microsoft YaHei" charset="-122"/>
                <a:cs typeface="Microsoft YaHei" charset="-122"/>
              </a:rPr>
              <a:t>”进行加密，加密得到的密文是什么</a:t>
            </a:r>
            <a:r>
              <a:rPr lang="zh-CN" altLang="en-US" sz="2400" dirty="0" smtClean="0">
                <a:latin typeface="Microsoft YaHei" charset="-122"/>
                <a:ea typeface="Microsoft YaHei" charset="-122"/>
                <a:cs typeface="Microsoft YaHei" charset="-122"/>
              </a:rPr>
              <a:t>？</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第一步：确定密钥长度（几个字母），并且确定字母在</a:t>
            </a:r>
            <a:r>
              <a:rPr lang="en-US" altLang="zh-CN" sz="2400" dirty="0" smtClean="0">
                <a:latin typeface="Microsoft YaHei" charset="-122"/>
                <a:ea typeface="Microsoft YaHei" charset="-122"/>
                <a:cs typeface="Microsoft YaHei" charset="-122"/>
              </a:rPr>
              <a:t>26</a:t>
            </a:r>
            <a:r>
              <a:rPr lang="zh-CN" altLang="en-US" sz="2400" dirty="0" smtClean="0">
                <a:latin typeface="Microsoft YaHei" charset="-122"/>
                <a:ea typeface="Microsoft YaHei" charset="-122"/>
                <a:cs typeface="Microsoft YaHei" charset="-122"/>
              </a:rPr>
              <a:t>个字母中的顺序。</a:t>
            </a:r>
            <a:endParaRPr lang="en-US" altLang="zh-CN" sz="2400" dirty="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       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，则密钥长度</a:t>
            </a:r>
            <a:r>
              <a:rPr lang="en-US" altLang="zh-CN" sz="2400" dirty="0" smtClean="0">
                <a:solidFill>
                  <a:srgbClr val="FF0000"/>
                </a:solidFill>
                <a:latin typeface="Microsoft YaHei" charset="-122"/>
                <a:ea typeface="Microsoft YaHei" charset="-122"/>
                <a:cs typeface="Microsoft YaHei" charset="-122"/>
              </a:rPr>
              <a:t>n=4</a:t>
            </a:r>
            <a:r>
              <a:rPr lang="zh-CN" altLang="en-US" sz="2400" dirty="0" smtClean="0">
                <a:latin typeface="Microsoft YaHei" charset="-122"/>
                <a:ea typeface="Microsoft YaHei" charset="-122"/>
                <a:cs typeface="Microsoft YaHei" charset="-122"/>
              </a:rPr>
              <a:t>，密钥的字母顺序为</a:t>
            </a:r>
            <a:r>
              <a:rPr lang="zh-CN" altLang="en-US" sz="2400" dirty="0" smtClean="0">
                <a:latin typeface="Microsoft YaHei" charset="-122"/>
                <a:ea typeface="Microsoft YaHei" charset="-122"/>
                <a:cs typeface="Microsoft YaHei" charset="-122"/>
              </a:rPr>
              <a:t>（</a:t>
            </a:r>
            <a:r>
              <a:rPr lang="en-US" altLang="zh-CN" sz="2400" dirty="0">
                <a:latin typeface="Microsoft YaHei" charset="-122"/>
                <a:ea typeface="Microsoft YaHei" charset="-122"/>
                <a:cs typeface="Microsoft YaHei" charset="-122"/>
              </a:rPr>
              <a:t> </a:t>
            </a:r>
            <a:r>
              <a:rPr lang="en-US" altLang="zh-CN" sz="2400" dirty="0">
                <a:solidFill>
                  <a:srgbClr val="FF0000"/>
                </a:solidFill>
                <a:latin typeface="Microsoft YaHei" charset="-122"/>
                <a:ea typeface="Microsoft YaHei" charset="-122"/>
                <a:cs typeface="Microsoft YaHei" charset="-122"/>
              </a:rPr>
              <a:t>4,3,1,2</a:t>
            </a:r>
            <a:r>
              <a:rPr lang="zh-CN" altLang="en-US" sz="2400" dirty="0" smtClean="0">
                <a:latin typeface="Microsoft YaHei" charset="-122"/>
                <a:ea typeface="Microsoft YaHei" charset="-122"/>
                <a:cs typeface="Microsoft YaHei" charset="-122"/>
              </a:rPr>
              <a:t> ）</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第二步：将明文按顺序横向排列展开，具体展开有几列，由密钥长度决定。</a:t>
            </a:r>
            <a:endParaRPr lang="en-US" altLang="zh-CN" sz="2400" dirty="0" smtClean="0">
              <a:latin typeface="Microsoft YaHei" charset="-122"/>
              <a:ea typeface="Microsoft YaHei" charset="-122"/>
              <a:cs typeface="Microsoft YaHei" charset="-122"/>
            </a:endParaRPr>
          </a:p>
          <a:p>
            <a:pPr>
              <a:lnSpc>
                <a:spcPct val="150000"/>
              </a:lnSpc>
            </a:pPr>
            <a:endParaRPr lang="en-US" altLang="zh-CN" sz="2400" dirty="0">
              <a:latin typeface="Microsoft YaHei" charset="-122"/>
              <a:ea typeface="Microsoft YaHei" charset="-122"/>
              <a:cs typeface="Microsoft YaHei" charset="-122"/>
            </a:endParaRPr>
          </a:p>
          <a:p>
            <a:pPr>
              <a:lnSpc>
                <a:spcPct val="150000"/>
              </a:lnSpc>
            </a:pPr>
            <a:endParaRPr lang="en-US" altLang="zh-CN" sz="2400" dirty="0" smtClean="0">
              <a:latin typeface="Microsoft YaHei" charset="-122"/>
              <a:ea typeface="Microsoft YaHei" charset="-122"/>
              <a:cs typeface="Microsoft YaHei" charset="-122"/>
            </a:endParaRPr>
          </a:p>
          <a:p>
            <a:pPr>
              <a:lnSpc>
                <a:spcPct val="150000"/>
              </a:lnSpc>
            </a:pPr>
            <a:endParaRPr lang="en-US" altLang="zh-CN" sz="2400" dirty="0">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extLst>
      <p:ext uri="{BB962C8B-B14F-4D97-AF65-F5344CB8AC3E}">
        <p14:creationId xmlns:p14="http://schemas.microsoft.com/office/powerpoint/2010/main" val="14216629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4524315"/>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例</a:t>
            </a:r>
            <a:r>
              <a:rPr lang="zh-CN" altLang="en-US" sz="2400" dirty="0" smtClean="0">
                <a:latin typeface="Microsoft YaHei" charset="-122"/>
                <a:ea typeface="Microsoft YaHei" charset="-122"/>
                <a:cs typeface="Microsoft YaHei" charset="-122"/>
              </a:rPr>
              <a:t>：假设采用密钥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的列置换密码，对明文“</a:t>
            </a:r>
            <a:r>
              <a:rPr lang="en-US" altLang="zh-CN" sz="2400" dirty="0" smtClean="0">
                <a:latin typeface="Microsoft YaHei" charset="-122"/>
                <a:ea typeface="Microsoft YaHei" charset="-122"/>
                <a:cs typeface="Microsoft YaHei" charset="-122"/>
              </a:rPr>
              <a:t>bob </a:t>
            </a:r>
            <a:r>
              <a:rPr lang="en-US" altLang="zh-CN" sz="2400" dirty="0" err="1" smtClean="0">
                <a:latin typeface="Microsoft YaHei" charset="-122"/>
                <a:ea typeface="Microsoft YaHei" charset="-122"/>
                <a:cs typeface="Microsoft YaHei" charset="-122"/>
              </a:rPr>
              <a:t>i</a:t>
            </a:r>
            <a:r>
              <a:rPr lang="en-US" altLang="zh-CN" sz="2400" dirty="0" smtClean="0">
                <a:latin typeface="Microsoft YaHei" charset="-122"/>
                <a:ea typeface="Microsoft YaHei" charset="-122"/>
                <a:cs typeface="Microsoft YaHei" charset="-122"/>
              </a:rPr>
              <a:t> love you</a:t>
            </a:r>
            <a:r>
              <a:rPr lang="zh-CN" altLang="en-US" sz="2400" dirty="0" smtClean="0">
                <a:latin typeface="Microsoft YaHei" charset="-122"/>
                <a:ea typeface="Microsoft YaHei" charset="-122"/>
                <a:cs typeface="Microsoft YaHei" charset="-122"/>
              </a:rPr>
              <a:t>”进行加密，加密得到的密文是什么</a:t>
            </a:r>
            <a:r>
              <a:rPr lang="zh-CN" altLang="en-US" sz="2400" dirty="0" smtClean="0">
                <a:latin typeface="Microsoft YaHei" charset="-122"/>
                <a:ea typeface="Microsoft YaHei" charset="-122"/>
                <a:cs typeface="Microsoft YaHei" charset="-122"/>
              </a:rPr>
              <a:t>？</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第一步：确定密钥长度（几个字母），并且确定字母在</a:t>
            </a:r>
            <a:r>
              <a:rPr lang="en-US" altLang="zh-CN" sz="2400" dirty="0" smtClean="0">
                <a:latin typeface="Microsoft YaHei" charset="-122"/>
                <a:ea typeface="Microsoft YaHei" charset="-122"/>
                <a:cs typeface="Microsoft YaHei" charset="-122"/>
              </a:rPr>
              <a:t>26</a:t>
            </a:r>
            <a:r>
              <a:rPr lang="zh-CN" altLang="en-US" sz="2400" dirty="0" smtClean="0">
                <a:latin typeface="Microsoft YaHei" charset="-122"/>
                <a:ea typeface="Microsoft YaHei" charset="-122"/>
                <a:cs typeface="Microsoft YaHei" charset="-122"/>
              </a:rPr>
              <a:t>个字母中的顺序。</a:t>
            </a:r>
            <a:endParaRPr lang="en-US" altLang="zh-CN" sz="2400" dirty="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       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，则密钥长度</a:t>
            </a:r>
            <a:r>
              <a:rPr lang="en-US" altLang="zh-CN" sz="2400" dirty="0" smtClean="0">
                <a:solidFill>
                  <a:srgbClr val="FF0000"/>
                </a:solidFill>
                <a:latin typeface="Microsoft YaHei" charset="-122"/>
                <a:ea typeface="Microsoft YaHei" charset="-122"/>
                <a:cs typeface="Microsoft YaHei" charset="-122"/>
              </a:rPr>
              <a:t>n=4</a:t>
            </a:r>
            <a:r>
              <a:rPr lang="zh-CN" altLang="en-US" sz="2400" dirty="0" smtClean="0">
                <a:latin typeface="Microsoft YaHei" charset="-122"/>
                <a:ea typeface="Microsoft YaHei" charset="-122"/>
                <a:cs typeface="Microsoft YaHei" charset="-122"/>
              </a:rPr>
              <a:t>，密钥的字母顺序为</a:t>
            </a:r>
            <a:r>
              <a:rPr lang="zh-CN" altLang="en-US" sz="2400" dirty="0" smtClean="0">
                <a:latin typeface="Microsoft YaHei" charset="-122"/>
                <a:ea typeface="Microsoft YaHei" charset="-122"/>
                <a:cs typeface="Microsoft YaHei" charset="-122"/>
              </a:rPr>
              <a:t>（</a:t>
            </a:r>
            <a:r>
              <a:rPr lang="en-US" altLang="zh-CN" sz="2400" dirty="0">
                <a:latin typeface="Microsoft YaHei" charset="-122"/>
                <a:ea typeface="Microsoft YaHei" charset="-122"/>
                <a:cs typeface="Microsoft YaHei" charset="-122"/>
              </a:rPr>
              <a:t> </a:t>
            </a:r>
            <a:r>
              <a:rPr lang="en-US" altLang="zh-CN" sz="2400" dirty="0">
                <a:solidFill>
                  <a:srgbClr val="FF0000"/>
                </a:solidFill>
                <a:latin typeface="Microsoft YaHei" charset="-122"/>
                <a:ea typeface="Microsoft YaHei" charset="-122"/>
                <a:cs typeface="Microsoft YaHei" charset="-122"/>
              </a:rPr>
              <a:t>4,3,1,2</a:t>
            </a:r>
            <a:r>
              <a:rPr lang="zh-CN" altLang="en-US" sz="2400" dirty="0" smtClean="0">
                <a:latin typeface="Microsoft YaHei" charset="-122"/>
                <a:ea typeface="Microsoft YaHei" charset="-122"/>
                <a:cs typeface="Microsoft YaHei" charset="-122"/>
              </a:rPr>
              <a:t> ）</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第二步：将明文按顺序横向排列展开，具体展开有几列，由密钥长度决定。</a:t>
            </a:r>
            <a:endParaRPr lang="en-US" altLang="zh-CN" sz="2400" dirty="0" smtClean="0">
              <a:latin typeface="Microsoft YaHei" charset="-122"/>
              <a:ea typeface="Microsoft YaHei" charset="-122"/>
              <a:cs typeface="Microsoft YaHei" charset="-122"/>
            </a:endParaRPr>
          </a:p>
          <a:p>
            <a:pPr>
              <a:lnSpc>
                <a:spcPct val="150000"/>
              </a:lnSpc>
            </a:pPr>
            <a:endParaRPr lang="en-US" altLang="zh-CN" sz="2400" dirty="0">
              <a:latin typeface="Microsoft YaHei" charset="-122"/>
              <a:ea typeface="Microsoft YaHei" charset="-122"/>
              <a:cs typeface="Microsoft YaHei" charset="-122"/>
            </a:endParaRPr>
          </a:p>
          <a:p>
            <a:pPr>
              <a:lnSpc>
                <a:spcPct val="150000"/>
              </a:lnSpc>
            </a:pPr>
            <a:endParaRPr lang="en-US" altLang="zh-CN" sz="2400" dirty="0" smtClean="0">
              <a:latin typeface="Microsoft YaHei" charset="-122"/>
              <a:ea typeface="Microsoft YaHei" charset="-122"/>
              <a:cs typeface="Microsoft YaHei" charset="-122"/>
            </a:endParaRPr>
          </a:p>
          <a:p>
            <a:pPr>
              <a:lnSpc>
                <a:spcPct val="150000"/>
              </a:lnSpc>
            </a:pPr>
            <a:endParaRPr lang="en-US" altLang="zh-CN" sz="2400" dirty="0">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graphicFrame>
        <p:nvGraphicFramePr>
          <p:cNvPr id="12" name="表格 11"/>
          <p:cNvGraphicFramePr>
            <a:graphicFrameLocks noGrp="1"/>
          </p:cNvGraphicFramePr>
          <p:nvPr>
            <p:extLst>
              <p:ext uri="{D42A27DB-BD31-4B8C-83A1-F6EECF244321}">
                <p14:modId xmlns:p14="http://schemas.microsoft.com/office/powerpoint/2010/main" val="356245244"/>
              </p:ext>
            </p:extLst>
          </p:nvPr>
        </p:nvGraphicFramePr>
        <p:xfrm>
          <a:off x="4343043" y="3116024"/>
          <a:ext cx="2514956" cy="1371600"/>
        </p:xfrm>
        <a:graphic>
          <a:graphicData uri="http://schemas.openxmlformats.org/drawingml/2006/table">
            <a:tbl>
              <a:tblPr firstRow="1" bandRow="1">
                <a:tableStyleId>{5940675A-B579-460E-94D1-54222C63F5DA}</a:tableStyleId>
              </a:tblPr>
              <a:tblGrid>
                <a:gridCol w="628739"/>
                <a:gridCol w="628739"/>
                <a:gridCol w="628739"/>
                <a:gridCol w="628739"/>
              </a:tblGrid>
              <a:tr h="423539">
                <a:tc>
                  <a:txBody>
                    <a:bodyPr/>
                    <a:lstStyle/>
                    <a:p>
                      <a:pPr algn="ctr"/>
                      <a:r>
                        <a:rPr lang="zh-CN" altLang="en-US" sz="2400" dirty="0" smtClean="0">
                          <a:latin typeface="Microsoft YaHei" charset="-122"/>
                          <a:ea typeface="Microsoft YaHei" charset="-122"/>
                          <a:cs typeface="Microsoft YaHei" charset="-122"/>
                        </a:rPr>
                        <a:t> </a:t>
                      </a:r>
                      <a:endParaRPr lang="zh-CN" altLang="en-US" sz="2400" dirty="0">
                        <a:latin typeface="Microsoft YaHei" charset="-122"/>
                        <a:ea typeface="Microsoft YaHei" charset="-122"/>
                        <a:cs typeface="Microsoft YaHei" charset="-122"/>
                      </a:endParaRPr>
                    </a:p>
                  </a:txBody>
                  <a:tcPr anchor="ctr"/>
                </a:tc>
                <a:tc>
                  <a:txBody>
                    <a:bodyPr/>
                    <a:lstStyle/>
                    <a:p>
                      <a:pPr algn="ctr"/>
                      <a:endParaRPr lang="zh-CN" altLang="en-US" sz="2400" dirty="0">
                        <a:latin typeface="Microsoft YaHei" charset="-122"/>
                        <a:ea typeface="Microsoft YaHei" charset="-122"/>
                        <a:cs typeface="Microsoft YaHei" charset="-122"/>
                      </a:endParaRPr>
                    </a:p>
                  </a:txBody>
                  <a:tcPr anchor="ctr"/>
                </a:tc>
                <a:tc>
                  <a:txBody>
                    <a:bodyPr/>
                    <a:lstStyle/>
                    <a:p>
                      <a:pPr algn="ctr"/>
                      <a:endParaRPr lang="zh-CN" altLang="en-US" sz="2400" dirty="0">
                        <a:latin typeface="Microsoft YaHei" charset="-122"/>
                        <a:ea typeface="Microsoft YaHei" charset="-122"/>
                        <a:cs typeface="Microsoft YaHei" charset="-122"/>
                      </a:endParaRPr>
                    </a:p>
                  </a:txBody>
                  <a:tcPr anchor="ctr"/>
                </a:tc>
                <a:tc>
                  <a:txBody>
                    <a:bodyPr/>
                    <a:lstStyle/>
                    <a:p>
                      <a:pPr algn="ctr"/>
                      <a:endParaRPr lang="zh-CN" altLang="en-US" sz="2400" dirty="0">
                        <a:latin typeface="Microsoft YaHei" charset="-122"/>
                        <a:ea typeface="Microsoft YaHei" charset="-122"/>
                        <a:cs typeface="Microsoft YaHei" charset="-122"/>
                      </a:endParaRPr>
                    </a:p>
                  </a:txBody>
                  <a:tcPr anchor="ctr"/>
                </a:tc>
              </a:tr>
              <a:tr h="423539">
                <a:tc>
                  <a:txBody>
                    <a:bodyPr/>
                    <a:lstStyle/>
                    <a:p>
                      <a:pPr algn="ctr"/>
                      <a:r>
                        <a:rPr lang="zh-CN" altLang="en-US" sz="2400" dirty="0" smtClean="0">
                          <a:latin typeface="Microsoft YaHei" charset="-122"/>
                          <a:ea typeface="Microsoft YaHei" charset="-122"/>
                          <a:cs typeface="Microsoft YaHei" charset="-122"/>
                        </a:rPr>
                        <a:t> </a:t>
                      </a:r>
                      <a:endParaRPr lang="zh-CN" altLang="en-US" sz="2400" dirty="0">
                        <a:latin typeface="Microsoft YaHei" charset="-122"/>
                        <a:ea typeface="Microsoft YaHei" charset="-122"/>
                        <a:cs typeface="Microsoft YaHei" charset="-122"/>
                      </a:endParaRPr>
                    </a:p>
                  </a:txBody>
                  <a:tcPr anchor="ctr"/>
                </a:tc>
                <a:tc>
                  <a:txBody>
                    <a:bodyPr/>
                    <a:lstStyle/>
                    <a:p>
                      <a:pPr algn="ctr"/>
                      <a:endParaRPr lang="zh-CN" altLang="en-US" sz="2400" dirty="0">
                        <a:latin typeface="Microsoft YaHei" charset="-122"/>
                        <a:ea typeface="Microsoft YaHei" charset="-122"/>
                        <a:cs typeface="Microsoft YaHei" charset="-122"/>
                      </a:endParaRPr>
                    </a:p>
                  </a:txBody>
                  <a:tcPr anchor="ctr"/>
                </a:tc>
                <a:tc>
                  <a:txBody>
                    <a:bodyPr/>
                    <a:lstStyle/>
                    <a:p>
                      <a:pPr algn="ctr"/>
                      <a:endParaRPr lang="zh-CN" altLang="en-US" sz="2400" dirty="0">
                        <a:latin typeface="Microsoft YaHei" charset="-122"/>
                        <a:ea typeface="Microsoft YaHei" charset="-122"/>
                        <a:cs typeface="Microsoft YaHei" charset="-122"/>
                      </a:endParaRPr>
                    </a:p>
                  </a:txBody>
                  <a:tcPr anchor="ctr"/>
                </a:tc>
                <a:tc>
                  <a:txBody>
                    <a:bodyPr/>
                    <a:lstStyle/>
                    <a:p>
                      <a:pPr algn="ctr"/>
                      <a:endParaRPr lang="zh-CN" altLang="en-US" sz="2400" dirty="0">
                        <a:latin typeface="Microsoft YaHei" charset="-122"/>
                        <a:ea typeface="Microsoft YaHei" charset="-122"/>
                        <a:cs typeface="Microsoft YaHei" charset="-122"/>
                      </a:endParaRPr>
                    </a:p>
                  </a:txBody>
                  <a:tcPr anchor="ctr"/>
                </a:tc>
              </a:tr>
              <a:tr h="423539">
                <a:tc>
                  <a:txBody>
                    <a:bodyPr/>
                    <a:lstStyle/>
                    <a:p>
                      <a:pPr algn="ctr"/>
                      <a:r>
                        <a:rPr lang="zh-CN" altLang="en-US" sz="2400" dirty="0" smtClean="0">
                          <a:latin typeface="Microsoft YaHei" charset="-122"/>
                          <a:ea typeface="Microsoft YaHei" charset="-122"/>
                          <a:cs typeface="Microsoft YaHei" charset="-122"/>
                        </a:rPr>
                        <a:t> </a:t>
                      </a:r>
                      <a:endParaRPr lang="zh-CN" altLang="en-US" sz="2400" dirty="0">
                        <a:latin typeface="Microsoft YaHei" charset="-122"/>
                        <a:ea typeface="Microsoft YaHei" charset="-122"/>
                        <a:cs typeface="Microsoft YaHei" charset="-122"/>
                      </a:endParaRPr>
                    </a:p>
                  </a:txBody>
                  <a:tcPr anchor="ctr"/>
                </a:tc>
                <a:tc>
                  <a:txBody>
                    <a:bodyPr/>
                    <a:lstStyle/>
                    <a:p>
                      <a:pPr algn="ctr"/>
                      <a:endParaRPr lang="zh-CN" altLang="en-US" sz="2400" dirty="0">
                        <a:latin typeface="Microsoft YaHei" charset="-122"/>
                        <a:ea typeface="Microsoft YaHei" charset="-122"/>
                        <a:cs typeface="Microsoft YaHei" charset="-122"/>
                      </a:endParaRPr>
                    </a:p>
                  </a:txBody>
                  <a:tcPr anchor="ctr"/>
                </a:tc>
                <a:tc>
                  <a:txBody>
                    <a:bodyPr/>
                    <a:lstStyle/>
                    <a:p>
                      <a:pPr algn="ctr"/>
                      <a:endParaRPr lang="zh-CN" altLang="en-US" sz="2400" dirty="0">
                        <a:latin typeface="Microsoft YaHei" charset="-122"/>
                        <a:ea typeface="Microsoft YaHei" charset="-122"/>
                        <a:cs typeface="Microsoft YaHei" charset="-122"/>
                      </a:endParaRPr>
                    </a:p>
                  </a:txBody>
                  <a:tcPr anchor="ctr"/>
                </a:tc>
                <a:tc>
                  <a:txBody>
                    <a:bodyPr/>
                    <a:lstStyle/>
                    <a:p>
                      <a:pPr algn="ctr"/>
                      <a:endParaRPr lang="zh-CN" altLang="en-US" sz="2400" dirty="0">
                        <a:latin typeface="Microsoft YaHei" charset="-122"/>
                        <a:ea typeface="Microsoft YaHei" charset="-122"/>
                        <a:cs typeface="Microsoft YaHei" charset="-122"/>
                      </a:endParaRPr>
                    </a:p>
                  </a:txBody>
                  <a:tcPr anchor="ctr"/>
                </a:tc>
              </a:tr>
            </a:tbl>
          </a:graphicData>
        </a:graphic>
      </p:graphicFrame>
    </p:spTree>
    <p:extLst>
      <p:ext uri="{BB962C8B-B14F-4D97-AF65-F5344CB8AC3E}">
        <p14:creationId xmlns:p14="http://schemas.microsoft.com/office/powerpoint/2010/main" val="137321331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4524315"/>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例</a:t>
            </a:r>
            <a:r>
              <a:rPr lang="zh-CN" altLang="en-US" sz="2400" dirty="0" smtClean="0">
                <a:latin typeface="Microsoft YaHei" charset="-122"/>
                <a:ea typeface="Microsoft YaHei" charset="-122"/>
                <a:cs typeface="Microsoft YaHei" charset="-122"/>
              </a:rPr>
              <a:t>：假设采用密钥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的列置换密码，对明文“</a:t>
            </a:r>
            <a:r>
              <a:rPr lang="en-US" altLang="zh-CN" sz="2400" dirty="0" smtClean="0">
                <a:latin typeface="Microsoft YaHei" charset="-122"/>
                <a:ea typeface="Microsoft YaHei" charset="-122"/>
                <a:cs typeface="Microsoft YaHei" charset="-122"/>
              </a:rPr>
              <a:t>bob </a:t>
            </a:r>
            <a:r>
              <a:rPr lang="en-US" altLang="zh-CN" sz="2400" dirty="0" err="1" smtClean="0">
                <a:latin typeface="Microsoft YaHei" charset="-122"/>
                <a:ea typeface="Microsoft YaHei" charset="-122"/>
                <a:cs typeface="Microsoft YaHei" charset="-122"/>
              </a:rPr>
              <a:t>i</a:t>
            </a:r>
            <a:r>
              <a:rPr lang="en-US" altLang="zh-CN" sz="2400" dirty="0" smtClean="0">
                <a:latin typeface="Microsoft YaHei" charset="-122"/>
                <a:ea typeface="Microsoft YaHei" charset="-122"/>
                <a:cs typeface="Microsoft YaHei" charset="-122"/>
              </a:rPr>
              <a:t> love you</a:t>
            </a:r>
            <a:r>
              <a:rPr lang="zh-CN" altLang="en-US" sz="2400" dirty="0" smtClean="0">
                <a:latin typeface="Microsoft YaHei" charset="-122"/>
                <a:ea typeface="Microsoft YaHei" charset="-122"/>
                <a:cs typeface="Microsoft YaHei" charset="-122"/>
              </a:rPr>
              <a:t>”进行加密，加密得到的密文是什么</a:t>
            </a:r>
            <a:r>
              <a:rPr lang="zh-CN" altLang="en-US" sz="2400" dirty="0" smtClean="0">
                <a:latin typeface="Microsoft YaHei" charset="-122"/>
                <a:ea typeface="Microsoft YaHei" charset="-122"/>
                <a:cs typeface="Microsoft YaHei" charset="-122"/>
              </a:rPr>
              <a:t>？</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第一步：确定密钥长度（几个字母），并且确定字母在</a:t>
            </a:r>
            <a:r>
              <a:rPr lang="en-US" altLang="zh-CN" sz="2400" dirty="0" smtClean="0">
                <a:latin typeface="Microsoft YaHei" charset="-122"/>
                <a:ea typeface="Microsoft YaHei" charset="-122"/>
                <a:cs typeface="Microsoft YaHei" charset="-122"/>
              </a:rPr>
              <a:t>26</a:t>
            </a:r>
            <a:r>
              <a:rPr lang="zh-CN" altLang="en-US" sz="2400" dirty="0" smtClean="0">
                <a:latin typeface="Microsoft YaHei" charset="-122"/>
                <a:ea typeface="Microsoft YaHei" charset="-122"/>
                <a:cs typeface="Microsoft YaHei" charset="-122"/>
              </a:rPr>
              <a:t>个字母中的顺序。</a:t>
            </a:r>
            <a:endParaRPr lang="en-US" altLang="zh-CN" sz="2400" dirty="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       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，则密钥长度</a:t>
            </a:r>
            <a:r>
              <a:rPr lang="en-US" altLang="zh-CN" sz="2400" dirty="0" smtClean="0">
                <a:solidFill>
                  <a:srgbClr val="FF0000"/>
                </a:solidFill>
                <a:latin typeface="Microsoft YaHei" charset="-122"/>
                <a:ea typeface="Microsoft YaHei" charset="-122"/>
                <a:cs typeface="Microsoft YaHei" charset="-122"/>
              </a:rPr>
              <a:t>n=4</a:t>
            </a:r>
            <a:r>
              <a:rPr lang="zh-CN" altLang="en-US" sz="2400" dirty="0" smtClean="0">
                <a:latin typeface="Microsoft YaHei" charset="-122"/>
                <a:ea typeface="Microsoft YaHei" charset="-122"/>
                <a:cs typeface="Microsoft YaHei" charset="-122"/>
              </a:rPr>
              <a:t>，密钥的字母顺序为</a:t>
            </a:r>
            <a:r>
              <a:rPr lang="zh-CN" altLang="en-US" sz="2400" dirty="0" smtClean="0">
                <a:latin typeface="Microsoft YaHei" charset="-122"/>
                <a:ea typeface="Microsoft YaHei" charset="-122"/>
                <a:cs typeface="Microsoft YaHei" charset="-122"/>
              </a:rPr>
              <a:t>（</a:t>
            </a:r>
            <a:r>
              <a:rPr lang="en-US" altLang="zh-CN" sz="2400" dirty="0">
                <a:latin typeface="Microsoft YaHei" charset="-122"/>
                <a:ea typeface="Microsoft YaHei" charset="-122"/>
                <a:cs typeface="Microsoft YaHei" charset="-122"/>
              </a:rPr>
              <a:t> </a:t>
            </a:r>
            <a:r>
              <a:rPr lang="en-US" altLang="zh-CN" sz="2400" dirty="0">
                <a:solidFill>
                  <a:srgbClr val="FF0000"/>
                </a:solidFill>
                <a:latin typeface="Microsoft YaHei" charset="-122"/>
                <a:ea typeface="Microsoft YaHei" charset="-122"/>
                <a:cs typeface="Microsoft YaHei" charset="-122"/>
              </a:rPr>
              <a:t>4,3,1,2</a:t>
            </a:r>
            <a:r>
              <a:rPr lang="zh-CN" altLang="en-US" sz="2400" dirty="0" smtClean="0">
                <a:latin typeface="Microsoft YaHei" charset="-122"/>
                <a:ea typeface="Microsoft YaHei" charset="-122"/>
                <a:cs typeface="Microsoft YaHei" charset="-122"/>
              </a:rPr>
              <a:t> ）</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第二步：将明文按顺序横向排列展开，具体展开有几列，由密钥长度决定。</a:t>
            </a:r>
            <a:endParaRPr lang="en-US" altLang="zh-CN" sz="2400" dirty="0" smtClean="0">
              <a:latin typeface="Microsoft YaHei" charset="-122"/>
              <a:ea typeface="Microsoft YaHei" charset="-122"/>
              <a:cs typeface="Microsoft YaHei" charset="-122"/>
            </a:endParaRPr>
          </a:p>
          <a:p>
            <a:pPr>
              <a:lnSpc>
                <a:spcPct val="150000"/>
              </a:lnSpc>
            </a:pPr>
            <a:endParaRPr lang="en-US" altLang="zh-CN" sz="2400" dirty="0">
              <a:latin typeface="Microsoft YaHei" charset="-122"/>
              <a:ea typeface="Microsoft YaHei" charset="-122"/>
              <a:cs typeface="Microsoft YaHei" charset="-122"/>
            </a:endParaRPr>
          </a:p>
          <a:p>
            <a:pPr>
              <a:lnSpc>
                <a:spcPct val="150000"/>
              </a:lnSpc>
            </a:pPr>
            <a:endParaRPr lang="en-US" altLang="zh-CN" sz="2400" dirty="0" smtClean="0">
              <a:latin typeface="Microsoft YaHei" charset="-122"/>
              <a:ea typeface="Microsoft YaHei" charset="-122"/>
              <a:cs typeface="Microsoft YaHei" charset="-122"/>
            </a:endParaRPr>
          </a:p>
          <a:p>
            <a:pPr>
              <a:lnSpc>
                <a:spcPct val="150000"/>
              </a:lnSpc>
            </a:pPr>
            <a:endParaRPr lang="en-US" altLang="zh-CN" sz="2400" dirty="0">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graphicFrame>
        <p:nvGraphicFramePr>
          <p:cNvPr id="12" name="表格 11"/>
          <p:cNvGraphicFramePr>
            <a:graphicFrameLocks noGrp="1"/>
          </p:cNvGraphicFramePr>
          <p:nvPr>
            <p:extLst>
              <p:ext uri="{D42A27DB-BD31-4B8C-83A1-F6EECF244321}">
                <p14:modId xmlns:p14="http://schemas.microsoft.com/office/powerpoint/2010/main" val="1798086308"/>
              </p:ext>
            </p:extLst>
          </p:nvPr>
        </p:nvGraphicFramePr>
        <p:xfrm>
          <a:off x="4343043" y="3116024"/>
          <a:ext cx="2514956" cy="1371600"/>
        </p:xfrm>
        <a:graphic>
          <a:graphicData uri="http://schemas.openxmlformats.org/drawingml/2006/table">
            <a:tbl>
              <a:tblPr firstRow="1" bandRow="1">
                <a:tableStyleId>{5940675A-B579-460E-94D1-54222C63F5DA}</a:tableStyleId>
              </a:tblPr>
              <a:tblGrid>
                <a:gridCol w="628739"/>
                <a:gridCol w="628739"/>
                <a:gridCol w="628739"/>
                <a:gridCol w="628739"/>
              </a:tblGrid>
              <a:tr h="423539">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err="1" smtClean="0">
                          <a:latin typeface="Microsoft YaHei" charset="-122"/>
                          <a:ea typeface="Microsoft YaHei" charset="-122"/>
                          <a:cs typeface="Microsoft YaHei" charset="-122"/>
                        </a:rPr>
                        <a:t>i</a:t>
                      </a:r>
                      <a:endParaRPr lang="zh-CN" altLang="en-US" sz="2400" dirty="0">
                        <a:latin typeface="Microsoft YaHei" charset="-122"/>
                        <a:ea typeface="Microsoft YaHei" charset="-122"/>
                        <a:cs typeface="Microsoft YaHei" charset="-122"/>
                      </a:endParaRPr>
                    </a:p>
                  </a:txBody>
                  <a:tcPr anchor="ctr"/>
                </a:tc>
              </a:tr>
              <a:tr h="423539">
                <a:tc>
                  <a:txBody>
                    <a:bodyPr/>
                    <a:lstStyle/>
                    <a:p>
                      <a:pPr algn="ctr"/>
                      <a:r>
                        <a:rPr lang="en-US" altLang="zh-CN" sz="2400" dirty="0" smtClean="0">
                          <a:latin typeface="Microsoft YaHei" charset="-122"/>
                          <a:ea typeface="Microsoft YaHei" charset="-122"/>
                          <a:cs typeface="Microsoft YaHei" charset="-122"/>
                        </a:rPr>
                        <a:t>l</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v</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e</a:t>
                      </a:r>
                      <a:endParaRPr lang="zh-CN" altLang="en-US" sz="2400" dirty="0">
                        <a:latin typeface="Microsoft YaHei" charset="-122"/>
                        <a:ea typeface="Microsoft YaHei" charset="-122"/>
                        <a:cs typeface="Microsoft YaHei" charset="-122"/>
                      </a:endParaRPr>
                    </a:p>
                  </a:txBody>
                  <a:tcPr anchor="ctr"/>
                </a:tc>
              </a:tr>
              <a:tr h="423539">
                <a:tc>
                  <a:txBody>
                    <a:bodyPr/>
                    <a:lstStyle/>
                    <a:p>
                      <a:pPr algn="ctr"/>
                      <a:r>
                        <a:rPr lang="en-US" altLang="zh-CN" sz="2400" dirty="0" smtClean="0">
                          <a:latin typeface="Microsoft YaHei" charset="-122"/>
                          <a:ea typeface="Microsoft YaHei" charset="-122"/>
                          <a:cs typeface="Microsoft YaHei" charset="-122"/>
                        </a:rPr>
                        <a:t>y</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u</a:t>
                      </a:r>
                      <a:endParaRPr lang="zh-CN" altLang="en-US" sz="2400" dirty="0">
                        <a:latin typeface="Microsoft YaHei" charset="-122"/>
                        <a:ea typeface="Microsoft YaHei" charset="-122"/>
                        <a:cs typeface="Microsoft YaHei" charset="-122"/>
                      </a:endParaRPr>
                    </a:p>
                  </a:txBody>
                  <a:tcPr anchor="ctr"/>
                </a:tc>
                <a:tc>
                  <a:txBody>
                    <a:bodyPr/>
                    <a:lstStyle/>
                    <a:p>
                      <a:pPr algn="ctr"/>
                      <a:endParaRPr lang="zh-CN" altLang="en-US" sz="2400" dirty="0">
                        <a:latin typeface="Microsoft YaHei" charset="-122"/>
                        <a:ea typeface="Microsoft YaHei" charset="-122"/>
                        <a:cs typeface="Microsoft YaHei" charset="-122"/>
                      </a:endParaRPr>
                    </a:p>
                  </a:txBody>
                  <a:tcPr anchor="ctr"/>
                </a:tc>
              </a:tr>
            </a:tbl>
          </a:graphicData>
        </a:graphic>
      </p:graphicFrame>
    </p:spTree>
    <p:extLst>
      <p:ext uri="{BB962C8B-B14F-4D97-AF65-F5344CB8AC3E}">
        <p14:creationId xmlns:p14="http://schemas.microsoft.com/office/powerpoint/2010/main" val="194068905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4524315"/>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例</a:t>
            </a:r>
            <a:r>
              <a:rPr lang="zh-CN" altLang="en-US" sz="2400" dirty="0" smtClean="0">
                <a:latin typeface="Microsoft YaHei" charset="-122"/>
                <a:ea typeface="Microsoft YaHei" charset="-122"/>
                <a:cs typeface="Microsoft YaHei" charset="-122"/>
              </a:rPr>
              <a:t>：假设采用密钥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的列置换密码，对明文“</a:t>
            </a:r>
            <a:r>
              <a:rPr lang="en-US" altLang="zh-CN" sz="2400" dirty="0" smtClean="0">
                <a:latin typeface="Microsoft YaHei" charset="-122"/>
                <a:ea typeface="Microsoft YaHei" charset="-122"/>
                <a:cs typeface="Microsoft YaHei" charset="-122"/>
              </a:rPr>
              <a:t>bob </a:t>
            </a:r>
            <a:r>
              <a:rPr lang="en-US" altLang="zh-CN" sz="2400" dirty="0" err="1" smtClean="0">
                <a:latin typeface="Microsoft YaHei" charset="-122"/>
                <a:ea typeface="Microsoft YaHei" charset="-122"/>
                <a:cs typeface="Microsoft YaHei" charset="-122"/>
              </a:rPr>
              <a:t>i</a:t>
            </a:r>
            <a:r>
              <a:rPr lang="en-US" altLang="zh-CN" sz="2400" dirty="0" smtClean="0">
                <a:latin typeface="Microsoft YaHei" charset="-122"/>
                <a:ea typeface="Microsoft YaHei" charset="-122"/>
                <a:cs typeface="Microsoft YaHei" charset="-122"/>
              </a:rPr>
              <a:t> love you</a:t>
            </a:r>
            <a:r>
              <a:rPr lang="zh-CN" altLang="en-US" sz="2400" dirty="0" smtClean="0">
                <a:latin typeface="Microsoft YaHei" charset="-122"/>
                <a:ea typeface="Microsoft YaHei" charset="-122"/>
                <a:cs typeface="Microsoft YaHei" charset="-122"/>
              </a:rPr>
              <a:t>”进行加密，加密得到的密文是什么</a:t>
            </a:r>
            <a:r>
              <a:rPr lang="zh-CN" altLang="en-US" sz="2400" dirty="0" smtClean="0">
                <a:latin typeface="Microsoft YaHei" charset="-122"/>
                <a:ea typeface="Microsoft YaHei" charset="-122"/>
                <a:cs typeface="Microsoft YaHei" charset="-122"/>
              </a:rPr>
              <a:t>？</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第一步：确定密钥长度（几个字母），并且确定字母在</a:t>
            </a:r>
            <a:r>
              <a:rPr lang="en-US" altLang="zh-CN" sz="2400" dirty="0" smtClean="0">
                <a:latin typeface="Microsoft YaHei" charset="-122"/>
                <a:ea typeface="Microsoft YaHei" charset="-122"/>
                <a:cs typeface="Microsoft YaHei" charset="-122"/>
              </a:rPr>
              <a:t>26</a:t>
            </a:r>
            <a:r>
              <a:rPr lang="zh-CN" altLang="en-US" sz="2400" dirty="0" smtClean="0">
                <a:latin typeface="Microsoft YaHei" charset="-122"/>
                <a:ea typeface="Microsoft YaHei" charset="-122"/>
                <a:cs typeface="Microsoft YaHei" charset="-122"/>
              </a:rPr>
              <a:t>个字母中的顺序。</a:t>
            </a:r>
            <a:endParaRPr lang="en-US" altLang="zh-CN" sz="2400" dirty="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       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，则密钥长度</a:t>
            </a:r>
            <a:r>
              <a:rPr lang="en-US" altLang="zh-CN" sz="2400" dirty="0" smtClean="0">
                <a:solidFill>
                  <a:srgbClr val="FF0000"/>
                </a:solidFill>
                <a:latin typeface="Microsoft YaHei" charset="-122"/>
                <a:ea typeface="Microsoft YaHei" charset="-122"/>
                <a:cs typeface="Microsoft YaHei" charset="-122"/>
              </a:rPr>
              <a:t>n=4</a:t>
            </a:r>
            <a:r>
              <a:rPr lang="zh-CN" altLang="en-US" sz="2400" dirty="0" smtClean="0">
                <a:latin typeface="Microsoft YaHei" charset="-122"/>
                <a:ea typeface="Microsoft YaHei" charset="-122"/>
                <a:cs typeface="Microsoft YaHei" charset="-122"/>
              </a:rPr>
              <a:t>，密钥的字母顺序为</a:t>
            </a:r>
            <a:r>
              <a:rPr lang="zh-CN" altLang="en-US" sz="2400" dirty="0" smtClean="0">
                <a:latin typeface="Microsoft YaHei" charset="-122"/>
                <a:ea typeface="Microsoft YaHei" charset="-122"/>
                <a:cs typeface="Microsoft YaHei" charset="-122"/>
              </a:rPr>
              <a:t>（</a:t>
            </a:r>
            <a:r>
              <a:rPr lang="en-US" altLang="zh-CN" sz="2400" dirty="0">
                <a:latin typeface="Microsoft YaHei" charset="-122"/>
                <a:ea typeface="Microsoft YaHei" charset="-122"/>
                <a:cs typeface="Microsoft YaHei" charset="-122"/>
              </a:rPr>
              <a:t> </a:t>
            </a:r>
            <a:r>
              <a:rPr lang="en-US" altLang="zh-CN" sz="2400" dirty="0">
                <a:solidFill>
                  <a:srgbClr val="FF0000"/>
                </a:solidFill>
                <a:latin typeface="Microsoft YaHei" charset="-122"/>
                <a:ea typeface="Microsoft YaHei" charset="-122"/>
                <a:cs typeface="Microsoft YaHei" charset="-122"/>
              </a:rPr>
              <a:t>4,3,1,2</a:t>
            </a:r>
            <a:r>
              <a:rPr lang="zh-CN" altLang="en-US" sz="2400" dirty="0" smtClean="0">
                <a:latin typeface="Microsoft YaHei" charset="-122"/>
                <a:ea typeface="Microsoft YaHei" charset="-122"/>
                <a:cs typeface="Microsoft YaHei" charset="-122"/>
              </a:rPr>
              <a:t> ）</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第二步：将明文按顺序横向排列展开，具体展开有几列，由密钥长度决定。</a:t>
            </a:r>
            <a:endParaRPr lang="en-US" altLang="zh-CN" sz="2400" dirty="0" smtClean="0">
              <a:latin typeface="Microsoft YaHei" charset="-122"/>
              <a:ea typeface="Microsoft YaHei" charset="-122"/>
              <a:cs typeface="Microsoft YaHei" charset="-122"/>
            </a:endParaRPr>
          </a:p>
          <a:p>
            <a:pPr>
              <a:lnSpc>
                <a:spcPct val="150000"/>
              </a:lnSpc>
            </a:pPr>
            <a:endParaRPr lang="en-US" altLang="zh-CN" sz="2400" dirty="0">
              <a:latin typeface="Microsoft YaHei" charset="-122"/>
              <a:ea typeface="Microsoft YaHei" charset="-122"/>
              <a:cs typeface="Microsoft YaHei" charset="-122"/>
            </a:endParaRPr>
          </a:p>
          <a:p>
            <a:pPr>
              <a:lnSpc>
                <a:spcPct val="150000"/>
              </a:lnSpc>
            </a:pPr>
            <a:endParaRPr lang="en-US" altLang="zh-CN" sz="2400" dirty="0" smtClean="0">
              <a:latin typeface="Microsoft YaHei" charset="-122"/>
              <a:ea typeface="Microsoft YaHei" charset="-122"/>
              <a:cs typeface="Microsoft YaHei" charset="-122"/>
            </a:endParaRPr>
          </a:p>
          <a:p>
            <a:pPr>
              <a:lnSpc>
                <a:spcPct val="150000"/>
              </a:lnSpc>
            </a:pPr>
            <a:endParaRPr lang="en-US" altLang="zh-CN" sz="2400" dirty="0">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graphicFrame>
        <p:nvGraphicFramePr>
          <p:cNvPr id="12" name="表格 11"/>
          <p:cNvGraphicFramePr>
            <a:graphicFrameLocks noGrp="1"/>
          </p:cNvGraphicFramePr>
          <p:nvPr>
            <p:extLst>
              <p:ext uri="{D42A27DB-BD31-4B8C-83A1-F6EECF244321}">
                <p14:modId xmlns:p14="http://schemas.microsoft.com/office/powerpoint/2010/main" val="1645880318"/>
              </p:ext>
            </p:extLst>
          </p:nvPr>
        </p:nvGraphicFramePr>
        <p:xfrm>
          <a:off x="4343043" y="3116024"/>
          <a:ext cx="2514956" cy="1371600"/>
        </p:xfrm>
        <a:graphic>
          <a:graphicData uri="http://schemas.openxmlformats.org/drawingml/2006/table">
            <a:tbl>
              <a:tblPr firstRow="1" bandRow="1">
                <a:tableStyleId>{5940675A-B579-460E-94D1-54222C63F5DA}</a:tableStyleId>
              </a:tblPr>
              <a:tblGrid>
                <a:gridCol w="628739"/>
                <a:gridCol w="628739"/>
                <a:gridCol w="628739"/>
                <a:gridCol w="628739"/>
              </a:tblGrid>
              <a:tr h="423539">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err="1" smtClean="0">
                          <a:latin typeface="Microsoft YaHei" charset="-122"/>
                          <a:ea typeface="Microsoft YaHei" charset="-122"/>
                          <a:cs typeface="Microsoft YaHei" charset="-122"/>
                        </a:rPr>
                        <a:t>i</a:t>
                      </a:r>
                      <a:endParaRPr lang="zh-CN" altLang="en-US" sz="2400" dirty="0">
                        <a:latin typeface="Microsoft YaHei" charset="-122"/>
                        <a:ea typeface="Microsoft YaHei" charset="-122"/>
                        <a:cs typeface="Microsoft YaHei" charset="-122"/>
                      </a:endParaRPr>
                    </a:p>
                  </a:txBody>
                  <a:tcPr anchor="ctr"/>
                </a:tc>
              </a:tr>
              <a:tr h="423539">
                <a:tc>
                  <a:txBody>
                    <a:bodyPr/>
                    <a:lstStyle/>
                    <a:p>
                      <a:pPr algn="ctr"/>
                      <a:r>
                        <a:rPr lang="en-US" altLang="zh-CN" sz="2400" dirty="0" smtClean="0">
                          <a:latin typeface="Microsoft YaHei" charset="-122"/>
                          <a:ea typeface="Microsoft YaHei" charset="-122"/>
                          <a:cs typeface="Microsoft YaHei" charset="-122"/>
                        </a:rPr>
                        <a:t>l</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v</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e</a:t>
                      </a:r>
                      <a:endParaRPr lang="zh-CN" altLang="en-US" sz="2400" dirty="0">
                        <a:latin typeface="Microsoft YaHei" charset="-122"/>
                        <a:ea typeface="Microsoft YaHei" charset="-122"/>
                        <a:cs typeface="Microsoft YaHei" charset="-122"/>
                      </a:endParaRPr>
                    </a:p>
                  </a:txBody>
                  <a:tcPr anchor="ctr"/>
                </a:tc>
              </a:tr>
              <a:tr h="423539">
                <a:tc>
                  <a:txBody>
                    <a:bodyPr/>
                    <a:lstStyle/>
                    <a:p>
                      <a:pPr algn="ctr"/>
                      <a:r>
                        <a:rPr lang="en-US" altLang="zh-CN" sz="2400" dirty="0" smtClean="0">
                          <a:latin typeface="Microsoft YaHei" charset="-122"/>
                          <a:ea typeface="Microsoft YaHei" charset="-122"/>
                          <a:cs typeface="Microsoft YaHei" charset="-122"/>
                        </a:rPr>
                        <a:t>y</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u</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solidFill>
                            <a:srgbClr val="FF0000"/>
                          </a:solidFill>
                          <a:latin typeface="Microsoft YaHei" charset="-122"/>
                          <a:ea typeface="Microsoft YaHei" charset="-122"/>
                          <a:cs typeface="Microsoft YaHei" charset="-122"/>
                        </a:rPr>
                        <a:t>x</a:t>
                      </a:r>
                      <a:endParaRPr lang="zh-CN" altLang="en-US" sz="2400" dirty="0">
                        <a:solidFill>
                          <a:srgbClr val="FF0000"/>
                        </a:solidFill>
                        <a:latin typeface="Microsoft YaHei" charset="-122"/>
                        <a:ea typeface="Microsoft YaHei" charset="-122"/>
                        <a:cs typeface="Microsoft YaHei" charset="-122"/>
                      </a:endParaRPr>
                    </a:p>
                  </a:txBody>
                  <a:tcPr anchor="ctr"/>
                </a:tc>
              </a:tr>
            </a:tbl>
          </a:graphicData>
        </a:graphic>
      </p:graphicFrame>
    </p:spTree>
    <p:extLst>
      <p:ext uri="{BB962C8B-B14F-4D97-AF65-F5344CB8AC3E}">
        <p14:creationId xmlns:p14="http://schemas.microsoft.com/office/powerpoint/2010/main" val="103367860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8.1 </a:t>
            </a:r>
            <a:r>
              <a:rPr lang="zh-CN" altLang="en-US" sz="2800" b="1" dirty="0" smtClean="0">
                <a:latin typeface="黑体" panose="02010609060101010101" pitchFamily="49" charset="-122"/>
                <a:ea typeface="黑体" panose="02010609060101010101" pitchFamily="49" charset="-122"/>
                <a:sym typeface="+mn-ea"/>
              </a:rPr>
              <a:t>网络安全概述</a:t>
            </a:r>
            <a:endParaRPr lang="zh-CN" altLang="en-US" sz="2800" b="1" dirty="0">
              <a:latin typeface="黑体" panose="02010609060101010101" pitchFamily="49" charset="-122"/>
              <a:ea typeface="黑体" panose="02010609060101010101" pitchFamily="49" charset="-122"/>
              <a:sym typeface="+mn-ea"/>
            </a:endParaRPr>
          </a:p>
        </p:txBody>
      </p:sp>
      <p:sp>
        <p:nvSpPr>
          <p:cNvPr id="7" name="文本框 6"/>
          <p:cNvSpPr txBox="1"/>
          <p:nvPr/>
        </p:nvSpPr>
        <p:spPr>
          <a:xfrm>
            <a:off x="1205387" y="1340458"/>
            <a:ext cx="9249256" cy="559769"/>
          </a:xfrm>
          <a:prstGeom prst="rect">
            <a:avLst/>
          </a:prstGeom>
          <a:noFill/>
        </p:spPr>
        <p:txBody>
          <a:bodyPr wrap="square" rtlCol="0">
            <a:spAutoFit/>
          </a:bodyPr>
          <a:lstStyle/>
          <a:p>
            <a:pPr>
              <a:lnSpc>
                <a:spcPct val="150000"/>
              </a:lnSpc>
            </a:pPr>
            <a:r>
              <a:rPr lang="zh-CN" altLang="en-US" sz="2400" b="1" dirty="0" smtClean="0">
                <a:latin typeface="黑体" panose="02010609060101010101" pitchFamily="49" charset="-122"/>
                <a:ea typeface="黑体" panose="02010609060101010101" pitchFamily="49" charset="-122"/>
                <a:sym typeface="+mn-ea"/>
              </a:rPr>
              <a:t>本节知识点：</a:t>
            </a:r>
            <a:endParaRPr lang="en-US" altLang="zh-CN" sz="2400" b="1" dirty="0" smtClean="0">
              <a:latin typeface="黑体" panose="02010609060101010101" pitchFamily="49" charset="-122"/>
              <a:ea typeface="黑体" panose="02010609060101010101" pitchFamily="49" charset="-122"/>
              <a:sym typeface="+mn-ea"/>
            </a:endParaRPr>
          </a:p>
        </p:txBody>
      </p:sp>
      <p:pic>
        <p:nvPicPr>
          <p:cNvPr id="614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00375" y="2376488"/>
            <a:ext cx="6191250" cy="21050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5078313"/>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例</a:t>
            </a:r>
            <a:r>
              <a:rPr lang="zh-CN" altLang="en-US" sz="2400" dirty="0" smtClean="0">
                <a:latin typeface="Microsoft YaHei" charset="-122"/>
                <a:ea typeface="Microsoft YaHei" charset="-122"/>
                <a:cs typeface="Microsoft YaHei" charset="-122"/>
              </a:rPr>
              <a:t>：假设采用密钥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的列置换密码，对明文“</a:t>
            </a:r>
            <a:r>
              <a:rPr lang="en-US" altLang="zh-CN" sz="2400" dirty="0" smtClean="0">
                <a:latin typeface="Microsoft YaHei" charset="-122"/>
                <a:ea typeface="Microsoft YaHei" charset="-122"/>
                <a:cs typeface="Microsoft YaHei" charset="-122"/>
              </a:rPr>
              <a:t>bob </a:t>
            </a:r>
            <a:r>
              <a:rPr lang="en-US" altLang="zh-CN" sz="2400" dirty="0" err="1" smtClean="0">
                <a:latin typeface="Microsoft YaHei" charset="-122"/>
                <a:ea typeface="Microsoft YaHei" charset="-122"/>
                <a:cs typeface="Microsoft YaHei" charset="-122"/>
              </a:rPr>
              <a:t>i</a:t>
            </a:r>
            <a:r>
              <a:rPr lang="en-US" altLang="zh-CN" sz="2400" dirty="0" smtClean="0">
                <a:latin typeface="Microsoft YaHei" charset="-122"/>
                <a:ea typeface="Microsoft YaHei" charset="-122"/>
                <a:cs typeface="Microsoft YaHei" charset="-122"/>
              </a:rPr>
              <a:t> love you</a:t>
            </a:r>
            <a:r>
              <a:rPr lang="zh-CN" altLang="en-US" sz="2400" dirty="0" smtClean="0">
                <a:latin typeface="Microsoft YaHei" charset="-122"/>
                <a:ea typeface="Microsoft YaHei" charset="-122"/>
                <a:cs typeface="Microsoft YaHei" charset="-122"/>
              </a:rPr>
              <a:t>”进行加密，加密得到的密文是什么</a:t>
            </a:r>
            <a:r>
              <a:rPr lang="zh-CN" altLang="en-US" sz="2400" dirty="0" smtClean="0">
                <a:latin typeface="Microsoft YaHei" charset="-122"/>
                <a:ea typeface="Microsoft YaHei" charset="-122"/>
                <a:cs typeface="Microsoft YaHei" charset="-122"/>
              </a:rPr>
              <a:t>？</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第一步：确定密钥长度（几个字母），并且确定字母在</a:t>
            </a:r>
            <a:r>
              <a:rPr lang="en-US" altLang="zh-CN" sz="2400" dirty="0" smtClean="0">
                <a:latin typeface="Microsoft YaHei" charset="-122"/>
                <a:ea typeface="Microsoft YaHei" charset="-122"/>
                <a:cs typeface="Microsoft YaHei" charset="-122"/>
              </a:rPr>
              <a:t>26</a:t>
            </a:r>
            <a:r>
              <a:rPr lang="zh-CN" altLang="en-US" sz="2400" dirty="0" smtClean="0">
                <a:latin typeface="Microsoft YaHei" charset="-122"/>
                <a:ea typeface="Microsoft YaHei" charset="-122"/>
                <a:cs typeface="Microsoft YaHei" charset="-122"/>
              </a:rPr>
              <a:t>个字母中的顺序。</a:t>
            </a:r>
            <a:endParaRPr lang="en-US" altLang="zh-CN" sz="2400" dirty="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       密钥</a:t>
            </a:r>
            <a:r>
              <a:rPr lang="en-US" altLang="zh-CN" sz="2400" dirty="0" smtClean="0">
                <a:latin typeface="Microsoft YaHei" charset="-122"/>
                <a:ea typeface="Microsoft YaHei" charset="-122"/>
                <a:cs typeface="Microsoft YaHei" charset="-122"/>
              </a:rPr>
              <a:t>K=nice</a:t>
            </a:r>
            <a:r>
              <a:rPr lang="zh-CN" altLang="en-US" sz="2400" dirty="0" smtClean="0">
                <a:latin typeface="Microsoft YaHei" charset="-122"/>
                <a:ea typeface="Microsoft YaHei" charset="-122"/>
                <a:cs typeface="Microsoft YaHei" charset="-122"/>
              </a:rPr>
              <a:t>，则密钥长度</a:t>
            </a:r>
            <a:r>
              <a:rPr lang="en-US" altLang="zh-CN" sz="2400" dirty="0" smtClean="0">
                <a:solidFill>
                  <a:srgbClr val="FF0000"/>
                </a:solidFill>
                <a:latin typeface="Microsoft YaHei" charset="-122"/>
                <a:ea typeface="Microsoft YaHei" charset="-122"/>
                <a:cs typeface="Microsoft YaHei" charset="-122"/>
              </a:rPr>
              <a:t>n=4</a:t>
            </a:r>
            <a:r>
              <a:rPr lang="zh-CN" altLang="en-US" sz="2400" dirty="0" smtClean="0">
                <a:latin typeface="Microsoft YaHei" charset="-122"/>
                <a:ea typeface="Microsoft YaHei" charset="-122"/>
                <a:cs typeface="Microsoft YaHei" charset="-122"/>
              </a:rPr>
              <a:t>，密钥的字母顺序为</a:t>
            </a:r>
            <a:r>
              <a:rPr lang="zh-CN" altLang="en-US" sz="2400" dirty="0" smtClean="0">
                <a:latin typeface="Microsoft YaHei" charset="-122"/>
                <a:ea typeface="Microsoft YaHei" charset="-122"/>
                <a:cs typeface="Microsoft YaHei" charset="-122"/>
              </a:rPr>
              <a:t>（</a:t>
            </a:r>
            <a:r>
              <a:rPr lang="en-US" altLang="zh-CN" sz="2400" dirty="0">
                <a:latin typeface="Microsoft YaHei" charset="-122"/>
                <a:ea typeface="Microsoft YaHei" charset="-122"/>
                <a:cs typeface="Microsoft YaHei" charset="-122"/>
              </a:rPr>
              <a:t> </a:t>
            </a:r>
            <a:r>
              <a:rPr lang="en-US" altLang="zh-CN" sz="2400" dirty="0">
                <a:solidFill>
                  <a:srgbClr val="FF0000"/>
                </a:solidFill>
                <a:latin typeface="Microsoft YaHei" charset="-122"/>
                <a:ea typeface="Microsoft YaHei" charset="-122"/>
                <a:cs typeface="Microsoft YaHei" charset="-122"/>
              </a:rPr>
              <a:t>4,3,1,2</a:t>
            </a:r>
            <a:r>
              <a:rPr lang="zh-CN" altLang="en-US" sz="2400" dirty="0" smtClean="0">
                <a:latin typeface="Microsoft YaHei" charset="-122"/>
                <a:ea typeface="Microsoft YaHei" charset="-122"/>
                <a:cs typeface="Microsoft YaHei" charset="-122"/>
              </a:rPr>
              <a:t> ）</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第二步：将明文按顺序横向排列展开，具体展开有几列，由密钥长度决定。</a:t>
            </a:r>
            <a:endParaRPr lang="en-US" altLang="zh-CN" sz="2400" dirty="0" smtClean="0">
              <a:latin typeface="Microsoft YaHei" charset="-122"/>
              <a:ea typeface="Microsoft YaHei" charset="-122"/>
              <a:cs typeface="Microsoft YaHei" charset="-122"/>
            </a:endParaRPr>
          </a:p>
          <a:p>
            <a:pPr>
              <a:lnSpc>
                <a:spcPct val="150000"/>
              </a:lnSpc>
            </a:pPr>
            <a:endParaRPr lang="en-US" altLang="zh-CN" sz="2400" dirty="0">
              <a:latin typeface="Microsoft YaHei" charset="-122"/>
              <a:ea typeface="Microsoft YaHei" charset="-122"/>
              <a:cs typeface="Microsoft YaHei" charset="-122"/>
            </a:endParaRPr>
          </a:p>
          <a:p>
            <a:pPr>
              <a:lnSpc>
                <a:spcPct val="150000"/>
              </a:lnSpc>
            </a:pPr>
            <a:endParaRPr lang="en-US" altLang="zh-CN" sz="2400" dirty="0" smtClean="0">
              <a:latin typeface="Microsoft YaHei" charset="-122"/>
              <a:ea typeface="Microsoft YaHei" charset="-122"/>
              <a:cs typeface="Microsoft YaHei" charset="-122"/>
            </a:endParaRPr>
          </a:p>
          <a:p>
            <a:pPr>
              <a:lnSpc>
                <a:spcPct val="150000"/>
              </a:lnSpc>
            </a:pPr>
            <a:endParaRPr lang="en-US" altLang="zh-CN" sz="2400" dirty="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第三步：输出顺序确定。看密钥字母顺序，和排列好后的表格对应。</a:t>
            </a:r>
            <a:endParaRPr lang="zh-CN" altLang="en-US" sz="2400" dirty="0" smtClean="0">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graphicFrame>
        <p:nvGraphicFramePr>
          <p:cNvPr id="12" name="表格 11"/>
          <p:cNvGraphicFramePr>
            <a:graphicFrameLocks noGrp="1"/>
          </p:cNvGraphicFramePr>
          <p:nvPr>
            <p:extLst>
              <p:ext uri="{D42A27DB-BD31-4B8C-83A1-F6EECF244321}">
                <p14:modId xmlns:p14="http://schemas.microsoft.com/office/powerpoint/2010/main" val="1174410192"/>
              </p:ext>
            </p:extLst>
          </p:nvPr>
        </p:nvGraphicFramePr>
        <p:xfrm>
          <a:off x="4343043" y="3116024"/>
          <a:ext cx="2514956" cy="1371600"/>
        </p:xfrm>
        <a:graphic>
          <a:graphicData uri="http://schemas.openxmlformats.org/drawingml/2006/table">
            <a:tbl>
              <a:tblPr firstRow="1" bandRow="1">
                <a:tableStyleId>{5940675A-B579-460E-94D1-54222C63F5DA}</a:tableStyleId>
              </a:tblPr>
              <a:tblGrid>
                <a:gridCol w="628739"/>
                <a:gridCol w="628739"/>
                <a:gridCol w="628739"/>
                <a:gridCol w="628739"/>
              </a:tblGrid>
              <a:tr h="423539">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err="1" smtClean="0">
                          <a:latin typeface="Microsoft YaHei" charset="-122"/>
                          <a:ea typeface="Microsoft YaHei" charset="-122"/>
                          <a:cs typeface="Microsoft YaHei" charset="-122"/>
                        </a:rPr>
                        <a:t>i</a:t>
                      </a:r>
                      <a:endParaRPr lang="zh-CN" altLang="en-US" sz="2400" dirty="0">
                        <a:latin typeface="Microsoft YaHei" charset="-122"/>
                        <a:ea typeface="Microsoft YaHei" charset="-122"/>
                        <a:cs typeface="Microsoft YaHei" charset="-122"/>
                      </a:endParaRPr>
                    </a:p>
                  </a:txBody>
                  <a:tcPr anchor="ctr"/>
                </a:tc>
              </a:tr>
              <a:tr h="423539">
                <a:tc>
                  <a:txBody>
                    <a:bodyPr/>
                    <a:lstStyle/>
                    <a:p>
                      <a:pPr algn="ctr"/>
                      <a:r>
                        <a:rPr lang="en-US" altLang="zh-CN" sz="2400" dirty="0" smtClean="0">
                          <a:latin typeface="Microsoft YaHei" charset="-122"/>
                          <a:ea typeface="Microsoft YaHei" charset="-122"/>
                          <a:cs typeface="Microsoft YaHei" charset="-122"/>
                        </a:rPr>
                        <a:t>l</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v</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e</a:t>
                      </a:r>
                      <a:endParaRPr lang="zh-CN" altLang="en-US" sz="2400" dirty="0">
                        <a:latin typeface="Microsoft YaHei" charset="-122"/>
                        <a:ea typeface="Microsoft YaHei" charset="-122"/>
                        <a:cs typeface="Microsoft YaHei" charset="-122"/>
                      </a:endParaRPr>
                    </a:p>
                  </a:txBody>
                  <a:tcPr anchor="ctr"/>
                </a:tc>
              </a:tr>
              <a:tr h="423539">
                <a:tc>
                  <a:txBody>
                    <a:bodyPr/>
                    <a:lstStyle/>
                    <a:p>
                      <a:pPr algn="ctr"/>
                      <a:r>
                        <a:rPr lang="en-US" altLang="zh-CN" sz="2400" dirty="0" smtClean="0">
                          <a:latin typeface="Microsoft YaHei" charset="-122"/>
                          <a:ea typeface="Microsoft YaHei" charset="-122"/>
                          <a:cs typeface="Microsoft YaHei" charset="-122"/>
                        </a:rPr>
                        <a:t>y</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u</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x</a:t>
                      </a:r>
                      <a:endParaRPr lang="zh-CN" altLang="en-US" sz="2400" dirty="0">
                        <a:latin typeface="Microsoft YaHei" charset="-122"/>
                        <a:ea typeface="Microsoft YaHei" charset="-122"/>
                        <a:cs typeface="Microsoft YaHei" charset="-122"/>
                      </a:endParaRPr>
                    </a:p>
                  </a:txBody>
                  <a:tcPr anchor="ctr"/>
                </a:tc>
              </a:tr>
            </a:tbl>
          </a:graphicData>
        </a:graphic>
      </p:graphicFrame>
    </p:spTree>
    <p:extLst>
      <p:ext uri="{BB962C8B-B14F-4D97-AF65-F5344CB8AC3E}">
        <p14:creationId xmlns:p14="http://schemas.microsoft.com/office/powerpoint/2010/main" val="66856206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581057"/>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第三步：输出顺序确定。看密钥字母顺序，和排列好后的表格对应。</a:t>
            </a:r>
            <a:endParaRPr lang="zh-CN" altLang="en-US" sz="2400" dirty="0" smtClean="0">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graphicFrame>
        <p:nvGraphicFramePr>
          <p:cNvPr id="12" name="表格 11"/>
          <p:cNvGraphicFramePr>
            <a:graphicFrameLocks noGrp="1"/>
          </p:cNvGraphicFramePr>
          <p:nvPr>
            <p:extLst>
              <p:ext uri="{D42A27DB-BD31-4B8C-83A1-F6EECF244321}">
                <p14:modId xmlns:p14="http://schemas.microsoft.com/office/powerpoint/2010/main" val="400520112"/>
              </p:ext>
            </p:extLst>
          </p:nvPr>
        </p:nvGraphicFramePr>
        <p:xfrm>
          <a:off x="3779356" y="1952622"/>
          <a:ext cx="4416908" cy="2003752"/>
        </p:xfrm>
        <a:graphic>
          <a:graphicData uri="http://schemas.openxmlformats.org/drawingml/2006/table">
            <a:tbl>
              <a:tblPr firstRow="1" bandRow="1">
                <a:tableStyleId>{5940675A-B579-460E-94D1-54222C63F5DA}</a:tableStyleId>
              </a:tblPr>
              <a:tblGrid>
                <a:gridCol w="1104227"/>
                <a:gridCol w="1104227"/>
                <a:gridCol w="1104227"/>
                <a:gridCol w="1104227"/>
              </a:tblGrid>
              <a:tr h="632152">
                <a:tc>
                  <a:txBody>
                    <a:bodyPr/>
                    <a:lstStyle/>
                    <a:p>
                      <a:pPr algn="ctr"/>
                      <a:r>
                        <a:rPr lang="zh-CN" altLang="en-US" sz="2400" dirty="0" smtClean="0">
                          <a:latin typeface="Microsoft YaHei" charset="-122"/>
                          <a:ea typeface="Microsoft YaHei" charset="-122"/>
                          <a:cs typeface="Microsoft YaHei" charset="-122"/>
                        </a:rPr>
                        <a:t>第一列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第二列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第三列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第四列</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err="1" smtClean="0">
                          <a:latin typeface="Microsoft YaHei" charset="-122"/>
                          <a:ea typeface="Microsoft YaHei" charset="-122"/>
                          <a:cs typeface="Microsoft YaHei" charset="-122"/>
                        </a:rPr>
                        <a:t>i</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l</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v</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e</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y</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u</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x</a:t>
                      </a:r>
                      <a:endParaRPr lang="zh-CN" altLang="en-US" sz="2400" dirty="0">
                        <a:latin typeface="Microsoft YaHei" charset="-122"/>
                        <a:ea typeface="Microsoft YaHei" charset="-122"/>
                        <a:cs typeface="Microsoft YaHei" charset="-122"/>
                      </a:endParaRPr>
                    </a:p>
                  </a:txBody>
                  <a:tcPr anchor="ctr"/>
                </a:tc>
              </a:tr>
            </a:tbl>
          </a:graphicData>
        </a:graphic>
      </p:graphicFrame>
    </p:spTree>
    <p:extLst>
      <p:ext uri="{BB962C8B-B14F-4D97-AF65-F5344CB8AC3E}">
        <p14:creationId xmlns:p14="http://schemas.microsoft.com/office/powerpoint/2010/main" val="648435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1200329"/>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第三步：输出顺序确定。看密钥字母顺序，和排列好后的表格对应。</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          密钥</a:t>
            </a:r>
            <a:r>
              <a:rPr lang="en-US" altLang="zh-CN" sz="2400" dirty="0">
                <a:latin typeface="Microsoft YaHei" charset="-122"/>
                <a:ea typeface="Microsoft YaHei" charset="-122"/>
                <a:cs typeface="Microsoft YaHei" charset="-122"/>
              </a:rPr>
              <a:t>K=nice</a:t>
            </a:r>
            <a:r>
              <a:rPr lang="zh-CN" altLang="en-US" sz="2400" dirty="0">
                <a:latin typeface="Microsoft YaHei" charset="-122"/>
                <a:ea typeface="Microsoft YaHei" charset="-122"/>
                <a:cs typeface="Microsoft YaHei" charset="-122"/>
              </a:rPr>
              <a:t>，则密钥长度</a:t>
            </a:r>
            <a:r>
              <a:rPr lang="en-US" altLang="zh-CN" sz="2400" dirty="0">
                <a:latin typeface="Microsoft YaHei" charset="-122"/>
                <a:ea typeface="Microsoft YaHei" charset="-122"/>
                <a:cs typeface="Microsoft YaHei" charset="-122"/>
              </a:rPr>
              <a:t>n=4</a:t>
            </a:r>
            <a:r>
              <a:rPr lang="zh-CN" altLang="en-US" sz="2400" dirty="0">
                <a:latin typeface="Microsoft YaHei" charset="-122"/>
                <a:ea typeface="Microsoft YaHei" charset="-122"/>
                <a:cs typeface="Microsoft YaHei" charset="-122"/>
              </a:rPr>
              <a:t>，密钥的字母顺序为</a:t>
            </a:r>
            <a:r>
              <a:rPr lang="zh-CN" altLang="en-US" sz="2400" dirty="0">
                <a:solidFill>
                  <a:srgbClr val="FF0000"/>
                </a:solidFill>
                <a:latin typeface="Microsoft YaHei" charset="-122"/>
                <a:ea typeface="Microsoft YaHei" charset="-122"/>
                <a:cs typeface="Microsoft YaHei" charset="-122"/>
              </a:rPr>
              <a:t>（</a:t>
            </a:r>
            <a:r>
              <a:rPr lang="en-US" altLang="zh-CN" sz="2400" dirty="0">
                <a:solidFill>
                  <a:srgbClr val="FF0000"/>
                </a:solidFill>
                <a:latin typeface="Microsoft YaHei" charset="-122"/>
                <a:ea typeface="Microsoft YaHei" charset="-122"/>
                <a:cs typeface="Microsoft YaHei" charset="-122"/>
              </a:rPr>
              <a:t> 4,3,1,2</a:t>
            </a:r>
            <a:r>
              <a:rPr lang="zh-CN" altLang="en-US" sz="2400" dirty="0">
                <a:solidFill>
                  <a:srgbClr val="FF0000"/>
                </a:solidFill>
                <a:latin typeface="Microsoft YaHei" charset="-122"/>
                <a:ea typeface="Microsoft YaHei" charset="-122"/>
                <a:cs typeface="Microsoft YaHei" charset="-122"/>
              </a:rPr>
              <a:t> </a:t>
            </a:r>
            <a:r>
              <a:rPr lang="zh-CN" altLang="en-US" sz="2400" dirty="0" smtClean="0">
                <a:solidFill>
                  <a:srgbClr val="FF0000"/>
                </a:solidFill>
                <a:latin typeface="Microsoft YaHei" charset="-122"/>
                <a:ea typeface="Microsoft YaHei" charset="-122"/>
                <a:cs typeface="Microsoft YaHei" charset="-122"/>
              </a:rPr>
              <a:t>）</a:t>
            </a:r>
            <a:endParaRPr lang="en-US" altLang="zh-CN" sz="2400" dirty="0">
              <a:solidFill>
                <a:srgbClr val="FF0000"/>
              </a:solidFill>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graphicFrame>
        <p:nvGraphicFramePr>
          <p:cNvPr id="12" name="表格 11"/>
          <p:cNvGraphicFramePr>
            <a:graphicFrameLocks noGrp="1"/>
          </p:cNvGraphicFramePr>
          <p:nvPr>
            <p:extLst>
              <p:ext uri="{D42A27DB-BD31-4B8C-83A1-F6EECF244321}">
                <p14:modId xmlns:p14="http://schemas.microsoft.com/office/powerpoint/2010/main" val="871315093"/>
              </p:ext>
            </p:extLst>
          </p:nvPr>
        </p:nvGraphicFramePr>
        <p:xfrm>
          <a:off x="3779356" y="1952622"/>
          <a:ext cx="4416908" cy="2635904"/>
        </p:xfrm>
        <a:graphic>
          <a:graphicData uri="http://schemas.openxmlformats.org/drawingml/2006/table">
            <a:tbl>
              <a:tblPr firstRow="1" bandRow="1">
                <a:tableStyleId>{5940675A-B579-460E-94D1-54222C63F5DA}</a:tableStyleId>
              </a:tblPr>
              <a:tblGrid>
                <a:gridCol w="1104227"/>
                <a:gridCol w="1104227"/>
                <a:gridCol w="1104227"/>
                <a:gridCol w="1104227"/>
              </a:tblGrid>
              <a:tr h="632152">
                <a:tc>
                  <a:txBody>
                    <a:bodyPr/>
                    <a:lstStyle/>
                    <a:p>
                      <a:pPr algn="ctr"/>
                      <a:r>
                        <a:rPr lang="en-US" altLang="zh-CN" sz="2400" dirty="0" smtClean="0">
                          <a:latin typeface="Microsoft YaHei" charset="-122"/>
                          <a:ea typeface="Microsoft YaHei" charset="-122"/>
                          <a:cs typeface="Microsoft YaHei" charset="-122"/>
                        </a:rPr>
                        <a:t>4</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3</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1</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2</a:t>
                      </a:r>
                      <a:endParaRPr lang="zh-CN" altLang="en-US" sz="2400" dirty="0">
                        <a:latin typeface="Microsoft YaHei" charset="-122"/>
                        <a:ea typeface="Microsoft YaHei" charset="-122"/>
                        <a:cs typeface="Microsoft YaHei" charset="-122"/>
                      </a:endParaRPr>
                    </a:p>
                  </a:txBody>
                  <a:tcPr anchor="ctr"/>
                </a:tc>
              </a:tr>
              <a:tr h="632152">
                <a:tc>
                  <a:txBody>
                    <a:bodyPr/>
                    <a:lstStyle/>
                    <a:p>
                      <a:pPr algn="ctr"/>
                      <a:r>
                        <a:rPr lang="zh-CN" altLang="en-US" sz="2400" dirty="0" smtClean="0">
                          <a:latin typeface="Microsoft YaHei" charset="-122"/>
                          <a:ea typeface="Microsoft YaHei" charset="-122"/>
                          <a:cs typeface="Microsoft YaHei" charset="-122"/>
                        </a:rPr>
                        <a:t>第一列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第二列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第三列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第四列</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err="1" smtClean="0">
                          <a:latin typeface="Microsoft YaHei" charset="-122"/>
                          <a:ea typeface="Microsoft YaHei" charset="-122"/>
                          <a:cs typeface="Microsoft YaHei" charset="-122"/>
                        </a:rPr>
                        <a:t>i</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l</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v</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e</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y</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u</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x</a:t>
                      </a:r>
                      <a:endParaRPr lang="zh-CN" altLang="en-US" sz="2400" dirty="0">
                        <a:latin typeface="Microsoft YaHei" charset="-122"/>
                        <a:ea typeface="Microsoft YaHei" charset="-122"/>
                        <a:cs typeface="Microsoft YaHei" charset="-122"/>
                      </a:endParaRPr>
                    </a:p>
                  </a:txBody>
                  <a:tcPr anchor="ctr"/>
                </a:tc>
              </a:tr>
            </a:tbl>
          </a:graphicData>
        </a:graphic>
      </p:graphicFrame>
    </p:spTree>
    <p:extLst>
      <p:ext uri="{BB962C8B-B14F-4D97-AF65-F5344CB8AC3E}">
        <p14:creationId xmlns:p14="http://schemas.microsoft.com/office/powerpoint/2010/main" val="124668992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5632311"/>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第三步：输出顺序确定。看密钥字母顺序，和排列好后的表格对应。</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          密钥</a:t>
            </a:r>
            <a:r>
              <a:rPr lang="en-US" altLang="zh-CN" sz="2400" dirty="0">
                <a:latin typeface="Microsoft YaHei" charset="-122"/>
                <a:ea typeface="Microsoft YaHei" charset="-122"/>
                <a:cs typeface="Microsoft YaHei" charset="-122"/>
              </a:rPr>
              <a:t>K=nice</a:t>
            </a:r>
            <a:r>
              <a:rPr lang="zh-CN" altLang="en-US" sz="2400" dirty="0">
                <a:latin typeface="Microsoft YaHei" charset="-122"/>
                <a:ea typeface="Microsoft YaHei" charset="-122"/>
                <a:cs typeface="Microsoft YaHei" charset="-122"/>
              </a:rPr>
              <a:t>，则密钥长度</a:t>
            </a:r>
            <a:r>
              <a:rPr lang="en-US" altLang="zh-CN" sz="2400" dirty="0">
                <a:latin typeface="Microsoft YaHei" charset="-122"/>
                <a:ea typeface="Microsoft YaHei" charset="-122"/>
                <a:cs typeface="Microsoft YaHei" charset="-122"/>
              </a:rPr>
              <a:t>n=4</a:t>
            </a:r>
            <a:r>
              <a:rPr lang="zh-CN" altLang="en-US" sz="2400" dirty="0">
                <a:latin typeface="Microsoft YaHei" charset="-122"/>
                <a:ea typeface="Microsoft YaHei" charset="-122"/>
                <a:cs typeface="Microsoft YaHei" charset="-122"/>
              </a:rPr>
              <a:t>，密钥的字母顺序为</a:t>
            </a:r>
            <a:r>
              <a:rPr lang="zh-CN" altLang="en-US" sz="2400" dirty="0">
                <a:solidFill>
                  <a:srgbClr val="FF0000"/>
                </a:solidFill>
                <a:latin typeface="Microsoft YaHei" charset="-122"/>
                <a:ea typeface="Microsoft YaHei" charset="-122"/>
                <a:cs typeface="Microsoft YaHei" charset="-122"/>
              </a:rPr>
              <a:t>（</a:t>
            </a:r>
            <a:r>
              <a:rPr lang="en-US" altLang="zh-CN" sz="2400" dirty="0">
                <a:solidFill>
                  <a:srgbClr val="FF0000"/>
                </a:solidFill>
                <a:latin typeface="Microsoft YaHei" charset="-122"/>
                <a:ea typeface="Microsoft YaHei" charset="-122"/>
                <a:cs typeface="Microsoft YaHei" charset="-122"/>
              </a:rPr>
              <a:t> 4,3,1,2</a:t>
            </a:r>
            <a:r>
              <a:rPr lang="zh-CN" altLang="en-US" sz="2400" dirty="0">
                <a:solidFill>
                  <a:srgbClr val="FF0000"/>
                </a:solidFill>
                <a:latin typeface="Microsoft YaHei" charset="-122"/>
                <a:ea typeface="Microsoft YaHei" charset="-122"/>
                <a:cs typeface="Microsoft YaHei" charset="-122"/>
              </a:rPr>
              <a:t> </a:t>
            </a:r>
            <a:r>
              <a:rPr lang="zh-CN" altLang="en-US" sz="2400" dirty="0" smtClean="0">
                <a:solidFill>
                  <a:srgbClr val="FF0000"/>
                </a:solidFill>
                <a:latin typeface="Microsoft YaHei" charset="-122"/>
                <a:ea typeface="Microsoft YaHei" charset="-122"/>
                <a:cs typeface="Microsoft YaHei" charset="-122"/>
              </a:rPr>
              <a:t>）</a:t>
            </a: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r>
              <a:rPr lang="en-US" altLang="zh-CN" sz="2400" dirty="0" err="1" smtClean="0">
                <a:solidFill>
                  <a:srgbClr val="FF0000"/>
                </a:solidFill>
                <a:latin typeface="Microsoft YaHei" charset="-122"/>
                <a:ea typeface="Microsoft YaHei" charset="-122"/>
                <a:cs typeface="Microsoft YaHei" charset="-122"/>
              </a:rPr>
              <a:t>bvu</a:t>
            </a:r>
            <a:r>
              <a:rPr lang="zh-CN" altLang="en-US" sz="2400" dirty="0" smtClean="0">
                <a:solidFill>
                  <a:srgbClr val="FF0000"/>
                </a:solidFill>
                <a:latin typeface="Microsoft YaHei" charset="-122"/>
                <a:ea typeface="Microsoft YaHei" charset="-122"/>
                <a:cs typeface="Microsoft YaHei" charset="-122"/>
              </a:rPr>
              <a:t> </a:t>
            </a:r>
            <a:endParaRPr lang="en-US" altLang="zh-CN" sz="2400" dirty="0">
              <a:solidFill>
                <a:srgbClr val="FF0000"/>
              </a:solidFill>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graphicFrame>
        <p:nvGraphicFramePr>
          <p:cNvPr id="12" name="表格 11"/>
          <p:cNvGraphicFramePr>
            <a:graphicFrameLocks noGrp="1"/>
          </p:cNvGraphicFramePr>
          <p:nvPr>
            <p:extLst>
              <p:ext uri="{D42A27DB-BD31-4B8C-83A1-F6EECF244321}">
                <p14:modId xmlns:p14="http://schemas.microsoft.com/office/powerpoint/2010/main" val="871315093"/>
              </p:ext>
            </p:extLst>
          </p:nvPr>
        </p:nvGraphicFramePr>
        <p:xfrm>
          <a:off x="3779356" y="1952622"/>
          <a:ext cx="4416908" cy="2635904"/>
        </p:xfrm>
        <a:graphic>
          <a:graphicData uri="http://schemas.openxmlformats.org/drawingml/2006/table">
            <a:tbl>
              <a:tblPr firstRow="1" bandRow="1">
                <a:tableStyleId>{5940675A-B579-460E-94D1-54222C63F5DA}</a:tableStyleId>
              </a:tblPr>
              <a:tblGrid>
                <a:gridCol w="1104227"/>
                <a:gridCol w="1104227"/>
                <a:gridCol w="1104227"/>
                <a:gridCol w="1104227"/>
              </a:tblGrid>
              <a:tr h="632152">
                <a:tc>
                  <a:txBody>
                    <a:bodyPr/>
                    <a:lstStyle/>
                    <a:p>
                      <a:pPr algn="ctr"/>
                      <a:r>
                        <a:rPr lang="en-US" altLang="zh-CN" sz="2400" dirty="0" smtClean="0">
                          <a:latin typeface="Microsoft YaHei" charset="-122"/>
                          <a:ea typeface="Microsoft YaHei" charset="-122"/>
                          <a:cs typeface="Microsoft YaHei" charset="-122"/>
                        </a:rPr>
                        <a:t>4</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3</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1</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2</a:t>
                      </a:r>
                      <a:endParaRPr lang="zh-CN" altLang="en-US" sz="2400" dirty="0">
                        <a:latin typeface="Microsoft YaHei" charset="-122"/>
                        <a:ea typeface="Microsoft YaHei" charset="-122"/>
                        <a:cs typeface="Microsoft YaHei" charset="-122"/>
                      </a:endParaRPr>
                    </a:p>
                  </a:txBody>
                  <a:tcPr anchor="ctr"/>
                </a:tc>
              </a:tr>
              <a:tr h="632152">
                <a:tc>
                  <a:txBody>
                    <a:bodyPr/>
                    <a:lstStyle/>
                    <a:p>
                      <a:pPr algn="ctr"/>
                      <a:r>
                        <a:rPr lang="zh-CN" altLang="en-US" sz="2400" dirty="0" smtClean="0">
                          <a:latin typeface="Microsoft YaHei" charset="-122"/>
                          <a:ea typeface="Microsoft YaHei" charset="-122"/>
                          <a:cs typeface="Microsoft YaHei" charset="-122"/>
                        </a:rPr>
                        <a:t>第一列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第二列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第三列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第四列</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err="1" smtClean="0">
                          <a:latin typeface="Microsoft YaHei" charset="-122"/>
                          <a:ea typeface="Microsoft YaHei" charset="-122"/>
                          <a:cs typeface="Microsoft YaHei" charset="-122"/>
                        </a:rPr>
                        <a:t>i</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l</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v</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e</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y</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u</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x</a:t>
                      </a:r>
                      <a:endParaRPr lang="zh-CN" altLang="en-US" sz="2400" dirty="0">
                        <a:latin typeface="Microsoft YaHei" charset="-122"/>
                        <a:ea typeface="Microsoft YaHei" charset="-122"/>
                        <a:cs typeface="Microsoft YaHei" charset="-122"/>
                      </a:endParaRPr>
                    </a:p>
                  </a:txBody>
                  <a:tcPr anchor="ctr"/>
                </a:tc>
              </a:tr>
            </a:tbl>
          </a:graphicData>
        </a:graphic>
      </p:graphicFrame>
      <p:sp>
        <p:nvSpPr>
          <p:cNvPr id="2" name="圆角矩形 1"/>
          <p:cNvSpPr/>
          <p:nvPr/>
        </p:nvSpPr>
        <p:spPr>
          <a:xfrm>
            <a:off x="5925312" y="1701696"/>
            <a:ext cx="1207008" cy="3309216"/>
          </a:xfrm>
          <a:prstGeom prst="round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1906714422"/>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5632311"/>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第三步：输出顺序确定。看密钥字母顺序，和排列好后的表格对应。</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          密钥</a:t>
            </a:r>
            <a:r>
              <a:rPr lang="en-US" altLang="zh-CN" sz="2400" dirty="0">
                <a:latin typeface="Microsoft YaHei" charset="-122"/>
                <a:ea typeface="Microsoft YaHei" charset="-122"/>
                <a:cs typeface="Microsoft YaHei" charset="-122"/>
              </a:rPr>
              <a:t>K=nice</a:t>
            </a:r>
            <a:r>
              <a:rPr lang="zh-CN" altLang="en-US" sz="2400" dirty="0">
                <a:latin typeface="Microsoft YaHei" charset="-122"/>
                <a:ea typeface="Microsoft YaHei" charset="-122"/>
                <a:cs typeface="Microsoft YaHei" charset="-122"/>
              </a:rPr>
              <a:t>，则密钥长度</a:t>
            </a:r>
            <a:r>
              <a:rPr lang="en-US" altLang="zh-CN" sz="2400" dirty="0">
                <a:latin typeface="Microsoft YaHei" charset="-122"/>
                <a:ea typeface="Microsoft YaHei" charset="-122"/>
                <a:cs typeface="Microsoft YaHei" charset="-122"/>
              </a:rPr>
              <a:t>n=4</a:t>
            </a:r>
            <a:r>
              <a:rPr lang="zh-CN" altLang="en-US" sz="2400" dirty="0">
                <a:latin typeface="Microsoft YaHei" charset="-122"/>
                <a:ea typeface="Microsoft YaHei" charset="-122"/>
                <a:cs typeface="Microsoft YaHei" charset="-122"/>
              </a:rPr>
              <a:t>，密钥的字母顺序为</a:t>
            </a:r>
            <a:r>
              <a:rPr lang="zh-CN" altLang="en-US" sz="2400" dirty="0">
                <a:solidFill>
                  <a:srgbClr val="FF0000"/>
                </a:solidFill>
                <a:latin typeface="Microsoft YaHei" charset="-122"/>
                <a:ea typeface="Microsoft YaHei" charset="-122"/>
                <a:cs typeface="Microsoft YaHei" charset="-122"/>
              </a:rPr>
              <a:t>（</a:t>
            </a:r>
            <a:r>
              <a:rPr lang="en-US" altLang="zh-CN" sz="2400" dirty="0">
                <a:solidFill>
                  <a:srgbClr val="FF0000"/>
                </a:solidFill>
                <a:latin typeface="Microsoft YaHei" charset="-122"/>
                <a:ea typeface="Microsoft YaHei" charset="-122"/>
                <a:cs typeface="Microsoft YaHei" charset="-122"/>
              </a:rPr>
              <a:t> 4,3,1,2</a:t>
            </a:r>
            <a:r>
              <a:rPr lang="zh-CN" altLang="en-US" sz="2400" dirty="0">
                <a:solidFill>
                  <a:srgbClr val="FF0000"/>
                </a:solidFill>
                <a:latin typeface="Microsoft YaHei" charset="-122"/>
                <a:ea typeface="Microsoft YaHei" charset="-122"/>
                <a:cs typeface="Microsoft YaHei" charset="-122"/>
              </a:rPr>
              <a:t> </a:t>
            </a:r>
            <a:r>
              <a:rPr lang="zh-CN" altLang="en-US" sz="2400" dirty="0" smtClean="0">
                <a:solidFill>
                  <a:srgbClr val="FF0000"/>
                </a:solidFill>
                <a:latin typeface="Microsoft YaHei" charset="-122"/>
                <a:ea typeface="Microsoft YaHei" charset="-122"/>
                <a:cs typeface="Microsoft YaHei" charset="-122"/>
              </a:rPr>
              <a:t>）</a:t>
            </a: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r>
              <a:rPr lang="en-US" altLang="zh-CN" sz="2400" dirty="0" err="1" smtClean="0">
                <a:solidFill>
                  <a:srgbClr val="FF0000"/>
                </a:solidFill>
                <a:latin typeface="Microsoft YaHei" charset="-122"/>
                <a:ea typeface="Microsoft YaHei" charset="-122"/>
                <a:cs typeface="Microsoft YaHei" charset="-122"/>
              </a:rPr>
              <a:t>bvu</a:t>
            </a:r>
            <a:r>
              <a:rPr lang="zh-CN" altLang="en-US" sz="2400" dirty="0" smtClean="0">
                <a:solidFill>
                  <a:srgbClr val="FF0000"/>
                </a:solidFill>
                <a:latin typeface="Microsoft YaHei" charset="-122"/>
                <a:ea typeface="Microsoft YaHei" charset="-122"/>
                <a:cs typeface="Microsoft YaHei" charset="-122"/>
              </a:rPr>
              <a:t> </a:t>
            </a:r>
            <a:r>
              <a:rPr lang="en-US" altLang="zh-CN" sz="2400" dirty="0" err="1" smtClean="0">
                <a:solidFill>
                  <a:srgbClr val="FF0000"/>
                </a:solidFill>
                <a:latin typeface="Microsoft YaHei" charset="-122"/>
                <a:ea typeface="Microsoft YaHei" charset="-122"/>
                <a:cs typeface="Microsoft YaHei" charset="-122"/>
              </a:rPr>
              <a:t>iex</a:t>
            </a:r>
            <a:r>
              <a:rPr lang="zh-CN" altLang="en-US" sz="2400" dirty="0" smtClean="0">
                <a:solidFill>
                  <a:srgbClr val="FF0000"/>
                </a:solidFill>
                <a:latin typeface="Microsoft YaHei" charset="-122"/>
                <a:ea typeface="Microsoft YaHei" charset="-122"/>
                <a:cs typeface="Microsoft YaHei" charset="-122"/>
              </a:rPr>
              <a:t>  </a:t>
            </a:r>
            <a:endParaRPr lang="en-US" altLang="zh-CN" sz="2400" dirty="0">
              <a:solidFill>
                <a:srgbClr val="FF0000"/>
              </a:solidFill>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graphicFrame>
        <p:nvGraphicFramePr>
          <p:cNvPr id="12" name="表格 11"/>
          <p:cNvGraphicFramePr>
            <a:graphicFrameLocks noGrp="1"/>
          </p:cNvGraphicFramePr>
          <p:nvPr>
            <p:extLst>
              <p:ext uri="{D42A27DB-BD31-4B8C-83A1-F6EECF244321}">
                <p14:modId xmlns:p14="http://schemas.microsoft.com/office/powerpoint/2010/main" val="871315093"/>
              </p:ext>
            </p:extLst>
          </p:nvPr>
        </p:nvGraphicFramePr>
        <p:xfrm>
          <a:off x="3779356" y="1952622"/>
          <a:ext cx="4416908" cy="2635904"/>
        </p:xfrm>
        <a:graphic>
          <a:graphicData uri="http://schemas.openxmlformats.org/drawingml/2006/table">
            <a:tbl>
              <a:tblPr firstRow="1" bandRow="1">
                <a:tableStyleId>{5940675A-B579-460E-94D1-54222C63F5DA}</a:tableStyleId>
              </a:tblPr>
              <a:tblGrid>
                <a:gridCol w="1104227"/>
                <a:gridCol w="1104227"/>
                <a:gridCol w="1104227"/>
                <a:gridCol w="1104227"/>
              </a:tblGrid>
              <a:tr h="632152">
                <a:tc>
                  <a:txBody>
                    <a:bodyPr/>
                    <a:lstStyle/>
                    <a:p>
                      <a:pPr algn="ctr"/>
                      <a:r>
                        <a:rPr lang="en-US" altLang="zh-CN" sz="2400" dirty="0" smtClean="0">
                          <a:latin typeface="Microsoft YaHei" charset="-122"/>
                          <a:ea typeface="Microsoft YaHei" charset="-122"/>
                          <a:cs typeface="Microsoft YaHei" charset="-122"/>
                        </a:rPr>
                        <a:t>4</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3</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1</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2</a:t>
                      </a:r>
                      <a:endParaRPr lang="zh-CN" altLang="en-US" sz="2400" dirty="0">
                        <a:latin typeface="Microsoft YaHei" charset="-122"/>
                        <a:ea typeface="Microsoft YaHei" charset="-122"/>
                        <a:cs typeface="Microsoft YaHei" charset="-122"/>
                      </a:endParaRPr>
                    </a:p>
                  </a:txBody>
                  <a:tcPr anchor="ctr"/>
                </a:tc>
              </a:tr>
              <a:tr h="632152">
                <a:tc>
                  <a:txBody>
                    <a:bodyPr/>
                    <a:lstStyle/>
                    <a:p>
                      <a:pPr algn="ctr"/>
                      <a:r>
                        <a:rPr lang="zh-CN" altLang="en-US" sz="2400" dirty="0" smtClean="0">
                          <a:latin typeface="Microsoft YaHei" charset="-122"/>
                          <a:ea typeface="Microsoft YaHei" charset="-122"/>
                          <a:cs typeface="Microsoft YaHei" charset="-122"/>
                        </a:rPr>
                        <a:t>第一列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第二列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第三列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第四列</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err="1" smtClean="0">
                          <a:latin typeface="Microsoft YaHei" charset="-122"/>
                          <a:ea typeface="Microsoft YaHei" charset="-122"/>
                          <a:cs typeface="Microsoft YaHei" charset="-122"/>
                        </a:rPr>
                        <a:t>i</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l</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v</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e</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y</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u</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x</a:t>
                      </a:r>
                      <a:endParaRPr lang="zh-CN" altLang="en-US" sz="2400" dirty="0">
                        <a:latin typeface="Microsoft YaHei" charset="-122"/>
                        <a:ea typeface="Microsoft YaHei" charset="-122"/>
                        <a:cs typeface="Microsoft YaHei" charset="-122"/>
                      </a:endParaRPr>
                    </a:p>
                  </a:txBody>
                  <a:tcPr anchor="ctr"/>
                </a:tc>
              </a:tr>
            </a:tbl>
          </a:graphicData>
        </a:graphic>
      </p:graphicFrame>
      <p:sp>
        <p:nvSpPr>
          <p:cNvPr id="2" name="圆角矩形 1"/>
          <p:cNvSpPr/>
          <p:nvPr/>
        </p:nvSpPr>
        <p:spPr>
          <a:xfrm>
            <a:off x="7022592" y="1701696"/>
            <a:ext cx="1207008" cy="3309216"/>
          </a:xfrm>
          <a:prstGeom prst="roundRect">
            <a:avLst/>
          </a:prstGeom>
          <a:noFill/>
          <a:ln w="38100">
            <a:solidFill>
              <a:srgbClr val="FF0000"/>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Tree>
    <p:extLst>
      <p:ext uri="{BB962C8B-B14F-4D97-AF65-F5344CB8AC3E}">
        <p14:creationId xmlns:p14="http://schemas.microsoft.com/office/powerpoint/2010/main" val="282121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801270" y="270535"/>
            <a:ext cx="10373080" cy="5632311"/>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第三步：输出顺序确定。看密钥字母顺序，和排列好后的表格对应。</a:t>
            </a:r>
            <a:endParaRPr lang="en-US" altLang="zh-CN" sz="2400" dirty="0" smtClean="0">
              <a:latin typeface="Microsoft YaHei" charset="-122"/>
              <a:ea typeface="Microsoft YaHei" charset="-122"/>
              <a:cs typeface="Microsoft YaHei" charset="-122"/>
            </a:endParaRPr>
          </a:p>
          <a:p>
            <a:pPr>
              <a:lnSpc>
                <a:spcPct val="150000"/>
              </a:lnSpc>
            </a:pPr>
            <a:r>
              <a:rPr lang="zh-CN" altLang="en-US" sz="2400" dirty="0" smtClean="0">
                <a:latin typeface="Microsoft YaHei" charset="-122"/>
                <a:ea typeface="Microsoft YaHei" charset="-122"/>
                <a:cs typeface="Microsoft YaHei" charset="-122"/>
              </a:rPr>
              <a:t>          密钥</a:t>
            </a:r>
            <a:r>
              <a:rPr lang="en-US" altLang="zh-CN" sz="2400" dirty="0">
                <a:latin typeface="Microsoft YaHei" charset="-122"/>
                <a:ea typeface="Microsoft YaHei" charset="-122"/>
                <a:cs typeface="Microsoft YaHei" charset="-122"/>
              </a:rPr>
              <a:t>K=nice</a:t>
            </a:r>
            <a:r>
              <a:rPr lang="zh-CN" altLang="en-US" sz="2400" dirty="0">
                <a:latin typeface="Microsoft YaHei" charset="-122"/>
                <a:ea typeface="Microsoft YaHei" charset="-122"/>
                <a:cs typeface="Microsoft YaHei" charset="-122"/>
              </a:rPr>
              <a:t>，则密钥长度</a:t>
            </a:r>
            <a:r>
              <a:rPr lang="en-US" altLang="zh-CN" sz="2400" dirty="0">
                <a:latin typeface="Microsoft YaHei" charset="-122"/>
                <a:ea typeface="Microsoft YaHei" charset="-122"/>
                <a:cs typeface="Microsoft YaHei" charset="-122"/>
              </a:rPr>
              <a:t>n=4</a:t>
            </a:r>
            <a:r>
              <a:rPr lang="zh-CN" altLang="en-US" sz="2400" dirty="0">
                <a:latin typeface="Microsoft YaHei" charset="-122"/>
                <a:ea typeface="Microsoft YaHei" charset="-122"/>
                <a:cs typeface="Microsoft YaHei" charset="-122"/>
              </a:rPr>
              <a:t>，密钥的字母顺序为</a:t>
            </a:r>
            <a:r>
              <a:rPr lang="zh-CN" altLang="en-US" sz="2400" dirty="0">
                <a:solidFill>
                  <a:srgbClr val="FF0000"/>
                </a:solidFill>
                <a:latin typeface="Microsoft YaHei" charset="-122"/>
                <a:ea typeface="Microsoft YaHei" charset="-122"/>
                <a:cs typeface="Microsoft YaHei" charset="-122"/>
              </a:rPr>
              <a:t>（</a:t>
            </a:r>
            <a:r>
              <a:rPr lang="en-US" altLang="zh-CN" sz="2400" dirty="0">
                <a:solidFill>
                  <a:srgbClr val="FF0000"/>
                </a:solidFill>
                <a:latin typeface="Microsoft YaHei" charset="-122"/>
                <a:ea typeface="Microsoft YaHei" charset="-122"/>
                <a:cs typeface="Microsoft YaHei" charset="-122"/>
              </a:rPr>
              <a:t> 4,3,1,2</a:t>
            </a:r>
            <a:r>
              <a:rPr lang="zh-CN" altLang="en-US" sz="2400" dirty="0">
                <a:solidFill>
                  <a:srgbClr val="FF0000"/>
                </a:solidFill>
                <a:latin typeface="Microsoft YaHei" charset="-122"/>
                <a:ea typeface="Microsoft YaHei" charset="-122"/>
                <a:cs typeface="Microsoft YaHei" charset="-122"/>
              </a:rPr>
              <a:t> </a:t>
            </a:r>
            <a:r>
              <a:rPr lang="zh-CN" altLang="en-US" sz="2400" dirty="0" smtClean="0">
                <a:solidFill>
                  <a:srgbClr val="FF0000"/>
                </a:solidFill>
                <a:latin typeface="Microsoft YaHei" charset="-122"/>
                <a:ea typeface="Microsoft YaHei" charset="-122"/>
                <a:cs typeface="Microsoft YaHei" charset="-122"/>
              </a:rPr>
              <a:t>）</a:t>
            </a: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endParaRPr lang="en-US" altLang="zh-CN" sz="2400" dirty="0" smtClean="0">
              <a:solidFill>
                <a:srgbClr val="FF0000"/>
              </a:solidFill>
              <a:latin typeface="Microsoft YaHei" charset="-122"/>
              <a:ea typeface="Microsoft YaHei" charset="-122"/>
              <a:cs typeface="Microsoft YaHei" charset="-122"/>
            </a:endParaRPr>
          </a:p>
          <a:p>
            <a:pPr>
              <a:lnSpc>
                <a:spcPct val="150000"/>
              </a:lnSpc>
            </a:pPr>
            <a:endParaRPr lang="en-US" altLang="zh-CN" sz="2400" dirty="0">
              <a:solidFill>
                <a:srgbClr val="FF0000"/>
              </a:solidFill>
              <a:latin typeface="Microsoft YaHei" charset="-122"/>
              <a:ea typeface="Microsoft YaHei" charset="-122"/>
              <a:cs typeface="Microsoft YaHei" charset="-122"/>
            </a:endParaRPr>
          </a:p>
          <a:p>
            <a:pPr>
              <a:lnSpc>
                <a:spcPct val="150000"/>
              </a:lnSpc>
            </a:pPr>
            <a:r>
              <a:rPr lang="en-US" altLang="zh-CN" sz="2400" dirty="0" err="1" smtClean="0">
                <a:solidFill>
                  <a:srgbClr val="FF0000"/>
                </a:solidFill>
                <a:latin typeface="Microsoft YaHei" charset="-122"/>
                <a:ea typeface="Microsoft YaHei" charset="-122"/>
                <a:cs typeface="Microsoft YaHei" charset="-122"/>
              </a:rPr>
              <a:t>bvu</a:t>
            </a:r>
            <a:r>
              <a:rPr lang="zh-CN" altLang="en-US" sz="2400" dirty="0" smtClean="0">
                <a:solidFill>
                  <a:srgbClr val="FF0000"/>
                </a:solidFill>
                <a:latin typeface="Microsoft YaHei" charset="-122"/>
                <a:ea typeface="Microsoft YaHei" charset="-122"/>
                <a:cs typeface="Microsoft YaHei" charset="-122"/>
              </a:rPr>
              <a:t> </a:t>
            </a:r>
            <a:r>
              <a:rPr lang="en-US" altLang="zh-CN" sz="2400" dirty="0" err="1" smtClean="0">
                <a:solidFill>
                  <a:srgbClr val="FF0000"/>
                </a:solidFill>
                <a:latin typeface="Microsoft YaHei" charset="-122"/>
                <a:ea typeface="Microsoft YaHei" charset="-122"/>
                <a:cs typeface="Microsoft YaHei" charset="-122"/>
              </a:rPr>
              <a:t>iex</a:t>
            </a:r>
            <a:r>
              <a:rPr lang="zh-CN" altLang="en-US" sz="2400" dirty="0" smtClean="0">
                <a:solidFill>
                  <a:srgbClr val="FF0000"/>
                </a:solidFill>
                <a:latin typeface="Microsoft YaHei" charset="-122"/>
                <a:ea typeface="Microsoft YaHei" charset="-122"/>
                <a:cs typeface="Microsoft YaHei" charset="-122"/>
              </a:rPr>
              <a:t> </a:t>
            </a:r>
            <a:r>
              <a:rPr lang="en-US" altLang="zh-CN" sz="2400" dirty="0" err="1" smtClean="0">
                <a:solidFill>
                  <a:srgbClr val="FF0000"/>
                </a:solidFill>
                <a:latin typeface="Microsoft YaHei" charset="-122"/>
                <a:ea typeface="Microsoft YaHei" charset="-122"/>
                <a:cs typeface="Microsoft YaHei" charset="-122"/>
              </a:rPr>
              <a:t>ooo</a:t>
            </a:r>
            <a:r>
              <a:rPr lang="zh-CN" altLang="en-US" sz="2400" dirty="0" smtClean="0">
                <a:solidFill>
                  <a:srgbClr val="FF0000"/>
                </a:solidFill>
                <a:latin typeface="Microsoft YaHei" charset="-122"/>
                <a:ea typeface="Microsoft YaHei" charset="-122"/>
                <a:cs typeface="Microsoft YaHei" charset="-122"/>
              </a:rPr>
              <a:t> </a:t>
            </a:r>
            <a:r>
              <a:rPr lang="en-US" altLang="zh-CN" sz="2400" dirty="0" err="1" smtClean="0">
                <a:solidFill>
                  <a:srgbClr val="FF0000"/>
                </a:solidFill>
                <a:latin typeface="Microsoft YaHei" charset="-122"/>
                <a:ea typeface="Microsoft YaHei" charset="-122"/>
                <a:cs typeface="Microsoft YaHei" charset="-122"/>
              </a:rPr>
              <a:t>bly</a:t>
            </a:r>
            <a:endParaRPr lang="en-US" altLang="zh-CN" sz="2400" dirty="0">
              <a:solidFill>
                <a:srgbClr val="FF0000"/>
              </a:solidFill>
              <a:latin typeface="Microsoft YaHei" charset="-122"/>
              <a:ea typeface="Microsoft YaHei" charset="-122"/>
              <a:cs typeface="Microsoft YaHei"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传统</a:t>
              </a:r>
              <a:r>
                <a:rPr lang="zh-CN" altLang="en-US" sz="1600" dirty="0" smtClean="0">
                  <a:solidFill>
                    <a:schemeClr val="tx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graphicFrame>
        <p:nvGraphicFramePr>
          <p:cNvPr id="12" name="表格 11"/>
          <p:cNvGraphicFramePr>
            <a:graphicFrameLocks noGrp="1"/>
          </p:cNvGraphicFramePr>
          <p:nvPr>
            <p:extLst>
              <p:ext uri="{D42A27DB-BD31-4B8C-83A1-F6EECF244321}">
                <p14:modId xmlns:p14="http://schemas.microsoft.com/office/powerpoint/2010/main" val="871315093"/>
              </p:ext>
            </p:extLst>
          </p:nvPr>
        </p:nvGraphicFramePr>
        <p:xfrm>
          <a:off x="3779356" y="1952622"/>
          <a:ext cx="4416908" cy="2635904"/>
        </p:xfrm>
        <a:graphic>
          <a:graphicData uri="http://schemas.openxmlformats.org/drawingml/2006/table">
            <a:tbl>
              <a:tblPr firstRow="1" bandRow="1">
                <a:tableStyleId>{5940675A-B579-460E-94D1-54222C63F5DA}</a:tableStyleId>
              </a:tblPr>
              <a:tblGrid>
                <a:gridCol w="1104227"/>
                <a:gridCol w="1104227"/>
                <a:gridCol w="1104227"/>
                <a:gridCol w="1104227"/>
              </a:tblGrid>
              <a:tr h="632152">
                <a:tc>
                  <a:txBody>
                    <a:bodyPr/>
                    <a:lstStyle/>
                    <a:p>
                      <a:pPr algn="ctr"/>
                      <a:r>
                        <a:rPr lang="en-US" altLang="zh-CN" sz="2400" dirty="0" smtClean="0">
                          <a:latin typeface="Microsoft YaHei" charset="-122"/>
                          <a:ea typeface="Microsoft YaHei" charset="-122"/>
                          <a:cs typeface="Microsoft YaHei" charset="-122"/>
                        </a:rPr>
                        <a:t>4</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3</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1</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2</a:t>
                      </a:r>
                      <a:endParaRPr lang="zh-CN" altLang="en-US" sz="2400" dirty="0">
                        <a:latin typeface="Microsoft YaHei" charset="-122"/>
                        <a:ea typeface="Microsoft YaHei" charset="-122"/>
                        <a:cs typeface="Microsoft YaHei" charset="-122"/>
                      </a:endParaRPr>
                    </a:p>
                  </a:txBody>
                  <a:tcPr anchor="ctr"/>
                </a:tc>
              </a:tr>
              <a:tr h="632152">
                <a:tc>
                  <a:txBody>
                    <a:bodyPr/>
                    <a:lstStyle/>
                    <a:p>
                      <a:pPr algn="ctr"/>
                      <a:r>
                        <a:rPr lang="zh-CN" altLang="en-US" sz="2400" dirty="0" smtClean="0">
                          <a:latin typeface="Microsoft YaHei" charset="-122"/>
                          <a:ea typeface="Microsoft YaHei" charset="-122"/>
                          <a:cs typeface="Microsoft YaHei" charset="-122"/>
                        </a:rPr>
                        <a:t>第一列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第二列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第三列</a:t>
                      </a:r>
                      <a:endParaRPr lang="zh-CN" altLang="en-US" sz="2400" dirty="0">
                        <a:latin typeface="Microsoft YaHei" charset="-122"/>
                        <a:ea typeface="Microsoft YaHei" charset="-122"/>
                        <a:cs typeface="Microsoft YaHei" charset="-122"/>
                      </a:endParaRPr>
                    </a:p>
                  </a:txBody>
                  <a:tcPr anchor="ctr"/>
                </a:tc>
                <a:tc>
                  <a:txBody>
                    <a:bodyPr/>
                    <a:lstStyle/>
                    <a:p>
                      <a:pPr algn="ctr"/>
                      <a:r>
                        <a:rPr lang="zh-CN" altLang="en-US" sz="2400" dirty="0" smtClean="0">
                          <a:latin typeface="Microsoft YaHei" charset="-122"/>
                          <a:ea typeface="Microsoft YaHei" charset="-122"/>
                          <a:cs typeface="Microsoft YaHei" charset="-122"/>
                        </a:rPr>
                        <a:t>第四列</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b</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err="1" smtClean="0">
                          <a:latin typeface="Microsoft YaHei" charset="-122"/>
                          <a:ea typeface="Microsoft YaHei" charset="-122"/>
                          <a:cs typeface="Microsoft YaHei" charset="-122"/>
                        </a:rPr>
                        <a:t>i</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l</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v</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e</a:t>
                      </a:r>
                      <a:endParaRPr lang="zh-CN" altLang="en-US" sz="2400" dirty="0">
                        <a:latin typeface="Microsoft YaHei" charset="-122"/>
                        <a:ea typeface="Microsoft YaHei" charset="-122"/>
                        <a:cs typeface="Microsoft YaHei" charset="-122"/>
                      </a:endParaRPr>
                    </a:p>
                  </a:txBody>
                  <a:tcPr anchor="ctr"/>
                </a:tc>
              </a:tr>
              <a:tr h="382650">
                <a:tc>
                  <a:txBody>
                    <a:bodyPr/>
                    <a:lstStyle/>
                    <a:p>
                      <a:pPr algn="ctr"/>
                      <a:r>
                        <a:rPr lang="en-US" altLang="zh-CN" sz="2400" dirty="0" smtClean="0">
                          <a:latin typeface="Microsoft YaHei" charset="-122"/>
                          <a:ea typeface="Microsoft YaHei" charset="-122"/>
                          <a:cs typeface="Microsoft YaHei" charset="-122"/>
                        </a:rPr>
                        <a:t>y</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o</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u</a:t>
                      </a:r>
                      <a:endParaRPr lang="zh-CN" altLang="en-US" sz="2400" dirty="0">
                        <a:latin typeface="Microsoft YaHei" charset="-122"/>
                        <a:ea typeface="Microsoft YaHei" charset="-122"/>
                        <a:cs typeface="Microsoft YaHei" charset="-122"/>
                      </a:endParaRPr>
                    </a:p>
                  </a:txBody>
                  <a:tcPr anchor="ctr"/>
                </a:tc>
                <a:tc>
                  <a:txBody>
                    <a:bodyPr/>
                    <a:lstStyle/>
                    <a:p>
                      <a:pPr algn="ctr"/>
                      <a:r>
                        <a:rPr lang="en-US" altLang="zh-CN" sz="2400" dirty="0" smtClean="0">
                          <a:latin typeface="Microsoft YaHei" charset="-122"/>
                          <a:ea typeface="Microsoft YaHei" charset="-122"/>
                          <a:cs typeface="Microsoft YaHei" charset="-122"/>
                        </a:rPr>
                        <a:t>x</a:t>
                      </a:r>
                      <a:endParaRPr lang="zh-CN" altLang="en-US" sz="2400" dirty="0">
                        <a:latin typeface="Microsoft YaHei" charset="-122"/>
                        <a:ea typeface="Microsoft YaHei" charset="-122"/>
                        <a:cs typeface="Microsoft YaHei" charset="-122"/>
                      </a:endParaRPr>
                    </a:p>
                  </a:txBody>
                  <a:tcPr anchor="ctr"/>
                </a:tc>
              </a:tr>
            </a:tbl>
          </a:graphicData>
        </a:graphic>
      </p:graphicFrame>
    </p:spTree>
    <p:extLst>
      <p:ext uri="{BB962C8B-B14F-4D97-AF65-F5344CB8AC3E}">
        <p14:creationId xmlns:p14="http://schemas.microsoft.com/office/powerpoint/2010/main" val="539104055"/>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根据密码体制的特点以及出现的先后时间将密码方式的分类中不包括（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对称密钥</a:t>
            </a:r>
            <a:r>
              <a:rPr lang="zh-CN" altLang="en-US" sz="2400" b="0" dirty="0" smtClean="0">
                <a:solidFill>
                  <a:schemeClr val="tx1"/>
                </a:solidFill>
                <a:latin typeface="黑体" panose="02010609060101010101" pitchFamily="49" charset="-122"/>
                <a:ea typeface="黑体" panose="02010609060101010101" pitchFamily="49" charset="-122"/>
              </a:rPr>
              <a:t>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传统密码</a:t>
            </a:r>
            <a:r>
              <a:rPr lang="zh-CN" altLang="en-US" sz="2400" b="0" dirty="0" smtClean="0">
                <a:solidFill>
                  <a:schemeClr val="tx1"/>
                </a:solidFill>
                <a:latin typeface="黑体" panose="02010609060101010101" pitchFamily="49" charset="-122"/>
                <a:ea typeface="黑体" panose="02010609060101010101" pitchFamily="49" charset="-122"/>
              </a:rPr>
              <a:t>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分组密码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公开密钥算法</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根据密码体制的特点以及出现的先后时间将密码方式的分类中不包括（    </a:t>
            </a:r>
            <a:r>
              <a:rPr lang="en-US" altLang="zh-CN" sz="2400" b="0" dirty="0" smtClean="0">
                <a:solidFill>
                  <a:srgbClr val="FF0000"/>
                </a:solidFill>
                <a:latin typeface="黑体" panose="02010609060101010101" pitchFamily="49" charset="-122"/>
                <a:ea typeface="黑体" panose="02010609060101010101" pitchFamily="49" charset="-122"/>
              </a:rPr>
              <a:t>C</a:t>
            </a:r>
            <a:r>
              <a:rPr lang="en-US" altLang="zh-CN" sz="2400" b="0" dirty="0" smtClean="0">
                <a:solidFill>
                  <a:schemeClr val="tx1"/>
                </a:solidFill>
                <a:latin typeface="黑体" panose="02010609060101010101" pitchFamily="49" charset="-122"/>
                <a:ea typeface="黑体" panose="02010609060101010101" pitchFamily="49" charset="-122"/>
              </a:rPr>
              <a:t>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对称密钥</a:t>
            </a:r>
            <a:r>
              <a:rPr lang="zh-CN" altLang="en-US" sz="2400" b="0" dirty="0" smtClean="0">
                <a:solidFill>
                  <a:schemeClr val="tx1"/>
                </a:solidFill>
                <a:latin typeface="黑体" panose="02010609060101010101" pitchFamily="49" charset="-122"/>
                <a:ea typeface="黑体" panose="02010609060101010101" pitchFamily="49" charset="-122"/>
              </a:rPr>
              <a:t>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传统密码</a:t>
            </a:r>
            <a:r>
              <a:rPr lang="zh-CN" altLang="en-US" sz="2400" b="0" dirty="0" smtClean="0">
                <a:solidFill>
                  <a:schemeClr val="tx1"/>
                </a:solidFill>
                <a:latin typeface="黑体" panose="02010609060101010101" pitchFamily="49" charset="-122"/>
                <a:ea typeface="黑体" panose="02010609060101010101" pitchFamily="49" charset="-122"/>
              </a:rPr>
              <a:t>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a:t>
            </a:r>
            <a:r>
              <a:rPr lang="zh-CN" altLang="en-US" sz="2400" b="0" dirty="0" smtClean="0">
                <a:solidFill>
                  <a:srgbClr val="FF0000"/>
                </a:solidFill>
                <a:latin typeface="黑体" panose="02010609060101010101" pitchFamily="49" charset="-122"/>
                <a:ea typeface="黑体" panose="02010609060101010101" pitchFamily="49" charset="-122"/>
              </a:rPr>
              <a:t>分组密码</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公开密钥算法</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在下列传统加密方式中</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改变了明文的结构，不改变明文的内容</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列置换</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移位</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乘数</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恺撒密码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在下列传统加密方式中</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改变了明文的结构，不改变明文的内容</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rgbClr val="FF0000"/>
                </a:solidFill>
                <a:latin typeface="黑体" panose="02010609060101010101" pitchFamily="49" charset="-122"/>
                <a:ea typeface="黑体" panose="02010609060101010101" pitchFamily="49" charset="-122"/>
              </a:rPr>
              <a:t>A:</a:t>
            </a:r>
            <a:r>
              <a:rPr lang="zh-CN" altLang="en-US" sz="2400" b="0" dirty="0">
                <a:solidFill>
                  <a:srgbClr val="FF0000"/>
                </a:solidFill>
                <a:latin typeface="黑体" panose="02010609060101010101" pitchFamily="49" charset="-122"/>
                <a:ea typeface="黑体" panose="02010609060101010101" pitchFamily="49" charset="-122"/>
              </a:rPr>
              <a:t>列置换</a:t>
            </a:r>
            <a:r>
              <a:rPr lang="zh-CN" altLang="en-US" sz="2400" b="0" dirty="0" smtClean="0">
                <a:solidFill>
                  <a:srgbClr val="FF0000"/>
                </a:solidFill>
                <a:latin typeface="黑体" panose="02010609060101010101" pitchFamily="49" charset="-122"/>
                <a:ea typeface="黑体" panose="02010609060101010101" pitchFamily="49" charset="-122"/>
              </a:rPr>
              <a:t>密码</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移位</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乘数</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恺撒密码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8.1 </a:t>
            </a:r>
            <a:r>
              <a:rPr lang="zh-CN" altLang="en-US" sz="2800" b="1" dirty="0">
                <a:latin typeface="黑体" panose="02010609060101010101" pitchFamily="49" charset="-122"/>
                <a:ea typeface="黑体" panose="02010609060101010101" pitchFamily="49" charset="-122"/>
                <a:sym typeface="+mn-ea"/>
              </a:rPr>
              <a:t>网络安全概述</a:t>
            </a:r>
          </a:p>
        </p:txBody>
      </p:sp>
      <p:sp>
        <p:nvSpPr>
          <p:cNvPr id="11"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：基本</a:t>
            </a:r>
            <a:r>
              <a:rPr lang="zh-CN" altLang="en-US" sz="2800" b="0" dirty="0" smtClean="0">
                <a:solidFill>
                  <a:schemeClr val="tx1"/>
                </a:solidFill>
                <a:latin typeface="黑体" panose="02010609060101010101" pitchFamily="49" charset="-122"/>
                <a:ea typeface="黑体" panose="02010609060101010101" pitchFamily="49" charset="-122"/>
                <a:sym typeface="+mn-ea"/>
              </a:rPr>
              <a:t>概念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1714741"/>
            <a:ext cx="563526" cy="3428519"/>
            <a:chOff x="0" y="267176"/>
            <a:chExt cx="563526" cy="3428519"/>
          </a:xfrm>
        </p:grpSpPr>
        <p:sp>
          <p:nvSpPr>
            <p:cNvPr id="7" name="矩形 6"/>
            <p:cNvSpPr/>
            <p:nvPr/>
          </p:nvSpPr>
          <p:spPr>
            <a:xfrm>
              <a:off x="0" y="267176"/>
              <a:ext cx="563526" cy="157913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基本概念</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1867578"/>
              <a:ext cx="563526" cy="182811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网络安全威胁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grpSp>
        <p:nvGrpSpPr>
          <p:cNvPr id="28" name="组合 27"/>
          <p:cNvGrpSpPr/>
          <p:nvPr/>
        </p:nvGrpSpPr>
        <p:grpSpPr>
          <a:xfrm>
            <a:off x="1679943" y="2210787"/>
            <a:ext cx="9130372" cy="4116304"/>
            <a:chOff x="1679943" y="2210787"/>
            <a:chExt cx="9130372" cy="4116304"/>
          </a:xfrm>
        </p:grpSpPr>
        <p:sp>
          <p:nvSpPr>
            <p:cNvPr id="3" name="矩形 2"/>
            <p:cNvSpPr/>
            <p:nvPr/>
          </p:nvSpPr>
          <p:spPr>
            <a:xfrm>
              <a:off x="3009015" y="3249129"/>
              <a:ext cx="1637413" cy="850605"/>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rPr>
                <a:t>发送方</a:t>
              </a:r>
              <a:endParaRPr lang="zh-CN" altLang="en-US" sz="2000" dirty="0">
                <a:solidFill>
                  <a:schemeClr val="tx1"/>
                </a:solidFill>
              </a:endParaRPr>
            </a:p>
          </p:txBody>
        </p:sp>
        <p:sp>
          <p:nvSpPr>
            <p:cNvPr id="15" name="矩形 14"/>
            <p:cNvSpPr/>
            <p:nvPr/>
          </p:nvSpPr>
          <p:spPr>
            <a:xfrm>
              <a:off x="7808833" y="3258111"/>
              <a:ext cx="1637413" cy="850605"/>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rPr>
                <a:t>接送方</a:t>
              </a:r>
              <a:endParaRPr lang="zh-CN" altLang="en-US" sz="2000" dirty="0">
                <a:solidFill>
                  <a:schemeClr val="tx1"/>
                </a:solidFill>
              </a:endParaRPr>
            </a:p>
          </p:txBody>
        </p:sp>
        <p:sp>
          <p:nvSpPr>
            <p:cNvPr id="5" name="右箭头 4"/>
            <p:cNvSpPr/>
            <p:nvPr/>
          </p:nvSpPr>
          <p:spPr>
            <a:xfrm>
              <a:off x="1679943" y="3377285"/>
              <a:ext cx="1307806" cy="612255"/>
            </a:xfrm>
            <a:prstGeom prst="rightArrow">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数据</a:t>
              </a:r>
              <a:endParaRPr lang="zh-CN" altLang="en-US" dirty="0">
                <a:solidFill>
                  <a:schemeClr val="tx1"/>
                </a:solidFill>
              </a:endParaRPr>
            </a:p>
          </p:txBody>
        </p:sp>
        <p:sp>
          <p:nvSpPr>
            <p:cNvPr id="17" name="右箭头 16"/>
            <p:cNvSpPr/>
            <p:nvPr/>
          </p:nvSpPr>
          <p:spPr>
            <a:xfrm>
              <a:off x="9446246" y="3368303"/>
              <a:ext cx="1307806" cy="612255"/>
            </a:xfrm>
            <a:prstGeom prst="rightArrow">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数据</a:t>
              </a:r>
              <a:endParaRPr lang="zh-CN" altLang="en-US" dirty="0">
                <a:solidFill>
                  <a:schemeClr val="tx1"/>
                </a:solidFill>
              </a:endParaRPr>
            </a:p>
          </p:txBody>
        </p:sp>
        <p:sp>
          <p:nvSpPr>
            <p:cNvPr id="18" name="右箭头 17"/>
            <p:cNvSpPr/>
            <p:nvPr/>
          </p:nvSpPr>
          <p:spPr>
            <a:xfrm>
              <a:off x="4646427" y="3368303"/>
              <a:ext cx="3141139" cy="612255"/>
            </a:xfrm>
            <a:prstGeom prst="rightArrow">
              <a:avLst/>
            </a:prstGeom>
            <a:no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solidFill>
                    <a:schemeClr val="tx1"/>
                  </a:solidFill>
                </a:rPr>
                <a:t>信道</a:t>
              </a:r>
              <a:endParaRPr lang="zh-CN" altLang="en-US" dirty="0">
                <a:solidFill>
                  <a:schemeClr val="tx1"/>
                </a:solidFill>
              </a:endParaRPr>
            </a:p>
          </p:txBody>
        </p:sp>
        <p:cxnSp>
          <p:nvCxnSpPr>
            <p:cNvPr id="19" name="直接箭头连接符 18"/>
            <p:cNvCxnSpPr/>
            <p:nvPr/>
          </p:nvCxnSpPr>
          <p:spPr>
            <a:xfrm flipH="1">
              <a:off x="6295911" y="2764465"/>
              <a:ext cx="519559" cy="723014"/>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6295911" y="2395133"/>
              <a:ext cx="1359531" cy="369332"/>
            </a:xfrm>
            <a:prstGeom prst="rect">
              <a:avLst/>
            </a:prstGeom>
            <a:noFill/>
          </p:spPr>
          <p:txBody>
            <a:bodyPr wrap="square" rtlCol="0">
              <a:spAutoFit/>
            </a:bodyPr>
            <a:lstStyle/>
            <a:p>
              <a:r>
                <a:rPr lang="zh-CN" altLang="en-US" dirty="0" smtClean="0"/>
                <a:t>数据报文</a:t>
              </a:r>
              <a:endParaRPr lang="zh-CN" altLang="en-US" dirty="0"/>
            </a:p>
          </p:txBody>
        </p:sp>
        <p:sp>
          <p:nvSpPr>
            <p:cNvPr id="21" name="TextBox 20"/>
            <p:cNvSpPr txBox="1"/>
            <p:nvPr/>
          </p:nvSpPr>
          <p:spPr>
            <a:xfrm>
              <a:off x="2907669" y="2575886"/>
              <a:ext cx="920052" cy="369332"/>
            </a:xfrm>
            <a:prstGeom prst="rect">
              <a:avLst/>
            </a:prstGeom>
            <a:noFill/>
          </p:spPr>
          <p:txBody>
            <a:bodyPr wrap="square" rtlCol="0">
              <a:spAutoFit/>
            </a:bodyPr>
            <a:lstStyle/>
            <a:p>
              <a:r>
                <a:rPr lang="en-US" altLang="zh-CN" dirty="0" smtClean="0"/>
                <a:t>Alice</a:t>
              </a:r>
              <a:endParaRPr lang="zh-CN" altLang="en-US" dirty="0"/>
            </a:p>
          </p:txBody>
        </p:sp>
        <p:pic>
          <p:nvPicPr>
            <p:cNvPr id="1026" name="Picture 2" descr="https://timgsa.baidu.com/timg?image&amp;quality=80&amp;size=b9999_10000&amp;sec=1530876413580&amp;di=8edba2a3058605e0b4668778b3697224&amp;imgtype=0&amp;src=http%3A%2F%2Fimg3.duitang.com%2Fuploads%2Fitem%2F201508%2F15%2F20150815200403_sR8Vi.thumb.700_0.jpe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2163684" y="2210789"/>
              <a:ext cx="743985" cy="1051144"/>
            </a:xfrm>
            <a:prstGeom prst="ellipse">
              <a:avLst/>
            </a:prstGeom>
            <a:noFill/>
            <a:extLst>
              <a:ext uri="{909E8E84-426E-40DD-AFC4-6F175D3DCCD1}">
                <a14:hiddenFill xmlns:a14="http://schemas.microsoft.com/office/drawing/2010/main">
                  <a:solidFill>
                    <a:srgbClr val="FFFFFF"/>
                  </a:solidFill>
                </a14:hiddenFill>
              </a:ext>
            </a:extLst>
          </p:spPr>
        </p:pic>
        <p:sp>
          <p:nvSpPr>
            <p:cNvPr id="23" name="TextBox 22"/>
            <p:cNvSpPr txBox="1"/>
            <p:nvPr/>
          </p:nvSpPr>
          <p:spPr>
            <a:xfrm>
              <a:off x="9450784" y="2519164"/>
              <a:ext cx="1359531" cy="369332"/>
            </a:xfrm>
            <a:prstGeom prst="rect">
              <a:avLst/>
            </a:prstGeom>
            <a:noFill/>
          </p:spPr>
          <p:txBody>
            <a:bodyPr wrap="square" rtlCol="0">
              <a:spAutoFit/>
            </a:bodyPr>
            <a:lstStyle/>
            <a:p>
              <a:r>
                <a:rPr lang="en-US" altLang="zh-CN" dirty="0" smtClean="0"/>
                <a:t>Bob</a:t>
              </a:r>
              <a:endParaRPr lang="zh-CN" altLang="en-US" dirty="0"/>
            </a:p>
          </p:txBody>
        </p:sp>
        <p:cxnSp>
          <p:nvCxnSpPr>
            <p:cNvPr id="24" name="直接箭头连接符 23"/>
            <p:cNvCxnSpPr/>
            <p:nvPr/>
          </p:nvCxnSpPr>
          <p:spPr>
            <a:xfrm flipH="1">
              <a:off x="6421011" y="3951928"/>
              <a:ext cx="1" cy="825293"/>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p:nvPr/>
          </p:nvCxnSpPr>
          <p:spPr>
            <a:xfrm flipV="1">
              <a:off x="6084314" y="3951929"/>
              <a:ext cx="0" cy="825292"/>
            </a:xfrm>
            <a:prstGeom prst="straightConnector1">
              <a:avLst/>
            </a:prstGeom>
            <a:ln>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6513158" y="4179909"/>
              <a:ext cx="855203" cy="369332"/>
            </a:xfrm>
            <a:prstGeom prst="rect">
              <a:avLst/>
            </a:prstGeom>
            <a:noFill/>
          </p:spPr>
          <p:txBody>
            <a:bodyPr wrap="square" rtlCol="0">
              <a:spAutoFit/>
            </a:bodyPr>
            <a:lstStyle/>
            <a:p>
              <a:r>
                <a:rPr lang="zh-CN" altLang="en-US" dirty="0" smtClean="0"/>
                <a:t>窃取</a:t>
              </a:r>
              <a:endParaRPr lang="zh-CN" altLang="en-US" dirty="0"/>
            </a:p>
          </p:txBody>
        </p:sp>
        <p:sp>
          <p:nvSpPr>
            <p:cNvPr id="30" name="TextBox 29"/>
            <p:cNvSpPr txBox="1"/>
            <p:nvPr/>
          </p:nvSpPr>
          <p:spPr>
            <a:xfrm>
              <a:off x="5346074" y="4179909"/>
              <a:ext cx="855203" cy="369332"/>
            </a:xfrm>
            <a:prstGeom prst="rect">
              <a:avLst/>
            </a:prstGeom>
            <a:noFill/>
          </p:spPr>
          <p:txBody>
            <a:bodyPr wrap="square" rtlCol="0">
              <a:spAutoFit/>
            </a:bodyPr>
            <a:lstStyle/>
            <a:p>
              <a:r>
                <a:rPr lang="zh-CN" altLang="en-US" dirty="0" smtClean="0"/>
                <a:t>修改</a:t>
              </a:r>
              <a:endParaRPr lang="zh-CN" altLang="en-US" dirty="0"/>
            </a:p>
          </p:txBody>
        </p:sp>
        <p:sp>
          <p:nvSpPr>
            <p:cNvPr id="31" name="TextBox 30"/>
            <p:cNvSpPr txBox="1"/>
            <p:nvPr/>
          </p:nvSpPr>
          <p:spPr>
            <a:xfrm>
              <a:off x="6239013" y="5126502"/>
              <a:ext cx="1152914" cy="369332"/>
            </a:xfrm>
            <a:prstGeom prst="rect">
              <a:avLst/>
            </a:prstGeom>
            <a:noFill/>
          </p:spPr>
          <p:txBody>
            <a:bodyPr wrap="square" rtlCol="0">
              <a:spAutoFit/>
            </a:bodyPr>
            <a:lstStyle/>
            <a:p>
              <a:r>
                <a:rPr lang="en-US" altLang="zh-CN" dirty="0" smtClean="0"/>
                <a:t>Trudy </a:t>
              </a:r>
              <a:endParaRPr lang="zh-CN" altLang="en-US" dirty="0"/>
            </a:p>
          </p:txBody>
        </p:sp>
        <p:pic>
          <p:nvPicPr>
            <p:cNvPr id="1028" name="Picture 4" descr="https://timgsa.baidu.com/timg?image&amp;quality=80&amp;size=b9999_10000&amp;sec=1530876845889&amp;di=c9a33463b170b2e014060bcc3cb5627e&amp;imgtype=0&amp;src=http%3A%2F%2Fpic29.photophoto.cn%2F20131202%2F0010023587992743_b.jpg"/>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13401" r="10383" b="2135"/>
            <a:stretch>
              <a:fillRect/>
            </a:stretch>
          </p:blipFill>
          <p:spPr bwMode="auto">
            <a:xfrm>
              <a:off x="5707781" y="4942322"/>
              <a:ext cx="576258" cy="73769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s://ss1.bdstatic.com/70cFvXSh_Q1YnxGkpoWK1HF6hhy/it/u=916613178,246776809&amp;fm=27&amp;gp=0.jpg"/>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21023" t="13776" r="18544" b="11711"/>
            <a:stretch>
              <a:fillRect/>
            </a:stretch>
          </p:blipFill>
          <p:spPr bwMode="auto">
            <a:xfrm>
              <a:off x="8886966" y="2210787"/>
              <a:ext cx="563818" cy="986087"/>
            </a:xfrm>
            <a:prstGeom prst="rect">
              <a:avLst/>
            </a:prstGeom>
            <a:noFill/>
            <a:extLst>
              <a:ext uri="{909E8E84-426E-40DD-AFC4-6F175D3DCCD1}">
                <a14:hiddenFill xmlns:a14="http://schemas.microsoft.com/office/drawing/2010/main">
                  <a:solidFill>
                    <a:srgbClr val="FFFFFF"/>
                  </a:solidFill>
                </a14:hiddenFill>
              </a:ext>
            </a:extLst>
          </p:spPr>
        </p:pic>
        <p:sp>
          <p:nvSpPr>
            <p:cNvPr id="34" name="TextBox 33"/>
            <p:cNvSpPr txBox="1"/>
            <p:nvPr/>
          </p:nvSpPr>
          <p:spPr>
            <a:xfrm>
              <a:off x="5204300" y="5926981"/>
              <a:ext cx="2702780" cy="400110"/>
            </a:xfrm>
            <a:prstGeom prst="rect">
              <a:avLst/>
            </a:prstGeom>
            <a:noFill/>
          </p:spPr>
          <p:txBody>
            <a:bodyPr wrap="square" rtlCol="0">
              <a:spAutoFit/>
            </a:bodyPr>
            <a:lstStyle/>
            <a:p>
              <a:r>
                <a:rPr lang="zh-CN" altLang="en-US" sz="2000" dirty="0" smtClean="0"/>
                <a:t>网络安全拟人模型</a:t>
              </a:r>
              <a:r>
                <a:rPr lang="en-US" altLang="zh-CN" sz="2000" dirty="0" smtClean="0"/>
                <a:t> </a:t>
              </a:r>
              <a:endParaRPr lang="zh-CN" altLang="en-US" sz="2000" dirty="0"/>
            </a:p>
          </p:txBody>
        </p:sp>
      </p:gr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：对称密钥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11" name="组合 10"/>
          <p:cNvGrpSpPr/>
          <p:nvPr/>
        </p:nvGrpSpPr>
        <p:grpSpPr>
          <a:xfrm>
            <a:off x="0" y="0"/>
            <a:ext cx="563526" cy="6858000"/>
            <a:chOff x="0" y="0"/>
            <a:chExt cx="563526" cy="6858000"/>
          </a:xfrm>
        </p:grpSpPr>
        <p:sp>
          <p:nvSpPr>
            <p:cNvPr id="12" name="矩形 11"/>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3" name="矩形 12"/>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4" name="矩形 13"/>
            <p:cNvSpPr/>
            <p:nvPr/>
          </p:nvSpPr>
          <p:spPr>
            <a:xfrm>
              <a:off x="0" y="2849525"/>
              <a:ext cx="563526" cy="161683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5" name="矩形 14"/>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
        <p:nvSpPr>
          <p:cNvPr id="16" name="文本框 15"/>
          <p:cNvSpPr txBox="1"/>
          <p:nvPr/>
        </p:nvSpPr>
        <p:spPr>
          <a:xfrm>
            <a:off x="1120775" y="2200910"/>
            <a:ext cx="9426575" cy="2306955"/>
          </a:xfrm>
          <a:prstGeom prst="rect">
            <a:avLst/>
          </a:prstGeom>
          <a:noFill/>
        </p:spPr>
        <p:txBody>
          <a:bodyPr wrap="square" rtlCol="0">
            <a:spAutoFit/>
          </a:bodyPr>
          <a:lstStyle/>
          <a:p>
            <a:pPr>
              <a:lnSpc>
                <a:spcPct val="150000"/>
              </a:lnSpc>
            </a:pPr>
            <a:r>
              <a:rPr lang="zh-CN" altLang="en-US" sz="2400" dirty="0">
                <a:latin typeface="华文黑体" panose="02010600040101010101" charset="-122"/>
                <a:ea typeface="华文黑体" panose="02010600040101010101" charset="-122"/>
              </a:rPr>
              <a:t>现代密码学又可以分为</a:t>
            </a:r>
            <a:r>
              <a:rPr lang="zh-CN" altLang="en-US" sz="2400" dirty="0">
                <a:solidFill>
                  <a:srgbClr val="C00000"/>
                </a:solidFill>
                <a:latin typeface="华文黑体" panose="02010600040101010101" charset="-122"/>
                <a:ea typeface="华文黑体" panose="02010600040101010101" charset="-122"/>
              </a:rPr>
              <a:t>对称密钥密码</a:t>
            </a:r>
            <a:r>
              <a:rPr lang="zh-CN" altLang="en-US" sz="2400" dirty="0">
                <a:latin typeface="华文黑体" panose="02010600040101010101" charset="-122"/>
                <a:ea typeface="华文黑体" panose="02010600040101010101" charset="-122"/>
              </a:rPr>
              <a:t>和</a:t>
            </a:r>
            <a:r>
              <a:rPr lang="zh-CN" altLang="en-US" sz="2400" dirty="0">
                <a:solidFill>
                  <a:srgbClr val="C00000"/>
                </a:solidFill>
                <a:latin typeface="华文黑体" panose="02010600040101010101" charset="-122"/>
                <a:ea typeface="华文黑体" panose="02010600040101010101" charset="-122"/>
              </a:rPr>
              <a:t>非对称密钥密码</a:t>
            </a:r>
            <a:r>
              <a:rPr lang="zh-CN" altLang="en-US" sz="2400" dirty="0">
                <a:latin typeface="华文黑体" panose="02010600040101010101" charset="-122"/>
                <a:ea typeface="华文黑体" panose="02010600040101010101" charset="-122"/>
              </a:rPr>
              <a:t>。</a:t>
            </a:r>
          </a:p>
          <a:p>
            <a:pPr>
              <a:lnSpc>
                <a:spcPct val="150000"/>
              </a:lnSpc>
            </a:pPr>
            <a:r>
              <a:rPr lang="zh-CN" altLang="en-US" sz="2400" dirty="0">
                <a:solidFill>
                  <a:schemeClr val="tx1"/>
                </a:solidFill>
                <a:latin typeface="华文黑体" panose="02010600040101010101" charset="-122"/>
                <a:ea typeface="华文黑体" panose="02010600040101010101" charset="-122"/>
                <a:sym typeface="+mn-ea"/>
              </a:rPr>
              <a:t>对称密钥密码：加密密钥和解密密钥是</a:t>
            </a:r>
            <a:r>
              <a:rPr lang="zh-CN" altLang="en-US" sz="2400" dirty="0">
                <a:solidFill>
                  <a:srgbClr val="C00000"/>
                </a:solidFill>
                <a:latin typeface="华文黑体" panose="02010600040101010101" charset="-122"/>
                <a:ea typeface="华文黑体" panose="02010600040101010101" charset="-122"/>
                <a:sym typeface="+mn-ea"/>
              </a:rPr>
              <a:t>相同</a:t>
            </a:r>
            <a:r>
              <a:rPr lang="zh-CN" altLang="en-US" sz="2400" dirty="0">
                <a:solidFill>
                  <a:schemeClr val="tx1"/>
                </a:solidFill>
                <a:latin typeface="华文黑体" panose="02010600040101010101" charset="-122"/>
                <a:ea typeface="华文黑体" panose="02010600040101010101" charset="-122"/>
                <a:sym typeface="+mn-ea"/>
              </a:rPr>
              <a:t>的。</a:t>
            </a:r>
          </a:p>
          <a:p>
            <a:pPr>
              <a:lnSpc>
                <a:spcPct val="150000"/>
              </a:lnSpc>
            </a:pPr>
            <a:endParaRPr lang="zh-CN" altLang="en-US" sz="2400" dirty="0">
              <a:solidFill>
                <a:schemeClr val="tx1"/>
              </a:solidFill>
              <a:latin typeface="华文黑体" panose="02010600040101010101" charset="-122"/>
              <a:ea typeface="华文黑体" panose="02010600040101010101" charset="-122"/>
              <a:sym typeface="+mn-ea"/>
            </a:endParaRPr>
          </a:p>
          <a:p>
            <a:pPr>
              <a:lnSpc>
                <a:spcPct val="150000"/>
              </a:lnSpc>
            </a:pPr>
            <a:r>
              <a:rPr lang="zh-CN" altLang="en-US" sz="2400" dirty="0">
                <a:latin typeface="华文黑体" panose="02010600040101010101" charset="-122"/>
                <a:ea typeface="华文黑体" panose="02010600040101010101" charset="-122"/>
                <a:sym typeface="+mn-ea"/>
              </a:rPr>
              <a:t>非对称密钥密码：加密密钥和解密密钥是</a:t>
            </a:r>
            <a:r>
              <a:rPr lang="zh-CN" altLang="en-US" sz="2400" dirty="0">
                <a:solidFill>
                  <a:srgbClr val="C00000"/>
                </a:solidFill>
                <a:latin typeface="华文黑体" panose="02010600040101010101" charset="-122"/>
                <a:ea typeface="华文黑体" panose="02010600040101010101" charset="-122"/>
                <a:sym typeface="+mn-ea"/>
              </a:rPr>
              <a:t>不同</a:t>
            </a:r>
            <a:r>
              <a:rPr lang="zh-CN" altLang="en-US" sz="2400" dirty="0">
                <a:latin typeface="华文黑体" panose="02010600040101010101" charset="-122"/>
                <a:ea typeface="华文黑体" panose="02010600040101010101" charset="-122"/>
                <a:sym typeface="+mn-ea"/>
              </a:rPr>
              <a:t>的。</a:t>
            </a:r>
            <a:endParaRPr lang="zh-CN" altLang="en-US" sz="2400" dirty="0">
              <a:solidFill>
                <a:schemeClr val="tx1"/>
              </a:solidFill>
              <a:latin typeface="华文黑体" panose="02010600040101010101" charset="-122"/>
              <a:ea typeface="华文黑体" panose="02010600040101010101" charset="-122"/>
              <a:sym typeface="+mn-ea"/>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：对称密钥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10" name="组合 9"/>
          <p:cNvGrpSpPr/>
          <p:nvPr/>
        </p:nvGrpSpPr>
        <p:grpSpPr>
          <a:xfrm>
            <a:off x="1988289" y="2227266"/>
            <a:ext cx="6953692" cy="2716291"/>
            <a:chOff x="1733107" y="2227266"/>
            <a:chExt cx="6953692" cy="2716291"/>
          </a:xfrm>
        </p:grpSpPr>
        <p:sp>
          <p:nvSpPr>
            <p:cNvPr id="5" name="TextBox 4"/>
            <p:cNvSpPr txBox="1"/>
            <p:nvPr/>
          </p:nvSpPr>
          <p:spPr>
            <a:xfrm>
              <a:off x="1733107" y="3744201"/>
              <a:ext cx="2594344" cy="460375"/>
            </a:xfrm>
            <a:prstGeom prst="rect">
              <a:avLst/>
            </a:prstGeom>
            <a:noFill/>
          </p:spPr>
          <p:txBody>
            <a:bodyPr wrap="square" rtlCol="0">
              <a:spAutoFit/>
            </a:bodyPr>
            <a:lstStyle/>
            <a:p>
              <a:r>
                <a:rPr lang="zh-CN" altLang="en-US" sz="2400" dirty="0" smtClean="0">
                  <a:latin typeface="手札体-简粗体" panose="03000700000000000000" pitchFamily="66" charset="-122"/>
                  <a:ea typeface="手札体-简粗体" panose="03000700000000000000" pitchFamily="66" charset="-122"/>
                </a:rPr>
                <a:t>对称密钥加密</a:t>
              </a:r>
              <a:endParaRPr lang="zh-CN" altLang="en-US" sz="2400" dirty="0">
                <a:latin typeface="手札体-简粗体" panose="03000700000000000000" pitchFamily="66" charset="-122"/>
                <a:ea typeface="手札体-简粗体" panose="03000700000000000000" pitchFamily="66" charset="-122"/>
              </a:endParaRPr>
            </a:p>
          </p:txBody>
        </p:sp>
        <p:sp>
          <p:nvSpPr>
            <p:cNvPr id="6" name="TextBox 5"/>
            <p:cNvSpPr txBox="1"/>
            <p:nvPr/>
          </p:nvSpPr>
          <p:spPr>
            <a:xfrm>
              <a:off x="4029739" y="3005537"/>
              <a:ext cx="3965943" cy="1938020"/>
            </a:xfrm>
            <a:prstGeom prst="rect">
              <a:avLst/>
            </a:prstGeom>
            <a:noFill/>
          </p:spPr>
          <p:txBody>
            <a:bodyPr wrap="square" rtlCol="0">
              <a:spAutoFit/>
            </a:bodyPr>
            <a:lstStyle/>
            <a:p>
              <a:r>
                <a:rPr lang="zh-CN" altLang="en-US" sz="2400" dirty="0" smtClean="0">
                  <a:solidFill>
                    <a:srgbClr val="C00000"/>
                  </a:solidFill>
                  <a:latin typeface="华文黑体" panose="02010600040101010101" charset="-122"/>
                  <a:ea typeface="华文黑体" panose="02010600040101010101" charset="-122"/>
                </a:rPr>
                <a:t>分组密码（块密码）</a:t>
              </a:r>
              <a:endParaRPr lang="en-US" altLang="zh-CN" sz="2400" dirty="0" smtClean="0">
                <a:latin typeface="华文黑体" panose="02010600040101010101" charset="-122"/>
                <a:ea typeface="华文黑体" panose="02010600040101010101" charset="-122"/>
              </a:endParaRPr>
            </a:p>
            <a:p>
              <a:endParaRPr lang="en-US" altLang="zh-CN" sz="2400" dirty="0" smtClean="0">
                <a:latin typeface="华文黑体" panose="02010600040101010101" charset="-122"/>
                <a:ea typeface="华文黑体" panose="02010600040101010101" charset="-122"/>
              </a:endParaRPr>
            </a:p>
            <a:p>
              <a:endParaRPr lang="en-US" altLang="zh-CN" sz="2400" dirty="0">
                <a:latin typeface="华文黑体" panose="02010600040101010101" charset="-122"/>
                <a:ea typeface="华文黑体" panose="02010600040101010101" charset="-122"/>
              </a:endParaRPr>
            </a:p>
            <a:p>
              <a:endParaRPr lang="en-US" altLang="zh-CN" sz="2400" dirty="0">
                <a:latin typeface="华文黑体" panose="02010600040101010101" charset="-122"/>
                <a:ea typeface="华文黑体" panose="02010600040101010101" charset="-122"/>
              </a:endParaRPr>
            </a:p>
            <a:p>
              <a:r>
                <a:rPr lang="zh-CN" altLang="en-US" sz="2400" dirty="0" smtClean="0">
                  <a:latin typeface="华文黑体" panose="02010600040101010101" charset="-122"/>
                  <a:ea typeface="华文黑体" panose="02010600040101010101" charset="-122"/>
                </a:rPr>
                <a:t>流密码（序列密码）</a:t>
              </a:r>
              <a:endParaRPr lang="zh-CN" altLang="en-US" sz="2400" dirty="0">
                <a:latin typeface="华文黑体" panose="02010600040101010101" charset="-122"/>
                <a:ea typeface="华文黑体" panose="02010600040101010101" charset="-122"/>
              </a:endParaRPr>
            </a:p>
          </p:txBody>
        </p:sp>
        <p:sp>
          <p:nvSpPr>
            <p:cNvPr id="7" name="TextBox 6"/>
            <p:cNvSpPr txBox="1"/>
            <p:nvPr/>
          </p:nvSpPr>
          <p:spPr>
            <a:xfrm>
              <a:off x="7263378" y="2227266"/>
              <a:ext cx="1423421" cy="1938992"/>
            </a:xfrm>
            <a:prstGeom prst="rect">
              <a:avLst/>
            </a:prstGeom>
            <a:noFill/>
          </p:spPr>
          <p:txBody>
            <a:bodyPr wrap="square" rtlCol="0">
              <a:spAutoFit/>
            </a:bodyPr>
            <a:lstStyle/>
            <a:p>
              <a:r>
                <a:rPr lang="en-US" altLang="zh-CN" sz="2400" dirty="0" smtClean="0">
                  <a:latin typeface="手札体-简粗体" panose="03000700000000000000" pitchFamily="66" charset="-122"/>
                  <a:ea typeface="手札体-简粗体" panose="03000700000000000000" pitchFamily="66" charset="-122"/>
                </a:rPr>
                <a:t>DES</a:t>
              </a:r>
            </a:p>
            <a:p>
              <a:endParaRPr lang="en-US" altLang="zh-CN" sz="2400" dirty="0">
                <a:latin typeface="手札体-简粗体" panose="03000700000000000000" pitchFamily="66" charset="-122"/>
                <a:ea typeface="手札体-简粗体" panose="03000700000000000000" pitchFamily="66" charset="-122"/>
              </a:endParaRPr>
            </a:p>
            <a:p>
              <a:r>
                <a:rPr lang="en-US" altLang="zh-CN" sz="2400" dirty="0" smtClean="0">
                  <a:latin typeface="手札体-简粗体" panose="03000700000000000000" pitchFamily="66" charset="-122"/>
                  <a:ea typeface="手札体-简粗体" panose="03000700000000000000" pitchFamily="66" charset="-122"/>
                </a:rPr>
                <a:t>AES</a:t>
              </a:r>
            </a:p>
            <a:p>
              <a:endParaRPr lang="en-US" altLang="zh-CN" sz="2400" dirty="0">
                <a:latin typeface="手札体-简粗体" panose="03000700000000000000" pitchFamily="66" charset="-122"/>
                <a:ea typeface="手札体-简粗体" panose="03000700000000000000" pitchFamily="66" charset="-122"/>
              </a:endParaRPr>
            </a:p>
            <a:p>
              <a:r>
                <a:rPr lang="en-US" altLang="zh-CN" sz="2400" dirty="0" smtClean="0">
                  <a:latin typeface="手札体-简粗体" panose="03000700000000000000" pitchFamily="66" charset="-122"/>
                  <a:ea typeface="手札体-简粗体" panose="03000700000000000000" pitchFamily="66" charset="-122"/>
                </a:rPr>
                <a:t>IDEA</a:t>
              </a:r>
              <a:endParaRPr lang="zh-CN" altLang="en-US" sz="2400" dirty="0">
                <a:latin typeface="手札体-简粗体" panose="03000700000000000000" pitchFamily="66" charset="-122"/>
                <a:ea typeface="手札体-简粗体" panose="03000700000000000000" pitchFamily="66" charset="-122"/>
              </a:endParaRPr>
            </a:p>
          </p:txBody>
        </p:sp>
        <p:sp>
          <p:nvSpPr>
            <p:cNvPr id="8" name="左大括号 7"/>
            <p:cNvSpPr/>
            <p:nvPr/>
          </p:nvSpPr>
          <p:spPr>
            <a:xfrm>
              <a:off x="3902148" y="3196762"/>
              <a:ext cx="127591" cy="1556542"/>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9" name="左大括号 8"/>
            <p:cNvSpPr/>
            <p:nvPr/>
          </p:nvSpPr>
          <p:spPr>
            <a:xfrm>
              <a:off x="6967869" y="2418491"/>
              <a:ext cx="127591" cy="1556542"/>
            </a:xfrm>
            <a:prstGeom prst="leftBrace">
              <a:avLst/>
            </a:prstGeom>
            <a:ln w="19050">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grpSp>
      <p:grpSp>
        <p:nvGrpSpPr>
          <p:cNvPr id="11" name="组合 10"/>
          <p:cNvGrpSpPr/>
          <p:nvPr/>
        </p:nvGrpSpPr>
        <p:grpSpPr>
          <a:xfrm>
            <a:off x="0" y="0"/>
            <a:ext cx="563526" cy="6858000"/>
            <a:chOff x="0" y="0"/>
            <a:chExt cx="563526" cy="6858000"/>
          </a:xfrm>
        </p:grpSpPr>
        <p:sp>
          <p:nvSpPr>
            <p:cNvPr id="12" name="矩形 11"/>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3" name="矩形 12"/>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4" name="矩形 13"/>
            <p:cNvSpPr/>
            <p:nvPr/>
          </p:nvSpPr>
          <p:spPr>
            <a:xfrm>
              <a:off x="0" y="2849525"/>
              <a:ext cx="563526" cy="161683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5" name="矩形 14"/>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：对称密钥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4745" y="2138045"/>
            <a:ext cx="10329545" cy="1754326"/>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一、</a:t>
            </a:r>
            <a:r>
              <a:rPr lang="en-US" altLang="zh-CN" sz="2400" dirty="0" smtClean="0">
                <a:latin typeface="华文黑体" panose="02010600040101010101" charset="-122"/>
                <a:ea typeface="华文黑体" panose="02010600040101010101" charset="-122"/>
              </a:rPr>
              <a:t>DES</a:t>
            </a:r>
            <a:r>
              <a:rPr lang="zh-CN" altLang="en-US" sz="2400" dirty="0" smtClean="0">
                <a:latin typeface="华文黑体" panose="02010600040101010101" charset="-122"/>
                <a:ea typeface="华文黑体" panose="02010600040101010101" charset="-122"/>
              </a:rPr>
              <a:t>加密算法</a:t>
            </a: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、加密过程：</a:t>
            </a:r>
          </a:p>
          <a:p>
            <a:pPr>
              <a:lnSpc>
                <a:spcPct val="150000"/>
              </a:lnSpc>
            </a:pPr>
            <a:r>
              <a:rPr lang="zh-CN" altLang="en-US" sz="2400" dirty="0" smtClean="0">
                <a:latin typeface="华文黑体" panose="02010600040101010101" charset="-122"/>
                <a:ea typeface="华文黑体" panose="02010600040101010101" charset="-122"/>
              </a:rPr>
              <a:t>使用</a:t>
            </a:r>
            <a:r>
              <a:rPr lang="en-US" altLang="zh-CN" sz="2400" dirty="0" smtClean="0">
                <a:solidFill>
                  <a:srgbClr val="C00000"/>
                </a:solidFill>
                <a:latin typeface="华文黑体" panose="02010600040101010101" charset="-122"/>
                <a:ea typeface="华文黑体" panose="02010600040101010101" charset="-122"/>
              </a:rPr>
              <a:t>56</a:t>
            </a:r>
            <a:r>
              <a:rPr lang="zh-CN" altLang="en-US" sz="2400" dirty="0" smtClean="0">
                <a:solidFill>
                  <a:srgbClr val="C00000"/>
                </a:solidFill>
                <a:latin typeface="华文黑体" panose="02010600040101010101" charset="-122"/>
                <a:ea typeface="华文黑体" panose="02010600040101010101" charset="-122"/>
              </a:rPr>
              <a:t>位的密钥</a:t>
            </a:r>
            <a:r>
              <a:rPr lang="zh-CN" altLang="en-US" sz="2400" dirty="0" smtClean="0">
                <a:latin typeface="华文黑体" panose="02010600040101010101" charset="-122"/>
                <a:ea typeface="华文黑体" panose="02010600040101010101" charset="-122"/>
              </a:rPr>
              <a:t>，明文为</a:t>
            </a:r>
            <a:r>
              <a:rPr lang="en-US" altLang="zh-CN" sz="2400" dirty="0" smtClean="0">
                <a:latin typeface="华文黑体" panose="02010600040101010101" charset="-122"/>
                <a:ea typeface="华文黑体" panose="02010600040101010101" charset="-122"/>
              </a:rPr>
              <a:t>64</a:t>
            </a:r>
            <a:r>
              <a:rPr lang="zh-CN" altLang="en-US" sz="2400" dirty="0" smtClean="0">
                <a:latin typeface="华文黑体" panose="02010600040101010101" charset="-122"/>
                <a:ea typeface="华文黑体" panose="02010600040101010101" charset="-122"/>
              </a:rPr>
              <a:t>位分组序列，共进行</a:t>
            </a:r>
            <a:r>
              <a:rPr lang="en-US" altLang="zh-CN" sz="2400" dirty="0" smtClean="0">
                <a:latin typeface="华文黑体" panose="02010600040101010101" charset="-122"/>
                <a:ea typeface="华文黑体" panose="02010600040101010101" charset="-122"/>
              </a:rPr>
              <a:t>16</a:t>
            </a:r>
            <a:r>
              <a:rPr lang="zh-CN" altLang="en-US" sz="2400" dirty="0" smtClean="0">
                <a:latin typeface="华文黑体" panose="02010600040101010101" charset="-122"/>
                <a:ea typeface="华文黑体" panose="02010600040101010101" charset="-122"/>
              </a:rPr>
              <a:t>轮的</a:t>
            </a:r>
            <a:r>
              <a:rPr lang="zh-CN" altLang="en-US" sz="2400" dirty="0" smtClean="0">
                <a:latin typeface="华文黑体" panose="02010600040101010101" charset="-122"/>
                <a:ea typeface="华文黑体" panose="02010600040101010101" charset="-122"/>
              </a:rPr>
              <a:t>加密。</a:t>
            </a:r>
            <a:endParaRPr lang="zh-CN" altLang="en-US" sz="2400" dirty="0" smtClean="0">
              <a:latin typeface="华文黑体" panose="02010600040101010101" charset="-122"/>
              <a:ea typeface="华文黑体" panose="02010600040101010101" charset="-122"/>
            </a:endParaRPr>
          </a:p>
        </p:txBody>
      </p:sp>
      <p:grpSp>
        <p:nvGrpSpPr>
          <p:cNvPr id="17" name="组合 16"/>
          <p:cNvGrpSpPr/>
          <p:nvPr/>
        </p:nvGrpSpPr>
        <p:grpSpPr>
          <a:xfrm>
            <a:off x="0" y="0"/>
            <a:ext cx="563526" cy="6858000"/>
            <a:chOff x="0" y="0"/>
            <a:chExt cx="563526" cy="6858000"/>
          </a:xfrm>
        </p:grpSpPr>
        <p:sp>
          <p:nvSpPr>
            <p:cNvPr id="18" name="矩形 17"/>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9" name="矩形 18"/>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20" name="矩形 19"/>
            <p:cNvSpPr/>
            <p:nvPr/>
          </p:nvSpPr>
          <p:spPr>
            <a:xfrm>
              <a:off x="0" y="2849525"/>
              <a:ext cx="563526" cy="161683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21" name="矩形 20"/>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：对称密钥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855625" y="1925368"/>
            <a:ext cx="10002190" cy="119888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sym typeface="+mn-ea"/>
              </a:rPr>
              <a:t>一、</a:t>
            </a:r>
            <a:r>
              <a:rPr lang="en-US" altLang="zh-CN" sz="2400" dirty="0" smtClean="0">
                <a:latin typeface="华文黑体" panose="02010600040101010101" charset="-122"/>
                <a:ea typeface="华文黑体" panose="02010600040101010101" charset="-122"/>
                <a:sym typeface="+mn-ea"/>
              </a:rPr>
              <a:t>DES</a:t>
            </a:r>
            <a:r>
              <a:rPr lang="zh-CN" altLang="en-US" sz="2400" dirty="0" smtClean="0">
                <a:latin typeface="华文黑体" panose="02010600040101010101" charset="-122"/>
                <a:ea typeface="华文黑体" panose="02010600040101010101" charset="-122"/>
                <a:sym typeface="+mn-ea"/>
              </a:rPr>
              <a:t>加密算法</a:t>
            </a: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、三重</a:t>
            </a:r>
            <a:r>
              <a:rPr lang="en-US" altLang="zh-CN" sz="2400" dirty="0" smtClean="0">
                <a:latin typeface="华文黑体" panose="02010600040101010101" charset="-122"/>
                <a:ea typeface="华文黑体" panose="02010600040101010101" charset="-122"/>
              </a:rPr>
              <a:t>DES</a:t>
            </a:r>
            <a:r>
              <a:rPr lang="zh-CN" altLang="en-US" sz="2400" dirty="0" smtClean="0">
                <a:latin typeface="华文黑体" panose="02010600040101010101" charset="-122"/>
                <a:ea typeface="华文黑体" panose="02010600040101010101" charset="-122"/>
              </a:rPr>
              <a:t>：使用两个密钥，执行三次</a:t>
            </a:r>
            <a:r>
              <a:rPr lang="en-US" altLang="zh-CN" sz="2400" dirty="0" smtClean="0">
                <a:latin typeface="华文黑体" panose="02010600040101010101" charset="-122"/>
                <a:ea typeface="华文黑体" panose="02010600040101010101" charset="-122"/>
              </a:rPr>
              <a:t>DES</a:t>
            </a:r>
            <a:r>
              <a:rPr lang="zh-CN" altLang="en-US" sz="2400" dirty="0" smtClean="0">
                <a:latin typeface="华文黑体" panose="02010600040101010101" charset="-122"/>
                <a:ea typeface="华文黑体" panose="02010600040101010101" charset="-122"/>
              </a:rPr>
              <a:t>算法，</a:t>
            </a:r>
            <a:r>
              <a:rPr lang="zh-CN" altLang="en-US" sz="2400" dirty="0" smtClean="0">
                <a:solidFill>
                  <a:srgbClr val="C00000"/>
                </a:solidFill>
                <a:latin typeface="华文黑体" panose="02010600040101010101" charset="-122"/>
                <a:ea typeface="华文黑体" panose="02010600040101010101" charset="-122"/>
              </a:rPr>
              <a:t>密钥长度达到</a:t>
            </a:r>
            <a:r>
              <a:rPr lang="en-US" altLang="zh-CN" sz="2400" dirty="0" smtClean="0">
                <a:solidFill>
                  <a:srgbClr val="C00000"/>
                </a:solidFill>
                <a:latin typeface="华文黑体" panose="02010600040101010101" charset="-122"/>
                <a:ea typeface="华文黑体" panose="02010600040101010101" charset="-122"/>
              </a:rPr>
              <a:t>112</a:t>
            </a:r>
            <a:r>
              <a:rPr lang="zh-CN" altLang="en-US" sz="2400" dirty="0" smtClean="0">
                <a:solidFill>
                  <a:srgbClr val="C00000"/>
                </a:solidFill>
                <a:latin typeface="华文黑体" panose="02010600040101010101" charset="-122"/>
                <a:ea typeface="华文黑体" panose="02010600040101010101" charset="-122"/>
              </a:rPr>
              <a:t>位。</a:t>
            </a:r>
          </a:p>
        </p:txBody>
      </p:sp>
      <p:graphicFrame>
        <p:nvGraphicFramePr>
          <p:cNvPr id="6" name="图示 5"/>
          <p:cNvGraphicFramePr/>
          <p:nvPr>
            <p:extLst>
              <p:ext uri="{D42A27DB-BD31-4B8C-83A1-F6EECF244321}">
                <p14:modId xmlns:p14="http://schemas.microsoft.com/office/powerpoint/2010/main" val="80906834"/>
              </p:ext>
            </p:extLst>
          </p:nvPr>
        </p:nvGraphicFramePr>
        <p:xfrm>
          <a:off x="1851246" y="3115340"/>
          <a:ext cx="8894523" cy="31931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pSp>
        <p:nvGrpSpPr>
          <p:cNvPr id="7" name="组合 6"/>
          <p:cNvGrpSpPr/>
          <p:nvPr/>
        </p:nvGrpSpPr>
        <p:grpSpPr>
          <a:xfrm>
            <a:off x="0" y="0"/>
            <a:ext cx="563526" cy="6858000"/>
            <a:chOff x="0" y="0"/>
            <a:chExt cx="563526" cy="6858000"/>
          </a:xfrm>
        </p:grpSpPr>
        <p:sp>
          <p:nvSpPr>
            <p:cNvPr id="8" name="矩形 7"/>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2849525"/>
              <a:ext cx="563526" cy="161683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1" name="矩形 10"/>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：对称密钥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855625" y="1925368"/>
            <a:ext cx="10002190" cy="230695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sym typeface="+mn-ea"/>
              </a:rPr>
              <a:t>一、</a:t>
            </a:r>
            <a:r>
              <a:rPr lang="en-US" altLang="zh-CN" sz="2400" dirty="0" smtClean="0">
                <a:latin typeface="华文黑体" panose="02010600040101010101" charset="-122"/>
                <a:ea typeface="华文黑体" panose="02010600040101010101" charset="-122"/>
                <a:sym typeface="+mn-ea"/>
              </a:rPr>
              <a:t>DES</a:t>
            </a:r>
            <a:r>
              <a:rPr lang="zh-CN" altLang="en-US" sz="2400" dirty="0" smtClean="0">
                <a:latin typeface="华文黑体" panose="02010600040101010101" charset="-122"/>
                <a:ea typeface="华文黑体" panose="02010600040101010101" charset="-122"/>
                <a:sym typeface="+mn-ea"/>
              </a:rPr>
              <a:t>加密算法</a:t>
            </a: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、三重</a:t>
            </a:r>
            <a:r>
              <a:rPr lang="en-US" altLang="zh-CN" sz="2400" dirty="0" smtClean="0">
                <a:latin typeface="华文黑体" panose="02010600040101010101" charset="-122"/>
                <a:ea typeface="华文黑体" panose="02010600040101010101" charset="-122"/>
              </a:rPr>
              <a:t>DES</a:t>
            </a:r>
            <a:r>
              <a:rPr lang="zh-CN" altLang="en-US" sz="2400" dirty="0" smtClean="0">
                <a:latin typeface="华文黑体" panose="02010600040101010101" charset="-122"/>
                <a:ea typeface="华文黑体" panose="02010600040101010101" charset="-122"/>
              </a:rPr>
              <a:t>：使用两个密钥，执行三次</a:t>
            </a:r>
            <a:r>
              <a:rPr lang="en-US" altLang="zh-CN" sz="2400" dirty="0" smtClean="0">
                <a:latin typeface="华文黑体" panose="02010600040101010101" charset="-122"/>
                <a:ea typeface="华文黑体" panose="02010600040101010101" charset="-122"/>
              </a:rPr>
              <a:t>DES</a:t>
            </a:r>
            <a:r>
              <a:rPr lang="zh-CN" altLang="en-US" sz="2400" dirty="0" smtClean="0">
                <a:latin typeface="华文黑体" panose="02010600040101010101" charset="-122"/>
                <a:ea typeface="华文黑体" panose="02010600040101010101" charset="-122"/>
              </a:rPr>
              <a:t>算法</a:t>
            </a:r>
          </a:p>
          <a:p>
            <a:pPr>
              <a:lnSpc>
                <a:spcPct val="150000"/>
              </a:lnSpc>
            </a:pPr>
            <a:r>
              <a:rPr lang="zh-CN" altLang="en-US" sz="2400" dirty="0" smtClean="0">
                <a:solidFill>
                  <a:srgbClr val="C00000"/>
                </a:solidFill>
                <a:latin typeface="华文黑体" panose="02010600040101010101" charset="-122"/>
                <a:ea typeface="华文黑体" panose="02010600040101010101" charset="-122"/>
              </a:rPr>
              <a:t>加密过程：加密</a:t>
            </a:r>
            <a:r>
              <a:rPr lang="en-US" altLang="zh-CN" sz="2400" dirty="0" smtClean="0">
                <a:solidFill>
                  <a:srgbClr val="C00000"/>
                </a:solidFill>
                <a:latin typeface="华文黑体" panose="02010600040101010101" charset="-122"/>
                <a:ea typeface="华文黑体" panose="02010600040101010101" charset="-122"/>
              </a:rPr>
              <a:t>-</a:t>
            </a:r>
            <a:r>
              <a:rPr lang="zh-CN" altLang="en-US" sz="2400" dirty="0" smtClean="0">
                <a:solidFill>
                  <a:srgbClr val="C00000"/>
                </a:solidFill>
                <a:latin typeface="华文黑体" panose="02010600040101010101" charset="-122"/>
                <a:ea typeface="华文黑体" panose="02010600040101010101" charset="-122"/>
              </a:rPr>
              <a:t>解密</a:t>
            </a:r>
            <a:r>
              <a:rPr lang="en-US" altLang="zh-CN" sz="2400" dirty="0" smtClean="0">
                <a:solidFill>
                  <a:srgbClr val="C00000"/>
                </a:solidFill>
                <a:latin typeface="华文黑体" panose="02010600040101010101" charset="-122"/>
                <a:ea typeface="华文黑体" panose="02010600040101010101" charset="-122"/>
              </a:rPr>
              <a:t>-</a:t>
            </a:r>
            <a:r>
              <a:rPr lang="zh-CN" altLang="en-US" sz="2400" dirty="0" smtClean="0">
                <a:solidFill>
                  <a:srgbClr val="C00000"/>
                </a:solidFill>
                <a:latin typeface="华文黑体" panose="02010600040101010101" charset="-122"/>
                <a:ea typeface="华文黑体" panose="02010600040101010101" charset="-122"/>
              </a:rPr>
              <a:t>加密</a:t>
            </a:r>
            <a:endParaRPr lang="zh-CN" altLang="en-US" sz="2400" dirty="0" smtClean="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rPr>
              <a:t>解密过程：解密</a:t>
            </a:r>
            <a:r>
              <a:rPr lang="en-US" altLang="zh-CN" sz="2400" dirty="0" smtClean="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加密</a:t>
            </a:r>
            <a:r>
              <a:rPr lang="en-US" altLang="zh-CN" sz="2400" dirty="0" smtClean="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解密</a:t>
            </a:r>
          </a:p>
        </p:txBody>
      </p:sp>
      <p:grpSp>
        <p:nvGrpSpPr>
          <p:cNvPr id="7" name="组合 6"/>
          <p:cNvGrpSpPr/>
          <p:nvPr/>
        </p:nvGrpSpPr>
        <p:grpSpPr>
          <a:xfrm>
            <a:off x="0" y="0"/>
            <a:ext cx="563526" cy="6858000"/>
            <a:chOff x="0" y="0"/>
            <a:chExt cx="563526" cy="6858000"/>
          </a:xfrm>
        </p:grpSpPr>
        <p:sp>
          <p:nvSpPr>
            <p:cNvPr id="8" name="矩形 7"/>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2849525"/>
              <a:ext cx="563526" cy="161683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1" name="矩形 10"/>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：对称密钥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230695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二、</a:t>
            </a:r>
            <a:r>
              <a:rPr lang="en-US" altLang="zh-CN" sz="2400" dirty="0" smtClean="0">
                <a:latin typeface="华文黑体" panose="02010600040101010101" charset="-122"/>
                <a:ea typeface="华文黑体" panose="02010600040101010101" charset="-122"/>
              </a:rPr>
              <a:t>AES</a:t>
            </a:r>
            <a:r>
              <a:rPr lang="zh-CN" altLang="en-US" sz="2400" dirty="0" smtClean="0">
                <a:latin typeface="华文黑体" panose="02010600040101010101" charset="-122"/>
                <a:ea typeface="华文黑体" panose="02010600040101010101" charset="-122"/>
              </a:rPr>
              <a:t>加密算法</a:t>
            </a:r>
            <a:endParaRPr lang="en-US" altLang="zh-CN" sz="2400" dirty="0" smtClean="0">
              <a:latin typeface="华文黑体" panose="02010600040101010101" charset="-122"/>
              <a:ea typeface="华文黑体" panose="02010600040101010101" charset="-122"/>
            </a:endParaRPr>
          </a:p>
          <a:p>
            <a:pPr>
              <a:lnSpc>
                <a:spcPct val="150000"/>
              </a:lnSpc>
            </a:pPr>
            <a:r>
              <a:rPr lang="zh-CN" altLang="en-US" sz="2400" dirty="0">
                <a:latin typeface="华文黑体" panose="02010600040101010101" charset="-122"/>
                <a:ea typeface="华文黑体" panose="02010600040101010101" charset="-122"/>
              </a:rPr>
              <a:t>高级加密标准</a:t>
            </a:r>
            <a:r>
              <a:rPr lang="en-US" altLang="zh-CN" sz="2400" dirty="0">
                <a:latin typeface="华文黑体" panose="02010600040101010101" charset="-122"/>
                <a:ea typeface="华文黑体" panose="02010600040101010101" charset="-122"/>
              </a:rPr>
              <a:t>(Advanced Encryption Standard,AES)</a:t>
            </a:r>
          </a:p>
          <a:p>
            <a:pPr>
              <a:lnSpc>
                <a:spcPct val="150000"/>
              </a:lnSpc>
            </a:pPr>
            <a:r>
              <a:rPr lang="en-US" altLang="zh-CN" sz="2400" dirty="0">
                <a:latin typeface="华文黑体" panose="02010600040101010101" charset="-122"/>
                <a:ea typeface="华文黑体" panose="02010600040101010101" charset="-122"/>
              </a:rPr>
              <a:t>1</a:t>
            </a:r>
            <a:r>
              <a:rPr lang="zh-CN" altLang="en-US" sz="2400" dirty="0">
                <a:latin typeface="华文黑体" panose="02010600040101010101" charset="-122"/>
                <a:ea typeface="华文黑体" panose="02010600040101010101" charset="-122"/>
              </a:rPr>
              <a:t>、</a:t>
            </a:r>
            <a:r>
              <a:rPr lang="en-US" altLang="zh-CN" sz="2400" dirty="0">
                <a:latin typeface="华文黑体" panose="02010600040101010101" charset="-122"/>
                <a:ea typeface="华文黑体" panose="02010600040101010101" charset="-122"/>
              </a:rPr>
              <a:t>AES</a:t>
            </a:r>
            <a:r>
              <a:rPr lang="zh-CN" altLang="en-US" sz="2400" dirty="0" smtClean="0">
                <a:latin typeface="华文黑体" panose="02010600040101010101" charset="-122"/>
                <a:ea typeface="华文黑体" panose="02010600040101010101" charset="-122"/>
              </a:rPr>
              <a:t>加密过程涉及</a:t>
            </a:r>
            <a:r>
              <a:rPr lang="en-US" altLang="zh-CN" sz="2400" dirty="0" smtClean="0">
                <a:latin typeface="华文黑体" panose="02010600040101010101" charset="-122"/>
                <a:ea typeface="华文黑体" panose="02010600040101010101" charset="-122"/>
              </a:rPr>
              <a:t>4</a:t>
            </a:r>
            <a:r>
              <a:rPr lang="zh-CN" altLang="en-US" sz="2400" dirty="0" smtClean="0">
                <a:latin typeface="华文黑体" panose="02010600040101010101" charset="-122"/>
                <a:ea typeface="华文黑体" panose="02010600040101010101" charset="-122"/>
              </a:rPr>
              <a:t>种操作：字节替代、行移位、列混淆、轮密钥加。</a:t>
            </a: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、密钥长度：</a:t>
            </a:r>
            <a:r>
              <a:rPr lang="en-US" altLang="zh-CN" sz="2400" dirty="0" smtClean="0">
                <a:solidFill>
                  <a:srgbClr val="C00000"/>
                </a:solidFill>
                <a:latin typeface="华文黑体" panose="02010600040101010101" charset="-122"/>
                <a:ea typeface="华文黑体" panose="02010600040101010101" charset="-122"/>
              </a:rPr>
              <a:t>128/192/256</a:t>
            </a:r>
            <a:r>
              <a:rPr lang="zh-CN" altLang="en-US" sz="2400" dirty="0" smtClean="0">
                <a:solidFill>
                  <a:srgbClr val="C00000"/>
                </a:solidFill>
                <a:latin typeface="华文黑体" panose="02010600040101010101" charset="-122"/>
                <a:ea typeface="华文黑体" panose="02010600040101010101" charset="-122"/>
              </a:rPr>
              <a:t>位</a:t>
            </a: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：对称密钥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951510" y="2005378"/>
            <a:ext cx="10002190" cy="3969385"/>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二、</a:t>
            </a:r>
            <a:r>
              <a:rPr lang="en-US" altLang="zh-CN" sz="2400" dirty="0" smtClean="0">
                <a:latin typeface="华文黑体" panose="02010600040101010101" charset="-122"/>
                <a:ea typeface="华文黑体" panose="02010600040101010101" charset="-122"/>
              </a:rPr>
              <a:t>AES</a:t>
            </a:r>
            <a:r>
              <a:rPr lang="zh-CN" altLang="en-US" sz="2400" dirty="0" smtClean="0">
                <a:latin typeface="华文黑体" panose="02010600040101010101" charset="-122"/>
                <a:ea typeface="华文黑体" panose="02010600040101010101" charset="-122"/>
              </a:rPr>
              <a:t>加密算法</a:t>
            </a:r>
            <a:endParaRPr lang="en-US" altLang="zh-CN" sz="2400" dirty="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、特点：</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）分组长度和密钥长度均</a:t>
            </a:r>
            <a:r>
              <a:rPr lang="zh-CN" altLang="en-US" sz="2400" dirty="0" smtClean="0">
                <a:solidFill>
                  <a:srgbClr val="C00000"/>
                </a:solidFill>
                <a:latin typeface="华文黑体" panose="02010600040101010101" charset="-122"/>
                <a:ea typeface="华文黑体" panose="02010600040101010101" charset="-122"/>
              </a:rPr>
              <a:t>可变</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）循环次数允许在一定范围内根据安全要求</a:t>
            </a:r>
            <a:r>
              <a:rPr lang="zh-CN" altLang="en-US" sz="2400" dirty="0" smtClean="0">
                <a:solidFill>
                  <a:srgbClr val="C00000"/>
                </a:solidFill>
                <a:latin typeface="华文黑体" panose="02010600040101010101" charset="-122"/>
                <a:ea typeface="华文黑体" panose="02010600040101010101" charset="-122"/>
              </a:rPr>
              <a:t>进行修正</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）安全、效率、易用、灵活</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4</a:t>
            </a:r>
            <a:r>
              <a:rPr lang="zh-CN" altLang="en-US" sz="2400" dirty="0" smtClean="0">
                <a:latin typeface="华文黑体" panose="02010600040101010101" charset="-122"/>
                <a:ea typeface="华文黑体" panose="02010600040101010101" charset="-122"/>
              </a:rPr>
              <a:t>）抗线性攻击和抗差分攻击的能力大大增强</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5</a:t>
            </a:r>
            <a:r>
              <a:rPr lang="zh-CN" altLang="en-US" sz="2400" dirty="0" smtClean="0">
                <a:latin typeface="华文黑体" panose="02010600040101010101" charset="-122"/>
                <a:ea typeface="华文黑体" panose="02010600040101010101" charset="-122"/>
              </a:rPr>
              <a:t>）如果</a:t>
            </a: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秒暴力破解</a:t>
            </a:r>
            <a:r>
              <a:rPr lang="en-US" altLang="zh-CN" sz="2400" dirty="0" smtClean="0">
                <a:latin typeface="华文黑体" panose="02010600040101010101" charset="-122"/>
                <a:ea typeface="华文黑体" panose="02010600040101010101" charset="-122"/>
              </a:rPr>
              <a:t>DES</a:t>
            </a:r>
            <a:r>
              <a:rPr lang="zh-CN" altLang="en-US" sz="2400" dirty="0" smtClean="0">
                <a:latin typeface="华文黑体" panose="02010600040101010101" charset="-122"/>
                <a:ea typeface="华文黑体" panose="02010600040101010101" charset="-122"/>
              </a:rPr>
              <a:t>，则需要</a:t>
            </a:r>
            <a:r>
              <a:rPr lang="en-US" altLang="zh-CN" sz="2400" dirty="0" smtClean="0">
                <a:latin typeface="华文黑体" panose="02010600040101010101" charset="-122"/>
                <a:ea typeface="华文黑体" panose="02010600040101010101" charset="-122"/>
              </a:rPr>
              <a:t>149</a:t>
            </a:r>
            <a:r>
              <a:rPr lang="zh-CN" altLang="en-US" sz="2400" dirty="0" smtClean="0">
                <a:latin typeface="华文黑体" panose="02010600040101010101" charset="-122"/>
                <a:ea typeface="华文黑体" panose="02010600040101010101" charset="-122"/>
              </a:rPr>
              <a:t>万亿年破解</a:t>
            </a:r>
            <a:r>
              <a:rPr lang="en-US" altLang="zh-CN" sz="2400" dirty="0" smtClean="0">
                <a:latin typeface="华文黑体" panose="02010600040101010101" charset="-122"/>
                <a:ea typeface="华文黑体" panose="02010600040101010101" charset="-122"/>
              </a:rPr>
              <a:t>AES</a:t>
            </a:r>
            <a:endParaRPr lang="zh-CN" altLang="en-US" sz="2400" dirty="0" smtClean="0">
              <a:latin typeface="华文黑体" panose="02010600040101010101" charset="-122"/>
              <a:ea typeface="华文黑体" panose="02010600040101010101" charset="-122"/>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3</a:t>
            </a:r>
            <a:r>
              <a:rPr lang="zh-CN" altLang="en-US" sz="2800" b="0" dirty="0" smtClean="0">
                <a:solidFill>
                  <a:schemeClr val="tx1"/>
                </a:solidFill>
                <a:latin typeface="黑体" panose="02010609060101010101" pitchFamily="49" charset="-122"/>
                <a:ea typeface="黑体" panose="02010609060101010101" pitchFamily="49" charset="-122"/>
                <a:sym typeface="+mn-ea"/>
              </a:rPr>
              <a:t>：对称密钥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095655" y="2197148"/>
            <a:ext cx="10002190" cy="1754326"/>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三、</a:t>
            </a:r>
            <a:r>
              <a:rPr lang="en-US" altLang="zh-CN" sz="2400" dirty="0" smtClean="0">
                <a:latin typeface="华文黑体" panose="02010600040101010101" charset="-122"/>
                <a:ea typeface="华文黑体" panose="02010600040101010101" charset="-122"/>
              </a:rPr>
              <a:t>IDEA</a:t>
            </a:r>
            <a:r>
              <a:rPr lang="zh-CN" altLang="en-US" sz="2400" dirty="0" smtClean="0">
                <a:latin typeface="华文黑体" panose="02010600040101010101" charset="-122"/>
                <a:ea typeface="华文黑体" panose="02010600040101010101" charset="-122"/>
              </a:rPr>
              <a:t>加密算法</a:t>
            </a:r>
          </a:p>
          <a:p>
            <a:pPr>
              <a:lnSpc>
                <a:spcPct val="150000"/>
              </a:lnSpc>
            </a:pPr>
            <a:r>
              <a:rPr lang="zh-CN" altLang="en-US" sz="2400" dirty="0" smtClean="0">
                <a:latin typeface="华文黑体" panose="02010600040101010101" charset="-122"/>
                <a:ea typeface="华文黑体" panose="02010600040101010101" charset="-122"/>
              </a:rPr>
              <a:t>国际数据加密算法</a:t>
            </a:r>
            <a:r>
              <a:rPr lang="en-US" altLang="zh-CN" sz="2400" dirty="0" smtClean="0">
                <a:latin typeface="华文黑体" panose="02010600040101010101" charset="-122"/>
                <a:ea typeface="华文黑体" panose="02010600040101010101" charset="-122"/>
              </a:rPr>
              <a:t>(International Data Encryption Algorithm,IDEA)</a:t>
            </a:r>
          </a:p>
          <a:p>
            <a:pPr>
              <a:lnSpc>
                <a:spcPct val="150000"/>
              </a:lnSpc>
            </a:pPr>
            <a:r>
              <a:rPr lang="zh-CN" altLang="en-US" sz="2400" dirty="0">
                <a:latin typeface="华文黑体" panose="02010600040101010101" charset="-122"/>
                <a:ea typeface="华文黑体" panose="02010600040101010101" charset="-122"/>
              </a:rPr>
              <a:t>广泛应用在安全电子邮件</a:t>
            </a:r>
            <a:r>
              <a:rPr lang="en-US" altLang="zh-CN" sz="2400" dirty="0">
                <a:latin typeface="华文黑体" panose="02010600040101010101" charset="-122"/>
                <a:ea typeface="华文黑体" panose="02010600040101010101" charset="-122"/>
              </a:rPr>
              <a:t>PGP</a:t>
            </a:r>
            <a:r>
              <a:rPr lang="zh-CN" altLang="en-US" sz="2400" dirty="0">
                <a:latin typeface="华文黑体" panose="02010600040101010101" charset="-122"/>
                <a:ea typeface="华文黑体" panose="02010600040101010101" charset="-122"/>
              </a:rPr>
              <a:t>中</a:t>
            </a:r>
            <a:r>
              <a:rPr lang="zh-CN" altLang="en-US" sz="2400" dirty="0" smtClean="0">
                <a:latin typeface="华文黑体" panose="02010600040101010101" charset="-122"/>
                <a:ea typeface="华文黑体" panose="02010600040101010101" charset="-122"/>
              </a:rPr>
              <a:t>。</a:t>
            </a:r>
            <a:r>
              <a:rPr lang="zh-CN" altLang="en-US" sz="2400" dirty="0" smtClean="0">
                <a:solidFill>
                  <a:srgbClr val="C00000"/>
                </a:solidFill>
                <a:latin typeface="华文黑体" panose="02010600040101010101" charset="-122"/>
                <a:ea typeface="华文黑体" panose="02010600040101010101" charset="-122"/>
              </a:rPr>
              <a:t>密钥</a:t>
            </a:r>
            <a:r>
              <a:rPr lang="zh-CN" altLang="en-US" sz="2400" dirty="0">
                <a:solidFill>
                  <a:srgbClr val="C00000"/>
                </a:solidFill>
                <a:latin typeface="华文黑体" panose="02010600040101010101" charset="-122"/>
                <a:ea typeface="华文黑体" panose="02010600040101010101" charset="-122"/>
              </a:rPr>
              <a:t>长度为</a:t>
            </a:r>
            <a:r>
              <a:rPr lang="en-US" altLang="zh-CN" sz="2400" dirty="0">
                <a:solidFill>
                  <a:srgbClr val="C00000"/>
                </a:solidFill>
                <a:latin typeface="华文黑体" panose="02010600040101010101" charset="-122"/>
                <a:ea typeface="华文黑体" panose="02010600040101010101" charset="-122"/>
              </a:rPr>
              <a:t>128</a:t>
            </a:r>
            <a:r>
              <a:rPr lang="zh-CN" altLang="en-US" sz="2400" dirty="0">
                <a:solidFill>
                  <a:srgbClr val="C00000"/>
                </a:solidFill>
                <a:latin typeface="华文黑体" panose="02010600040101010101" charset="-122"/>
                <a:ea typeface="华文黑体" panose="02010600040101010101" charset="-122"/>
              </a:rPr>
              <a:t>位</a:t>
            </a:r>
            <a:r>
              <a:rPr lang="zh-CN" altLang="en-US" sz="2400" dirty="0">
                <a:latin typeface="华文黑体" panose="02010600040101010101" charset="-122"/>
                <a:ea typeface="华文黑体" panose="02010600040101010101" charset="-122"/>
              </a:rPr>
              <a:t>。</a:t>
            </a:r>
            <a:endParaRPr lang="zh-CN" altLang="en-US" sz="2400" dirty="0" smtClean="0">
              <a:latin typeface="华文黑体" panose="02010600040101010101" charset="-122"/>
              <a:ea typeface="华文黑体" panose="02010600040101010101" charset="-122"/>
            </a:endParaRPr>
          </a:p>
        </p:txBody>
      </p:sp>
      <p:grpSp>
        <p:nvGrpSpPr>
          <p:cNvPr id="17" name="组合 16"/>
          <p:cNvGrpSpPr/>
          <p:nvPr/>
        </p:nvGrpSpPr>
        <p:grpSpPr>
          <a:xfrm>
            <a:off x="0" y="0"/>
            <a:ext cx="563526" cy="6858000"/>
            <a:chOff x="0" y="0"/>
            <a:chExt cx="563526" cy="6858000"/>
          </a:xfrm>
        </p:grpSpPr>
        <p:sp>
          <p:nvSpPr>
            <p:cNvPr id="18" name="矩形 17"/>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9" name="矩形 18"/>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20" name="矩形 19"/>
            <p:cNvSpPr/>
            <p:nvPr/>
          </p:nvSpPr>
          <p:spPr>
            <a:xfrm>
              <a:off x="0" y="2849525"/>
              <a:ext cx="563526" cy="1616832"/>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21" name="矩形 20"/>
            <p:cNvSpPr/>
            <p:nvPr/>
          </p:nvSpPr>
          <p:spPr>
            <a:xfrm>
              <a:off x="0" y="4487624"/>
              <a:ext cx="563526" cy="2370376"/>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非对称</a:t>
              </a:r>
              <a:r>
                <a:rPr lang="en-US" altLang="zh-CN" sz="1600" dirty="0">
                  <a:solidFill>
                    <a:schemeClr val="bg1"/>
                  </a:solidFill>
                  <a:latin typeface="黑体" panose="02010609060101010101" pitchFamily="49" charset="-122"/>
                  <a:ea typeface="黑体" panose="02010609060101010101" pitchFamily="49" charset="-122"/>
                  <a:sym typeface="+mn-ea"/>
                </a:rPr>
                <a:t>/</a:t>
              </a:r>
              <a:r>
                <a:rPr lang="zh-CN" altLang="en-US" sz="1600" dirty="0">
                  <a:solidFill>
                    <a:schemeClr val="bg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下列不属于传统加密方式的是</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移位</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仿射</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列置换</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D:DES</a:t>
            </a:r>
            <a:r>
              <a:rPr lang="zh-CN" altLang="en-US" sz="2400" b="0" dirty="0">
                <a:solidFill>
                  <a:schemeClr val="tx1"/>
                </a:solidFill>
                <a:latin typeface="黑体" panose="02010609060101010101" pitchFamily="49" charset="-122"/>
                <a:ea typeface="黑体" panose="02010609060101010101" pitchFamily="49" charset="-122"/>
              </a:rPr>
              <a:t>加密算法</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下列不属于传统加密方式的是</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D</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移位</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仿射</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列置换</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rgbClr val="FF0000"/>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D:DES</a:t>
            </a:r>
            <a:r>
              <a:rPr lang="zh-CN" altLang="en-US" sz="2400" b="0" dirty="0">
                <a:solidFill>
                  <a:srgbClr val="FF0000"/>
                </a:solidFill>
                <a:latin typeface="黑体" panose="02010609060101010101" pitchFamily="49" charset="-122"/>
                <a:ea typeface="黑体" panose="02010609060101010101" pitchFamily="49" charset="-122"/>
              </a:rPr>
              <a:t>加密算法</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8.1 </a:t>
            </a:r>
            <a:r>
              <a:rPr lang="zh-CN" altLang="en-US" sz="2800" b="1" dirty="0">
                <a:latin typeface="黑体" panose="02010609060101010101" pitchFamily="49" charset="-122"/>
                <a:ea typeface="黑体" panose="02010609060101010101" pitchFamily="49" charset="-122"/>
                <a:sym typeface="+mn-ea"/>
              </a:rPr>
              <a:t>网络安全概述</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：基本</a:t>
            </a:r>
            <a:r>
              <a:rPr lang="zh-CN" altLang="en-US" sz="2800" b="0" dirty="0" smtClean="0">
                <a:solidFill>
                  <a:schemeClr val="tx1"/>
                </a:solidFill>
                <a:latin typeface="黑体" panose="02010609060101010101" pitchFamily="49" charset="-122"/>
                <a:ea typeface="黑体" panose="02010609060101010101" pitchFamily="49" charset="-122"/>
                <a:sym typeface="+mn-ea"/>
              </a:rPr>
              <a:t>概念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1135025" y="2138093"/>
            <a:ext cx="10002190" cy="2862322"/>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一、网络安全通信需要的</a:t>
            </a:r>
            <a:r>
              <a:rPr lang="zh-CN" altLang="en-US" sz="2400" dirty="0" smtClean="0">
                <a:solidFill>
                  <a:srgbClr val="C00000"/>
                </a:solidFill>
                <a:latin typeface="华文黑体" panose="02010600040101010101" charset="-122"/>
                <a:ea typeface="华文黑体" panose="02010600040101010101" charset="-122"/>
              </a:rPr>
              <a:t>基本属性</a:t>
            </a:r>
            <a:r>
              <a:rPr lang="zh-CN" altLang="en-US" sz="2400" dirty="0" smtClean="0">
                <a:latin typeface="华文黑体" panose="02010600040101010101" charset="-122"/>
                <a:ea typeface="华文黑体" panose="02010600040101010101" charset="-122"/>
              </a:rPr>
              <a:t>：</a:t>
            </a: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、机密性：只有发送方和接收方才能理解报文内容。</a:t>
            </a: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、消息完整性</a:t>
            </a:r>
            <a:r>
              <a:rPr lang="zh-CN" altLang="en-US" sz="2400" dirty="0" smtClean="0">
                <a:latin typeface="华文黑体" panose="02010600040101010101" charset="-122"/>
                <a:ea typeface="华文黑体" panose="02010600040101010101" charset="-122"/>
                <a:sym typeface="+mn-ea"/>
              </a:rPr>
              <a:t>：消息未被</a:t>
            </a:r>
            <a:r>
              <a:rPr lang="zh-CN" altLang="en-US" sz="2400" dirty="0">
                <a:latin typeface="华文黑体" panose="02010600040101010101" charset="-122"/>
                <a:ea typeface="华文黑体" panose="02010600040101010101" charset="-122"/>
                <a:sym typeface="+mn-ea"/>
              </a:rPr>
              <a:t>篡改，发生篡改一定会被检测到。 </a:t>
            </a:r>
            <a:endParaRPr lang="zh-CN" altLang="en-US"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、可访问性与可用性</a:t>
            </a:r>
            <a:r>
              <a:rPr lang="zh-CN" altLang="en-US" sz="2400" dirty="0" smtClean="0">
                <a:latin typeface="华文黑体" panose="02010600040101010101" charset="-122"/>
                <a:ea typeface="华文黑体" panose="02010600040101010101" charset="-122"/>
                <a:sym typeface="+mn-ea"/>
              </a:rPr>
              <a:t>：对授权用户提供有效服务。</a:t>
            </a:r>
            <a:endParaRPr lang="zh-CN" altLang="en-US"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4</a:t>
            </a:r>
            <a:r>
              <a:rPr lang="zh-CN" altLang="en-US" sz="2400" dirty="0" smtClean="0">
                <a:latin typeface="华文黑体" panose="02010600040101010101" charset="-122"/>
                <a:ea typeface="华文黑体" panose="02010600040101010101" charset="-122"/>
              </a:rPr>
              <a:t>、身份认证</a:t>
            </a:r>
            <a:r>
              <a:rPr lang="zh-CN" altLang="en-US" sz="2400" dirty="0" smtClean="0">
                <a:latin typeface="华文黑体" panose="02010600040101010101" charset="-122"/>
                <a:ea typeface="华文黑体" panose="02010600040101010101" charset="-122"/>
                <a:sym typeface="+mn-ea"/>
              </a:rPr>
              <a:t>：双方确认彼此的真实身份。</a:t>
            </a:r>
          </a:p>
        </p:txBody>
      </p:sp>
      <p:grpSp>
        <p:nvGrpSpPr>
          <p:cNvPr id="13" name="组合 12"/>
          <p:cNvGrpSpPr/>
          <p:nvPr/>
        </p:nvGrpSpPr>
        <p:grpSpPr>
          <a:xfrm>
            <a:off x="0" y="1714741"/>
            <a:ext cx="563526" cy="3428519"/>
            <a:chOff x="0" y="267176"/>
            <a:chExt cx="563526" cy="3428519"/>
          </a:xfrm>
        </p:grpSpPr>
        <p:sp>
          <p:nvSpPr>
            <p:cNvPr id="14" name="矩形 13"/>
            <p:cNvSpPr/>
            <p:nvPr/>
          </p:nvSpPr>
          <p:spPr>
            <a:xfrm>
              <a:off x="0" y="267176"/>
              <a:ext cx="563526" cy="157913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基本概念</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5" name="矩形 14"/>
            <p:cNvSpPr/>
            <p:nvPr/>
          </p:nvSpPr>
          <p:spPr>
            <a:xfrm>
              <a:off x="0" y="1867578"/>
              <a:ext cx="563526" cy="182811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网络安全威胁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如果发送方使用的加密密钥和接收方使用的解密密钥不相同，从其中一个密钥难以推出另一个密钥，这样的系统称为</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公开密钥加密</a:t>
            </a:r>
            <a:r>
              <a:rPr lang="zh-CN" altLang="en-US" sz="2400" b="0" dirty="0" smtClean="0">
                <a:solidFill>
                  <a:schemeClr val="tx1"/>
                </a:solidFill>
                <a:latin typeface="黑体" panose="02010609060101010101" pitchFamily="49" charset="-122"/>
                <a:ea typeface="黑体" panose="02010609060101010101" pitchFamily="49" charset="-122"/>
              </a:rPr>
              <a:t>系统</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单密钥加密</a:t>
            </a:r>
            <a:r>
              <a:rPr lang="zh-CN" altLang="en-US" sz="2400" b="0" dirty="0" smtClean="0">
                <a:solidFill>
                  <a:schemeClr val="tx1"/>
                </a:solidFill>
                <a:latin typeface="黑体" panose="02010609060101010101" pitchFamily="49" charset="-122"/>
                <a:ea typeface="黑体" panose="02010609060101010101" pitchFamily="49" charset="-122"/>
              </a:rPr>
              <a:t>系统</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en-US" altLang="zh-CN" sz="2400" b="0" dirty="0" smtClean="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a:t>
            </a:r>
            <a:r>
              <a:rPr lang="en-US" altLang="zh-CN" sz="2400" b="0" dirty="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对称加密</a:t>
            </a:r>
            <a:r>
              <a:rPr lang="zh-CN" altLang="en-US" sz="2400" b="0" dirty="0" smtClean="0">
                <a:solidFill>
                  <a:schemeClr val="tx1"/>
                </a:solidFill>
                <a:latin typeface="黑体" panose="02010609060101010101" pitchFamily="49" charset="-122"/>
                <a:ea typeface="黑体" panose="02010609060101010101" pitchFamily="49" charset="-122"/>
              </a:rPr>
              <a:t>系统</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常规加密系统</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如果发送方使用的加密密钥和接收方使用的解密密钥不相同，从其中一个密钥难以推出另一个密钥，这样的系统称为</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rgbClr val="FF0000"/>
                </a:solidFill>
                <a:latin typeface="黑体" panose="02010609060101010101" pitchFamily="49" charset="-122"/>
                <a:ea typeface="黑体" panose="02010609060101010101" pitchFamily="49" charset="-122"/>
              </a:rPr>
              <a:t>A:</a:t>
            </a:r>
            <a:r>
              <a:rPr lang="zh-CN" altLang="en-US" sz="2400" b="0" dirty="0">
                <a:solidFill>
                  <a:srgbClr val="FF0000"/>
                </a:solidFill>
                <a:latin typeface="黑体" panose="02010609060101010101" pitchFamily="49" charset="-122"/>
                <a:ea typeface="黑体" panose="02010609060101010101" pitchFamily="49" charset="-122"/>
              </a:rPr>
              <a:t>公开密钥加密</a:t>
            </a:r>
            <a:r>
              <a:rPr lang="zh-CN" altLang="en-US" sz="2400" b="0" dirty="0" smtClean="0">
                <a:solidFill>
                  <a:srgbClr val="FF0000"/>
                </a:solidFill>
                <a:latin typeface="黑体" panose="02010609060101010101" pitchFamily="49" charset="-122"/>
                <a:ea typeface="黑体" panose="02010609060101010101" pitchFamily="49" charset="-122"/>
              </a:rPr>
              <a:t>系统</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单密钥加密</a:t>
            </a:r>
            <a:r>
              <a:rPr lang="zh-CN" altLang="en-US" sz="2400" b="0" dirty="0" smtClean="0">
                <a:solidFill>
                  <a:schemeClr val="tx1"/>
                </a:solidFill>
                <a:latin typeface="黑体" panose="02010609060101010101" pitchFamily="49" charset="-122"/>
                <a:ea typeface="黑体" panose="02010609060101010101" pitchFamily="49" charset="-122"/>
              </a:rPr>
              <a:t>系统</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en-US" altLang="zh-CN" sz="2400" b="0" dirty="0" smtClean="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a:t>
            </a:r>
            <a:r>
              <a:rPr lang="en-US" altLang="zh-CN" sz="2400" b="0" dirty="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对称加密</a:t>
            </a:r>
            <a:r>
              <a:rPr lang="zh-CN" altLang="en-US" sz="2400" b="0" dirty="0" smtClean="0">
                <a:solidFill>
                  <a:schemeClr val="tx1"/>
                </a:solidFill>
                <a:latin typeface="黑体" panose="02010609060101010101" pitchFamily="49" charset="-122"/>
                <a:ea typeface="黑体" panose="02010609060101010101" pitchFamily="49" charset="-122"/>
              </a:rPr>
              <a:t>系统</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常规加密系统</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认为</a:t>
            </a:r>
            <a:r>
              <a:rPr lang="en-US" altLang="zh-CN" sz="2400" b="0" dirty="0">
                <a:solidFill>
                  <a:schemeClr val="tx1"/>
                </a:solidFill>
                <a:latin typeface="黑体" panose="02010609060101010101" pitchFamily="49" charset="-122"/>
                <a:ea typeface="黑体" panose="02010609060101010101" pitchFamily="49" charset="-122"/>
              </a:rPr>
              <a:t>DES</a:t>
            </a:r>
            <a:r>
              <a:rPr lang="zh-CN" altLang="en-US" sz="2400" b="0" dirty="0">
                <a:solidFill>
                  <a:schemeClr val="tx1"/>
                </a:solidFill>
                <a:latin typeface="黑体" panose="02010609060101010101" pitchFamily="49" charset="-122"/>
                <a:ea typeface="黑体" panose="02010609060101010101" pitchFamily="49" charset="-122"/>
              </a:rPr>
              <a:t>算法已经过时的原因是</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加密算法的思想已经</a:t>
            </a:r>
            <a:r>
              <a:rPr lang="zh-CN" altLang="en-US" sz="2400" b="0" dirty="0" smtClean="0">
                <a:solidFill>
                  <a:schemeClr val="tx1"/>
                </a:solidFill>
                <a:latin typeface="黑体" panose="02010609060101010101" pitchFamily="49" charset="-122"/>
                <a:ea typeface="黑体" panose="02010609060101010101" pitchFamily="49" charset="-122"/>
              </a:rPr>
              <a:t>过时</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加密速度太</a:t>
            </a:r>
            <a:r>
              <a:rPr lang="zh-CN" altLang="en-US" sz="2400" b="0" dirty="0" smtClean="0">
                <a:solidFill>
                  <a:schemeClr val="tx1"/>
                </a:solidFill>
                <a:latin typeface="黑体" panose="02010609060101010101" pitchFamily="49" charset="-122"/>
                <a:ea typeface="黑体" panose="02010609060101010101" pitchFamily="49" charset="-122"/>
              </a:rPr>
              <a:t>慢</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密钥发布方法不再适应开放式网络环境的</a:t>
            </a:r>
            <a:r>
              <a:rPr lang="zh-CN" altLang="en-US" sz="2400" b="0" dirty="0" smtClean="0">
                <a:solidFill>
                  <a:schemeClr val="tx1"/>
                </a:solidFill>
                <a:latin typeface="黑体" panose="02010609060101010101" pitchFamily="49" charset="-122"/>
                <a:ea typeface="黑体" panose="02010609060101010101" pitchFamily="49" charset="-122"/>
              </a:rPr>
              <a:t>要求</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密钥长度太短，利用高性能计算机可在短时间内蛮力攻击破解</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认为</a:t>
            </a:r>
            <a:r>
              <a:rPr lang="en-US" altLang="zh-CN" sz="2400" b="0" dirty="0">
                <a:solidFill>
                  <a:schemeClr val="tx1"/>
                </a:solidFill>
                <a:latin typeface="黑体" panose="02010609060101010101" pitchFamily="49" charset="-122"/>
                <a:ea typeface="黑体" panose="02010609060101010101" pitchFamily="49" charset="-122"/>
              </a:rPr>
              <a:t>DES</a:t>
            </a:r>
            <a:r>
              <a:rPr lang="zh-CN" altLang="en-US" sz="2400" b="0" dirty="0">
                <a:solidFill>
                  <a:schemeClr val="tx1"/>
                </a:solidFill>
                <a:latin typeface="黑体" panose="02010609060101010101" pitchFamily="49" charset="-122"/>
                <a:ea typeface="黑体" panose="02010609060101010101" pitchFamily="49" charset="-122"/>
              </a:rPr>
              <a:t>算法已经过时的原因是</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D</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加密算法的思想已经</a:t>
            </a:r>
            <a:r>
              <a:rPr lang="zh-CN" altLang="en-US" sz="2400" b="0" dirty="0" smtClean="0">
                <a:solidFill>
                  <a:schemeClr val="tx1"/>
                </a:solidFill>
                <a:latin typeface="黑体" panose="02010609060101010101" pitchFamily="49" charset="-122"/>
                <a:ea typeface="黑体" panose="02010609060101010101" pitchFamily="49" charset="-122"/>
              </a:rPr>
              <a:t>过时</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加密速度太</a:t>
            </a:r>
            <a:r>
              <a:rPr lang="zh-CN" altLang="en-US" sz="2400" b="0" dirty="0" smtClean="0">
                <a:solidFill>
                  <a:schemeClr val="tx1"/>
                </a:solidFill>
                <a:latin typeface="黑体" panose="02010609060101010101" pitchFamily="49" charset="-122"/>
                <a:ea typeface="黑体" panose="02010609060101010101" pitchFamily="49" charset="-122"/>
              </a:rPr>
              <a:t>慢</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密钥发布方法不再适应开放式网络环境的</a:t>
            </a:r>
            <a:r>
              <a:rPr lang="zh-CN" altLang="en-US" sz="2400" b="0" dirty="0" smtClean="0">
                <a:solidFill>
                  <a:schemeClr val="tx1"/>
                </a:solidFill>
                <a:latin typeface="黑体" panose="02010609060101010101" pitchFamily="49" charset="-122"/>
                <a:ea typeface="黑体" panose="02010609060101010101" pitchFamily="49" charset="-122"/>
              </a:rPr>
              <a:t>要求</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D:</a:t>
            </a:r>
            <a:r>
              <a:rPr lang="zh-CN" altLang="en-US" sz="2400" b="0" dirty="0">
                <a:solidFill>
                  <a:srgbClr val="FF0000"/>
                </a:solidFill>
                <a:latin typeface="黑体" panose="02010609060101010101" pitchFamily="49" charset="-122"/>
                <a:ea typeface="黑体" panose="02010609060101010101" pitchFamily="49" charset="-122"/>
              </a:rPr>
              <a:t>密钥长度太短，利用高性能计算机可在短时间内蛮力攻击破解</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下列关于</a:t>
            </a:r>
            <a:r>
              <a:rPr lang="en-US" altLang="zh-CN" sz="2400" b="0" dirty="0">
                <a:solidFill>
                  <a:schemeClr val="tx1"/>
                </a:solidFill>
                <a:latin typeface="黑体" panose="02010609060101010101" pitchFamily="49" charset="-122"/>
                <a:ea typeface="黑体" panose="02010609060101010101" pitchFamily="49" charset="-122"/>
              </a:rPr>
              <a:t>AES</a:t>
            </a:r>
            <a:r>
              <a:rPr lang="zh-CN" altLang="en-US" sz="2400" b="0" dirty="0">
                <a:solidFill>
                  <a:schemeClr val="tx1"/>
                </a:solidFill>
                <a:latin typeface="黑体" panose="02010609060101010101" pitchFamily="49" charset="-122"/>
                <a:ea typeface="黑体" panose="02010609060101010101" pitchFamily="49" charset="-122"/>
              </a:rPr>
              <a:t>加密算法的特点描述中错误的是</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分组长度和密钥长度均</a:t>
            </a:r>
            <a:r>
              <a:rPr lang="zh-CN" altLang="en-US" sz="2400" b="0" dirty="0" smtClean="0">
                <a:solidFill>
                  <a:schemeClr val="tx1"/>
                </a:solidFill>
                <a:latin typeface="黑体" panose="02010609060101010101" pitchFamily="49" charset="-122"/>
                <a:ea typeface="黑体" panose="02010609060101010101" pitchFamily="49" charset="-122"/>
              </a:rPr>
              <a:t>可变</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循环次数</a:t>
            </a:r>
            <a:r>
              <a:rPr lang="zh-CN" altLang="en-US" sz="2400" b="0" dirty="0" smtClean="0">
                <a:solidFill>
                  <a:schemeClr val="tx1"/>
                </a:solidFill>
                <a:latin typeface="黑体" panose="02010609060101010101" pitchFamily="49" charset="-122"/>
                <a:ea typeface="黑体" panose="02010609060101010101" pitchFamily="49" charset="-122"/>
              </a:rPr>
              <a:t>一定</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抗线性攻击和抗差分攻击的能力大大</a:t>
            </a:r>
            <a:r>
              <a:rPr lang="zh-CN" altLang="en-US" sz="2400" b="0" dirty="0" smtClean="0">
                <a:solidFill>
                  <a:schemeClr val="tx1"/>
                </a:solidFill>
                <a:latin typeface="黑体" panose="02010609060101010101" pitchFamily="49" charset="-122"/>
                <a:ea typeface="黑体" panose="02010609060101010101" pitchFamily="49" charset="-122"/>
              </a:rPr>
              <a:t>增强</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如果</a:t>
            </a:r>
            <a:r>
              <a:rPr lang="en-US" altLang="zh-CN" sz="2400" b="0" dirty="0">
                <a:solidFill>
                  <a:schemeClr val="tx1"/>
                </a:solidFill>
                <a:latin typeface="黑体" panose="02010609060101010101" pitchFamily="49" charset="-122"/>
                <a:ea typeface="黑体" panose="02010609060101010101" pitchFamily="49" charset="-122"/>
              </a:rPr>
              <a:t>1s</a:t>
            </a:r>
            <a:r>
              <a:rPr lang="zh-CN" altLang="en-US" sz="2400" b="0" dirty="0">
                <a:solidFill>
                  <a:schemeClr val="tx1"/>
                </a:solidFill>
                <a:latin typeface="黑体" panose="02010609060101010101" pitchFamily="49" charset="-122"/>
                <a:ea typeface="黑体" panose="02010609060101010101" pitchFamily="49" charset="-122"/>
              </a:rPr>
              <a:t>暴力破解</a:t>
            </a:r>
            <a:r>
              <a:rPr lang="en-US" altLang="zh-CN" sz="2400" b="0" dirty="0">
                <a:solidFill>
                  <a:schemeClr val="tx1"/>
                </a:solidFill>
                <a:latin typeface="黑体" panose="02010609060101010101" pitchFamily="49" charset="-122"/>
                <a:ea typeface="黑体" panose="02010609060101010101" pitchFamily="49" charset="-122"/>
              </a:rPr>
              <a:t>DES</a:t>
            </a:r>
            <a:r>
              <a:rPr lang="zh-CN" altLang="en-US" sz="2400" b="0" dirty="0">
                <a:solidFill>
                  <a:schemeClr val="tx1"/>
                </a:solidFill>
                <a:latin typeface="黑体" panose="02010609060101010101" pitchFamily="49" charset="-122"/>
                <a:ea typeface="黑体" panose="02010609060101010101" pitchFamily="49" charset="-122"/>
              </a:rPr>
              <a:t>，则需要</a:t>
            </a:r>
            <a:r>
              <a:rPr lang="en-US" altLang="zh-CN" sz="2400" b="0" dirty="0">
                <a:solidFill>
                  <a:schemeClr val="tx1"/>
                </a:solidFill>
                <a:latin typeface="黑体" panose="02010609060101010101" pitchFamily="49" charset="-122"/>
                <a:ea typeface="黑体" panose="02010609060101010101" pitchFamily="49" charset="-122"/>
              </a:rPr>
              <a:t>149</a:t>
            </a:r>
            <a:r>
              <a:rPr lang="zh-CN" altLang="en-US" sz="2400" b="0" dirty="0">
                <a:solidFill>
                  <a:schemeClr val="tx1"/>
                </a:solidFill>
                <a:latin typeface="黑体" panose="02010609060101010101" pitchFamily="49" charset="-122"/>
                <a:ea typeface="黑体" panose="02010609060101010101" pitchFamily="49" charset="-122"/>
              </a:rPr>
              <a:t>万亿年破解</a:t>
            </a:r>
            <a:r>
              <a:rPr lang="en-US" altLang="zh-CN" sz="2400" b="0" dirty="0">
                <a:solidFill>
                  <a:schemeClr val="tx1"/>
                </a:solidFill>
                <a:latin typeface="黑体" panose="02010609060101010101" pitchFamily="49" charset="-122"/>
                <a:ea typeface="黑体" panose="02010609060101010101" pitchFamily="49" charset="-122"/>
              </a:rPr>
              <a:t>AES</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下列关于</a:t>
            </a:r>
            <a:r>
              <a:rPr lang="en-US" altLang="zh-CN" sz="2400" b="0" dirty="0">
                <a:solidFill>
                  <a:schemeClr val="tx1"/>
                </a:solidFill>
                <a:latin typeface="黑体" panose="02010609060101010101" pitchFamily="49" charset="-122"/>
                <a:ea typeface="黑体" panose="02010609060101010101" pitchFamily="49" charset="-122"/>
              </a:rPr>
              <a:t>AES</a:t>
            </a:r>
            <a:r>
              <a:rPr lang="zh-CN" altLang="en-US" sz="2400" b="0" dirty="0">
                <a:solidFill>
                  <a:schemeClr val="tx1"/>
                </a:solidFill>
                <a:latin typeface="黑体" panose="02010609060101010101" pitchFamily="49" charset="-122"/>
                <a:ea typeface="黑体" panose="02010609060101010101" pitchFamily="49" charset="-122"/>
              </a:rPr>
              <a:t>加密算法的特点描述中错误的是</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分组长度和密钥长度均</a:t>
            </a:r>
            <a:r>
              <a:rPr lang="zh-CN" altLang="en-US" sz="2400" b="0" dirty="0" smtClean="0">
                <a:solidFill>
                  <a:schemeClr val="tx1"/>
                </a:solidFill>
                <a:latin typeface="黑体" panose="02010609060101010101" pitchFamily="49" charset="-122"/>
                <a:ea typeface="黑体" panose="02010609060101010101" pitchFamily="49" charset="-122"/>
              </a:rPr>
              <a:t>可变</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a:t>
            </a:r>
            <a:r>
              <a:rPr lang="zh-CN" altLang="en-US" sz="2400" b="0" dirty="0">
                <a:solidFill>
                  <a:srgbClr val="FF0000"/>
                </a:solidFill>
                <a:latin typeface="黑体" panose="02010609060101010101" pitchFamily="49" charset="-122"/>
                <a:ea typeface="黑体" panose="02010609060101010101" pitchFamily="49" charset="-122"/>
              </a:rPr>
              <a:t>循环次数</a:t>
            </a:r>
            <a:r>
              <a:rPr lang="zh-CN" altLang="en-US" sz="2400" b="0" dirty="0" smtClean="0">
                <a:solidFill>
                  <a:srgbClr val="FF0000"/>
                </a:solidFill>
                <a:latin typeface="黑体" panose="02010609060101010101" pitchFamily="49" charset="-122"/>
                <a:ea typeface="黑体" panose="02010609060101010101" pitchFamily="49" charset="-122"/>
              </a:rPr>
              <a:t>一定</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抗线性攻击和抗差分攻击的能力大大</a:t>
            </a:r>
            <a:r>
              <a:rPr lang="zh-CN" altLang="en-US" sz="2400" b="0" dirty="0" smtClean="0">
                <a:solidFill>
                  <a:schemeClr val="tx1"/>
                </a:solidFill>
                <a:latin typeface="黑体" panose="02010609060101010101" pitchFamily="49" charset="-122"/>
                <a:ea typeface="黑体" panose="02010609060101010101" pitchFamily="49" charset="-122"/>
              </a:rPr>
              <a:t>增强</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如果</a:t>
            </a:r>
            <a:r>
              <a:rPr lang="en-US" altLang="zh-CN" sz="2400" b="0" dirty="0">
                <a:solidFill>
                  <a:schemeClr val="tx1"/>
                </a:solidFill>
                <a:latin typeface="黑体" panose="02010609060101010101" pitchFamily="49" charset="-122"/>
                <a:ea typeface="黑体" panose="02010609060101010101" pitchFamily="49" charset="-122"/>
              </a:rPr>
              <a:t>1s</a:t>
            </a:r>
            <a:r>
              <a:rPr lang="zh-CN" altLang="en-US" sz="2400" b="0" dirty="0">
                <a:solidFill>
                  <a:schemeClr val="tx1"/>
                </a:solidFill>
                <a:latin typeface="黑体" panose="02010609060101010101" pitchFamily="49" charset="-122"/>
                <a:ea typeface="黑体" panose="02010609060101010101" pitchFamily="49" charset="-122"/>
              </a:rPr>
              <a:t>暴力破解</a:t>
            </a:r>
            <a:r>
              <a:rPr lang="en-US" altLang="zh-CN" sz="2400" b="0" dirty="0">
                <a:solidFill>
                  <a:schemeClr val="tx1"/>
                </a:solidFill>
                <a:latin typeface="黑体" panose="02010609060101010101" pitchFamily="49" charset="-122"/>
                <a:ea typeface="黑体" panose="02010609060101010101" pitchFamily="49" charset="-122"/>
              </a:rPr>
              <a:t>DES</a:t>
            </a:r>
            <a:r>
              <a:rPr lang="zh-CN" altLang="en-US" sz="2400" b="0" dirty="0">
                <a:solidFill>
                  <a:schemeClr val="tx1"/>
                </a:solidFill>
                <a:latin typeface="黑体" panose="02010609060101010101" pitchFamily="49" charset="-122"/>
                <a:ea typeface="黑体" panose="02010609060101010101" pitchFamily="49" charset="-122"/>
              </a:rPr>
              <a:t>，则需要</a:t>
            </a:r>
            <a:r>
              <a:rPr lang="en-US" altLang="zh-CN" sz="2400" b="0" dirty="0">
                <a:solidFill>
                  <a:schemeClr val="tx1"/>
                </a:solidFill>
                <a:latin typeface="黑体" panose="02010609060101010101" pitchFamily="49" charset="-122"/>
                <a:ea typeface="黑体" panose="02010609060101010101" pitchFamily="49" charset="-122"/>
              </a:rPr>
              <a:t>149</a:t>
            </a:r>
            <a:r>
              <a:rPr lang="zh-CN" altLang="en-US" sz="2400" b="0" dirty="0">
                <a:solidFill>
                  <a:schemeClr val="tx1"/>
                </a:solidFill>
                <a:latin typeface="黑体" panose="02010609060101010101" pitchFamily="49" charset="-122"/>
                <a:ea typeface="黑体" panose="02010609060101010101" pitchFamily="49" charset="-122"/>
              </a:rPr>
              <a:t>万亿年破解</a:t>
            </a:r>
            <a:r>
              <a:rPr lang="en-US" altLang="zh-CN" sz="2400" b="0" dirty="0">
                <a:solidFill>
                  <a:schemeClr val="tx1"/>
                </a:solidFill>
                <a:latin typeface="黑体" panose="02010609060101010101" pitchFamily="49" charset="-122"/>
                <a:ea typeface="黑体" panose="02010609060101010101" pitchFamily="49" charset="-122"/>
              </a:rPr>
              <a:t>AES</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AES</a:t>
            </a:r>
            <a:r>
              <a:rPr lang="zh-CN" altLang="en-US" sz="2400" b="0" dirty="0">
                <a:solidFill>
                  <a:schemeClr val="tx1"/>
                </a:solidFill>
                <a:latin typeface="黑体" panose="02010609060101010101" pitchFamily="49" charset="-122"/>
                <a:ea typeface="黑体" panose="02010609060101010101" pitchFamily="49" charset="-122"/>
              </a:rPr>
              <a:t>加密过程涉及的操作中不包括</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字节</a:t>
            </a:r>
            <a:r>
              <a:rPr lang="zh-CN" altLang="en-US" sz="2400" b="0" dirty="0" smtClean="0">
                <a:solidFill>
                  <a:schemeClr val="tx1"/>
                </a:solidFill>
                <a:latin typeface="黑体" panose="02010609060101010101" pitchFamily="49" charset="-122"/>
                <a:ea typeface="黑体" panose="02010609060101010101" pitchFamily="49" charset="-122"/>
              </a:rPr>
              <a:t>换位</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行</a:t>
            </a:r>
            <a:r>
              <a:rPr lang="zh-CN" altLang="en-US" sz="2400" b="0" dirty="0" smtClean="0">
                <a:solidFill>
                  <a:schemeClr val="tx1"/>
                </a:solidFill>
                <a:latin typeface="黑体" panose="02010609060101010101" pitchFamily="49" charset="-122"/>
                <a:ea typeface="黑体" panose="02010609060101010101" pitchFamily="49" charset="-122"/>
              </a:rPr>
              <a:t>移位</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列</a:t>
            </a:r>
            <a:r>
              <a:rPr lang="zh-CN" altLang="en-US" sz="2400" b="0" dirty="0" smtClean="0">
                <a:solidFill>
                  <a:schemeClr val="tx1"/>
                </a:solidFill>
                <a:latin typeface="黑体" panose="02010609060101010101" pitchFamily="49" charset="-122"/>
                <a:ea typeface="黑体" panose="02010609060101010101" pitchFamily="49" charset="-122"/>
              </a:rPr>
              <a:t>混淆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轮密钥加</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AES</a:t>
            </a:r>
            <a:r>
              <a:rPr lang="zh-CN" altLang="en-US" sz="2400" b="0" dirty="0">
                <a:solidFill>
                  <a:schemeClr val="tx1"/>
                </a:solidFill>
                <a:latin typeface="黑体" panose="02010609060101010101" pitchFamily="49" charset="-122"/>
                <a:ea typeface="黑体" panose="02010609060101010101" pitchFamily="49" charset="-122"/>
              </a:rPr>
              <a:t>加密过程涉及的操作中不包括</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A</a:t>
            </a:r>
            <a:r>
              <a:rPr lang="zh-CN" altLang="en-US" sz="2400" b="0" dirty="0" smtClean="0">
                <a:solidFill>
                  <a:srgbClr val="FF0000"/>
                </a:solidFill>
                <a:latin typeface="黑体" panose="02010609060101010101" pitchFamily="49" charset="-122"/>
                <a:ea typeface="黑体" panose="02010609060101010101" pitchFamily="49" charset="-122"/>
              </a:rPr>
              <a:t>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rgbClr val="FF0000"/>
                </a:solidFill>
                <a:latin typeface="黑体" panose="02010609060101010101" pitchFamily="49" charset="-122"/>
                <a:ea typeface="黑体" panose="02010609060101010101" pitchFamily="49" charset="-122"/>
              </a:rPr>
              <a:t>A:</a:t>
            </a:r>
            <a:r>
              <a:rPr lang="zh-CN" altLang="en-US" sz="2400" b="0" dirty="0">
                <a:solidFill>
                  <a:srgbClr val="FF0000"/>
                </a:solidFill>
                <a:latin typeface="黑体" panose="02010609060101010101" pitchFamily="49" charset="-122"/>
                <a:ea typeface="黑体" panose="02010609060101010101" pitchFamily="49" charset="-122"/>
              </a:rPr>
              <a:t>字节</a:t>
            </a:r>
            <a:r>
              <a:rPr lang="zh-CN" altLang="en-US" sz="2400" b="0" dirty="0" smtClean="0">
                <a:solidFill>
                  <a:srgbClr val="FF0000"/>
                </a:solidFill>
                <a:latin typeface="黑体" panose="02010609060101010101" pitchFamily="49" charset="-122"/>
                <a:ea typeface="黑体" panose="02010609060101010101" pitchFamily="49" charset="-122"/>
              </a:rPr>
              <a:t>换位</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行</a:t>
            </a:r>
            <a:r>
              <a:rPr lang="zh-CN" altLang="en-US" sz="2400" b="0" dirty="0" smtClean="0">
                <a:solidFill>
                  <a:schemeClr val="tx1"/>
                </a:solidFill>
                <a:latin typeface="黑体" panose="02010609060101010101" pitchFamily="49" charset="-122"/>
                <a:ea typeface="黑体" panose="02010609060101010101" pitchFamily="49" charset="-122"/>
              </a:rPr>
              <a:t>移位</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列</a:t>
            </a:r>
            <a:r>
              <a:rPr lang="zh-CN" altLang="en-US" sz="2400" b="0" dirty="0" smtClean="0">
                <a:solidFill>
                  <a:schemeClr val="tx1"/>
                </a:solidFill>
                <a:latin typeface="黑体" panose="02010609060101010101" pitchFamily="49" charset="-122"/>
                <a:ea typeface="黑体" panose="02010609060101010101" pitchFamily="49" charset="-122"/>
              </a:rPr>
              <a:t>混淆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轮密钥加</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4</a:t>
            </a:r>
            <a:r>
              <a:rPr lang="zh-CN" altLang="en-US" sz="2800" b="0" dirty="0" smtClean="0">
                <a:solidFill>
                  <a:schemeClr val="tx1"/>
                </a:solidFill>
                <a:latin typeface="黑体" panose="02010609060101010101" pitchFamily="49" charset="-122"/>
                <a:ea typeface="黑体" panose="02010609060101010101" pitchFamily="49" charset="-122"/>
                <a:sym typeface="+mn-ea"/>
              </a:rPr>
              <a:t>：非对称</a:t>
            </a:r>
            <a:r>
              <a:rPr lang="en-US" altLang="zh-CN"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smtClean="0">
                <a:solidFill>
                  <a:schemeClr val="tx1"/>
                </a:solidFill>
                <a:latin typeface="黑体" panose="02010609060101010101" pitchFamily="49" charset="-122"/>
                <a:ea typeface="黑体" panose="02010609060101010101" pitchFamily="49" charset="-122"/>
                <a:sym typeface="+mn-ea"/>
              </a:rPr>
              <a:t>公开密钥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非对称</a:t>
              </a:r>
              <a:r>
                <a:rPr lang="en-US" altLang="zh-CN" sz="1600" dirty="0">
                  <a:solidFill>
                    <a:schemeClr val="tx1"/>
                  </a:solidFill>
                  <a:latin typeface="黑体" panose="02010609060101010101" pitchFamily="49" charset="-122"/>
                  <a:ea typeface="黑体" panose="02010609060101010101" pitchFamily="49" charset="-122"/>
                  <a:sym typeface="+mn-ea"/>
                </a:rPr>
                <a:t>/</a:t>
              </a:r>
              <a:r>
                <a:rPr lang="zh-CN" altLang="en-US" sz="1600" dirty="0">
                  <a:solidFill>
                    <a:schemeClr val="tx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11" name="文本框 10"/>
          <p:cNvSpPr txBox="1"/>
          <p:nvPr/>
        </p:nvSpPr>
        <p:spPr>
          <a:xfrm>
            <a:off x="864870" y="2204085"/>
            <a:ext cx="10861675" cy="645160"/>
          </a:xfrm>
          <a:prstGeom prst="rect">
            <a:avLst/>
          </a:prstGeom>
          <a:noFill/>
        </p:spPr>
        <p:txBody>
          <a:bodyPr wrap="square" rtlCol="0">
            <a:spAutoFit/>
          </a:bodyPr>
          <a:lstStyle/>
          <a:p>
            <a:pPr>
              <a:lnSpc>
                <a:spcPct val="150000"/>
              </a:lnSpc>
            </a:pPr>
            <a:r>
              <a:rPr lang="zh-CN" altLang="en-US" sz="2400">
                <a:latin typeface="华文黑体" panose="02010600040101010101" charset="-122"/>
                <a:ea typeface="华文黑体" panose="02010600040101010101" charset="-122"/>
                <a:sym typeface="+mn-ea"/>
              </a:rPr>
              <a:t>如果密码分析者可以直接窃取密钥，那么对称密钥加密算法还有价值吗？</a:t>
            </a: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4</a:t>
            </a:r>
            <a:r>
              <a:rPr lang="zh-CN" altLang="en-US" sz="2800" b="0" dirty="0" smtClean="0">
                <a:solidFill>
                  <a:schemeClr val="tx1"/>
                </a:solidFill>
                <a:latin typeface="黑体" panose="02010609060101010101" pitchFamily="49" charset="-122"/>
                <a:ea typeface="黑体" panose="02010609060101010101" pitchFamily="49" charset="-122"/>
                <a:sym typeface="+mn-ea"/>
              </a:rPr>
              <a:t>：非对称</a:t>
            </a:r>
            <a:r>
              <a:rPr lang="en-US" altLang="zh-CN"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smtClean="0">
                <a:solidFill>
                  <a:schemeClr val="tx1"/>
                </a:solidFill>
                <a:latin typeface="黑体" panose="02010609060101010101" pitchFamily="49" charset="-122"/>
                <a:ea typeface="黑体" panose="02010609060101010101" pitchFamily="49" charset="-122"/>
                <a:sym typeface="+mn-ea"/>
              </a:rPr>
              <a:t>公开密钥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非对称</a:t>
              </a:r>
              <a:r>
                <a:rPr lang="en-US" altLang="zh-CN" sz="1600" dirty="0">
                  <a:solidFill>
                    <a:schemeClr val="tx1"/>
                  </a:solidFill>
                  <a:latin typeface="黑体" panose="02010609060101010101" pitchFamily="49" charset="-122"/>
                  <a:ea typeface="黑体" panose="02010609060101010101" pitchFamily="49" charset="-122"/>
                  <a:sym typeface="+mn-ea"/>
                </a:rPr>
                <a:t>/</a:t>
              </a:r>
              <a:r>
                <a:rPr lang="zh-CN" altLang="en-US" sz="1600" dirty="0">
                  <a:solidFill>
                    <a:schemeClr val="tx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11" name="文本框 10"/>
          <p:cNvSpPr txBox="1"/>
          <p:nvPr/>
        </p:nvSpPr>
        <p:spPr>
          <a:xfrm>
            <a:off x="865505" y="2005330"/>
            <a:ext cx="10861675" cy="1113510"/>
          </a:xfrm>
          <a:prstGeom prst="rect">
            <a:avLst/>
          </a:prstGeom>
          <a:noFill/>
        </p:spPr>
        <p:txBody>
          <a:bodyPr wrap="square" rtlCol="0">
            <a:spAutoFit/>
          </a:bodyPr>
          <a:lstStyle/>
          <a:p>
            <a:pPr>
              <a:lnSpc>
                <a:spcPct val="150000"/>
              </a:lnSpc>
            </a:pPr>
            <a:r>
              <a:rPr lang="zh-CN" altLang="en-US" sz="2400" dirty="0">
                <a:latin typeface="华文黑体" panose="02010600040101010101" charset="-122"/>
                <a:ea typeface="华文黑体" panose="02010600040101010101" charset="-122"/>
              </a:rPr>
              <a:t>一、非对称密钥密码，或称公开密钥密码</a:t>
            </a:r>
            <a:r>
              <a:rPr lang="en-US" altLang="zh-CN" sz="2400" dirty="0">
                <a:latin typeface="华文黑体" panose="02010600040101010101" charset="-122"/>
                <a:ea typeface="华文黑体" panose="02010600040101010101" charset="-122"/>
              </a:rPr>
              <a:t>(</a:t>
            </a:r>
            <a:r>
              <a:rPr lang="zh-CN" altLang="en-US" sz="2400" dirty="0">
                <a:latin typeface="华文黑体" panose="02010600040101010101" charset="-122"/>
                <a:ea typeface="华文黑体" panose="02010600040101010101" charset="-122"/>
              </a:rPr>
              <a:t>公钥密码</a:t>
            </a:r>
            <a:r>
              <a:rPr lang="en-US" altLang="zh-CN" sz="2400" dirty="0">
                <a:latin typeface="华文黑体" panose="02010600040101010101" charset="-122"/>
                <a:ea typeface="华文黑体" panose="02010600040101010101" charset="-122"/>
              </a:rPr>
              <a:t>)</a:t>
            </a:r>
            <a:r>
              <a:rPr lang="zh-CN" altLang="en-US" sz="2400" dirty="0">
                <a:latin typeface="华文黑体" panose="02010600040101010101" charset="-122"/>
                <a:ea typeface="华文黑体" panose="02010600040101010101" charset="-122"/>
              </a:rPr>
              <a:t>，既方便密钥的分发，又确保密码体系的安全 </a:t>
            </a:r>
            <a:r>
              <a:rPr lang="zh-CN" altLang="en-US" sz="2400" dirty="0" smtClean="0">
                <a:latin typeface="华文黑体" panose="02010600040101010101" charset="-122"/>
                <a:ea typeface="华文黑体" panose="02010600040101010101" charset="-122"/>
              </a:rPr>
              <a:t>。</a:t>
            </a:r>
            <a:endParaRPr lang="zh-CN" altLang="en-US" sz="2400" dirty="0">
              <a:latin typeface="华文黑体" panose="02010600040101010101" charset="-122"/>
              <a:ea typeface="华文黑体" panose="02010600040101010101"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8.1 </a:t>
            </a:r>
            <a:r>
              <a:rPr lang="zh-CN" altLang="en-US" sz="2800" b="1" dirty="0">
                <a:latin typeface="黑体" panose="02010609060101010101" pitchFamily="49" charset="-122"/>
                <a:ea typeface="黑体" panose="02010609060101010101" pitchFamily="49" charset="-122"/>
                <a:sym typeface="+mn-ea"/>
              </a:rPr>
              <a:t>网络安全概述</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：网络安全</a:t>
            </a:r>
            <a:r>
              <a:rPr lang="zh-CN" altLang="en-US" sz="2800" b="0" dirty="0" smtClean="0">
                <a:solidFill>
                  <a:schemeClr val="tx1"/>
                </a:solidFill>
                <a:latin typeface="黑体" panose="02010609060101010101" pitchFamily="49" charset="-122"/>
                <a:ea typeface="黑体" panose="02010609060101010101" pitchFamily="49" charset="-122"/>
                <a:sym typeface="+mn-ea"/>
              </a:rPr>
              <a:t>威胁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946150" y="2114550"/>
            <a:ext cx="8688705" cy="341503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二、</a:t>
            </a:r>
            <a:r>
              <a:rPr lang="zh-CN" altLang="en-US" sz="2400" dirty="0" smtClean="0">
                <a:latin typeface="华文黑体" panose="02010600040101010101" charset="-122"/>
                <a:ea typeface="华文黑体" panose="02010600040101010101" charset="-122"/>
              </a:rPr>
              <a:t>典型的网络安全威胁：</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、报文传输方面：窃听、插入、假冒、劫持等安全威胁。</a:t>
            </a: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sym typeface="+mn-ea"/>
              </a:rPr>
              <a:t>拒绝服务</a:t>
            </a:r>
            <a:r>
              <a:rPr lang="en-US" altLang="zh-CN" sz="2400" dirty="0" err="1" smtClean="0">
                <a:latin typeface="华文黑体" panose="02010600040101010101" charset="-122"/>
                <a:ea typeface="华文黑体" panose="02010600040101010101" charset="-122"/>
                <a:sym typeface="+mn-ea"/>
              </a:rPr>
              <a:t>DoS</a:t>
            </a:r>
            <a:r>
              <a:rPr lang="zh-CN" altLang="en-US" sz="2400" dirty="0" smtClean="0">
                <a:latin typeface="华文黑体" panose="02010600040101010101" charset="-122"/>
                <a:ea typeface="华文黑体" panose="02010600040101010101" charset="-122"/>
                <a:sym typeface="+mn-ea"/>
              </a:rPr>
              <a:t>以及分布式拒绝服务</a:t>
            </a:r>
            <a:r>
              <a:rPr lang="en-US" altLang="zh-CN" sz="2400" dirty="0" smtClean="0">
                <a:latin typeface="华文黑体" panose="02010600040101010101" charset="-122"/>
                <a:ea typeface="华文黑体" panose="02010600040101010101" charset="-122"/>
                <a:sym typeface="+mn-ea"/>
              </a:rPr>
              <a:t>DDoS</a:t>
            </a:r>
            <a:r>
              <a:rPr lang="zh-CN" altLang="en-US" sz="2400" dirty="0" smtClean="0">
                <a:latin typeface="华文黑体" panose="02010600040101010101" charset="-122"/>
                <a:ea typeface="华文黑体" panose="02010600040101010101" charset="-122"/>
                <a:sym typeface="+mn-ea"/>
              </a:rPr>
              <a:t>。</a:t>
            </a:r>
          </a:p>
          <a:p>
            <a:pPr>
              <a:lnSpc>
                <a:spcPct val="150000"/>
              </a:lnSpc>
            </a:pPr>
            <a:r>
              <a:rPr lang="en-US" altLang="zh-CN" sz="2400" dirty="0" smtClean="0">
                <a:latin typeface="华文黑体" panose="02010600040101010101" charset="-122"/>
                <a:ea typeface="华文黑体" panose="02010600040101010101" charset="-122"/>
              </a:rPr>
              <a:t>3</a:t>
            </a:r>
            <a:r>
              <a:rPr lang="zh-CN" altLang="en-US" sz="2400" dirty="0" smtClean="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sym typeface="+mn-ea"/>
              </a:rPr>
              <a:t>映射：</a:t>
            </a:r>
            <a:r>
              <a:rPr lang="en-US" altLang="zh-CN" sz="2400" dirty="0" err="1" smtClean="0">
                <a:latin typeface="华文黑体" panose="02010600040101010101" charset="-122"/>
                <a:ea typeface="华文黑体" panose="02010600040101010101" charset="-122"/>
                <a:sym typeface="+mn-ea"/>
              </a:rPr>
              <a:t>Namp</a:t>
            </a:r>
            <a:r>
              <a:rPr lang="zh-CN" altLang="en-US" sz="2400" dirty="0" smtClean="0">
                <a:latin typeface="华文黑体" panose="02010600040101010101" charset="-122"/>
                <a:ea typeface="华文黑体" panose="02010600040101010101" charset="-122"/>
                <a:sym typeface="+mn-ea"/>
              </a:rPr>
              <a:t>是国外广为使用的端口扫描工具之一。</a:t>
            </a:r>
          </a:p>
          <a:p>
            <a:pPr>
              <a:lnSpc>
                <a:spcPct val="150000"/>
              </a:lnSpc>
            </a:pPr>
            <a:r>
              <a:rPr lang="en-US" altLang="zh-CN" sz="2400" dirty="0" smtClean="0">
                <a:latin typeface="华文黑体" panose="02010600040101010101" charset="-122"/>
                <a:ea typeface="华文黑体" panose="02010600040101010101" charset="-122"/>
                <a:sym typeface="+mn-ea"/>
              </a:rPr>
              <a:t>4</a:t>
            </a:r>
            <a:r>
              <a:rPr lang="zh-CN" altLang="en-US" sz="2400" dirty="0" smtClean="0">
                <a:latin typeface="华文黑体" panose="02010600040101010101" charset="-122"/>
                <a:ea typeface="华文黑体" panose="02010600040101010101" charset="-122"/>
                <a:sym typeface="+mn-ea"/>
              </a:rPr>
              <a:t>、分组“嗅探”：</a:t>
            </a:r>
            <a:r>
              <a:rPr lang="en-US" altLang="zh-CN" sz="2400" dirty="0">
                <a:latin typeface="华文黑体" panose="02010600040101010101" charset="-122"/>
                <a:ea typeface="华文黑体" panose="02010600040101010101" charset="-122"/>
                <a:sym typeface="+mn-ea"/>
              </a:rPr>
              <a:t>Wireshark</a:t>
            </a:r>
            <a:r>
              <a:rPr lang="zh-CN" altLang="en-US" sz="2400" dirty="0">
                <a:latin typeface="华文黑体" panose="02010600040101010101" charset="-122"/>
                <a:ea typeface="华文黑体" panose="02010600040101010101" charset="-122"/>
                <a:sym typeface="+mn-ea"/>
              </a:rPr>
              <a:t>是一个典型的分组嗅探软件。</a:t>
            </a:r>
          </a:p>
          <a:p>
            <a:pPr>
              <a:lnSpc>
                <a:spcPct val="150000"/>
              </a:lnSpc>
            </a:pPr>
            <a:r>
              <a:rPr lang="en-US" altLang="zh-CN" sz="2400" dirty="0">
                <a:latin typeface="华文黑体" panose="02010600040101010101" charset="-122"/>
                <a:ea typeface="华文黑体" panose="02010600040101010101" charset="-122"/>
                <a:sym typeface="+mn-ea"/>
              </a:rPr>
              <a:t>5</a:t>
            </a:r>
            <a:r>
              <a:rPr lang="zh-CN" altLang="en-US" sz="2400" dirty="0">
                <a:latin typeface="华文黑体" panose="02010600040101010101" charset="-122"/>
                <a:ea typeface="华文黑体" panose="02010600040101010101" charset="-122"/>
                <a:sym typeface="+mn-ea"/>
              </a:rPr>
              <a:t>、</a:t>
            </a:r>
            <a:r>
              <a:rPr lang="en-US" altLang="zh-CN" sz="2400" dirty="0" smtClean="0">
                <a:latin typeface="华文黑体" panose="02010600040101010101" charset="-122"/>
                <a:ea typeface="华文黑体" panose="02010600040101010101" charset="-122"/>
                <a:sym typeface="+mn-ea"/>
              </a:rPr>
              <a:t>IP</a:t>
            </a:r>
            <a:r>
              <a:rPr lang="zh-CN" altLang="en-US" sz="2400" dirty="0" smtClean="0">
                <a:latin typeface="华文黑体" panose="02010600040101010101" charset="-122"/>
                <a:ea typeface="华文黑体" panose="02010600040101010101" charset="-122"/>
                <a:sym typeface="+mn-ea"/>
              </a:rPr>
              <a:t>欺骗</a:t>
            </a:r>
            <a:endParaRPr lang="zh-CN" altLang="en-US" sz="2400" dirty="0" smtClean="0">
              <a:latin typeface="华文黑体" panose="02010600040101010101" charset="-122"/>
              <a:ea typeface="华文黑体" panose="02010600040101010101" charset="-122"/>
            </a:endParaRPr>
          </a:p>
        </p:txBody>
      </p:sp>
      <p:grpSp>
        <p:nvGrpSpPr>
          <p:cNvPr id="10" name="组合 9"/>
          <p:cNvGrpSpPr/>
          <p:nvPr/>
        </p:nvGrpSpPr>
        <p:grpSpPr>
          <a:xfrm>
            <a:off x="0" y="1714741"/>
            <a:ext cx="563526" cy="3428519"/>
            <a:chOff x="0" y="267176"/>
            <a:chExt cx="563526" cy="3428519"/>
          </a:xfrm>
        </p:grpSpPr>
        <p:sp>
          <p:nvSpPr>
            <p:cNvPr id="11" name="矩形 10"/>
            <p:cNvSpPr/>
            <p:nvPr/>
          </p:nvSpPr>
          <p:spPr>
            <a:xfrm>
              <a:off x="0" y="267176"/>
              <a:ext cx="563526" cy="1579137"/>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基本概念</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2" name="矩形 11"/>
            <p:cNvSpPr/>
            <p:nvPr/>
          </p:nvSpPr>
          <p:spPr>
            <a:xfrm>
              <a:off x="0" y="1867578"/>
              <a:ext cx="563526" cy="1828117"/>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网络安全威胁</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4</a:t>
            </a:r>
            <a:r>
              <a:rPr lang="zh-CN" altLang="en-US" sz="2800" b="0" dirty="0" smtClean="0">
                <a:solidFill>
                  <a:schemeClr val="tx1"/>
                </a:solidFill>
                <a:latin typeface="黑体" panose="02010609060101010101" pitchFamily="49" charset="-122"/>
                <a:ea typeface="黑体" panose="02010609060101010101" pitchFamily="49" charset="-122"/>
                <a:sym typeface="+mn-ea"/>
              </a:rPr>
              <a:t>：非对称</a:t>
            </a:r>
            <a:r>
              <a:rPr lang="en-US" altLang="zh-CN"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smtClean="0">
                <a:solidFill>
                  <a:schemeClr val="tx1"/>
                </a:solidFill>
                <a:latin typeface="黑体" panose="02010609060101010101" pitchFamily="49" charset="-122"/>
                <a:ea typeface="黑体" panose="02010609060101010101" pitchFamily="49" charset="-122"/>
                <a:sym typeface="+mn-ea"/>
              </a:rPr>
              <a:t>公开密钥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非对称</a:t>
              </a:r>
              <a:r>
                <a:rPr lang="en-US" altLang="zh-CN" sz="1600" dirty="0">
                  <a:solidFill>
                    <a:schemeClr val="tx1"/>
                  </a:solidFill>
                  <a:latin typeface="黑体" panose="02010609060101010101" pitchFamily="49" charset="-122"/>
                  <a:ea typeface="黑体" panose="02010609060101010101" pitchFamily="49" charset="-122"/>
                  <a:sym typeface="+mn-ea"/>
                </a:rPr>
                <a:t>/</a:t>
              </a:r>
              <a:r>
                <a:rPr lang="zh-CN" altLang="en-US" sz="1600" dirty="0">
                  <a:solidFill>
                    <a:schemeClr val="tx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11" name="文本框 10"/>
          <p:cNvSpPr txBox="1"/>
          <p:nvPr/>
        </p:nvSpPr>
        <p:spPr>
          <a:xfrm>
            <a:off x="865505" y="2005330"/>
            <a:ext cx="10861675" cy="4524315"/>
          </a:xfrm>
          <a:prstGeom prst="rect">
            <a:avLst/>
          </a:prstGeom>
          <a:noFill/>
        </p:spPr>
        <p:txBody>
          <a:bodyPr wrap="square" rtlCol="0">
            <a:spAutoFit/>
          </a:bodyPr>
          <a:lstStyle/>
          <a:p>
            <a:pPr>
              <a:lnSpc>
                <a:spcPct val="150000"/>
              </a:lnSpc>
            </a:pPr>
            <a:r>
              <a:rPr lang="zh-CN" altLang="en-US" sz="2400" dirty="0">
                <a:latin typeface="华文黑体" panose="02010600040101010101" charset="-122"/>
                <a:ea typeface="华文黑体" panose="02010600040101010101" charset="-122"/>
              </a:rPr>
              <a:t>一、非对称密钥密码，或称公开密钥密码</a:t>
            </a:r>
            <a:r>
              <a:rPr lang="en-US" altLang="zh-CN" sz="2400" dirty="0">
                <a:latin typeface="华文黑体" panose="02010600040101010101" charset="-122"/>
                <a:ea typeface="华文黑体" panose="02010600040101010101" charset="-122"/>
              </a:rPr>
              <a:t>(</a:t>
            </a:r>
            <a:r>
              <a:rPr lang="zh-CN" altLang="en-US" sz="2400" dirty="0">
                <a:latin typeface="华文黑体" panose="02010600040101010101" charset="-122"/>
                <a:ea typeface="华文黑体" panose="02010600040101010101" charset="-122"/>
              </a:rPr>
              <a:t>公钥密码</a:t>
            </a:r>
            <a:r>
              <a:rPr lang="en-US" altLang="zh-CN" sz="2400" dirty="0">
                <a:latin typeface="华文黑体" panose="02010600040101010101" charset="-122"/>
                <a:ea typeface="华文黑体" panose="02010600040101010101" charset="-122"/>
              </a:rPr>
              <a:t>)</a:t>
            </a:r>
            <a:r>
              <a:rPr lang="zh-CN" altLang="en-US" sz="2400" dirty="0">
                <a:latin typeface="华文黑体" panose="02010600040101010101" charset="-122"/>
                <a:ea typeface="华文黑体" panose="02010600040101010101" charset="-122"/>
              </a:rPr>
              <a:t>，既方便密钥的分发，又确保密码体系的</a:t>
            </a:r>
            <a:r>
              <a:rPr lang="zh-CN" altLang="en-US" sz="2400" dirty="0" smtClean="0">
                <a:latin typeface="华文黑体" panose="02010600040101010101" charset="-122"/>
                <a:ea typeface="华文黑体" panose="02010600040101010101" charset="-122"/>
              </a:rPr>
              <a:t>安全。</a:t>
            </a:r>
            <a:endParaRPr lang="zh-CN" altLang="en-US" sz="2400" dirty="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a:latin typeface="华文黑体" panose="02010600040101010101" charset="-122"/>
                <a:ea typeface="华文黑体" panose="02010600040101010101" charset="-122"/>
              </a:rPr>
              <a:t>、通信双方都有两个密钥：公钥</a:t>
            </a:r>
            <a:r>
              <a:rPr lang="en-US" altLang="zh-CN" sz="2400" dirty="0">
                <a:latin typeface="华文黑体" panose="02010600040101010101" charset="-122"/>
                <a:ea typeface="华文黑体" panose="02010600040101010101" charset="-122"/>
              </a:rPr>
              <a:t>(</a:t>
            </a:r>
            <a:r>
              <a:rPr lang="zh-CN" altLang="en-US" sz="2400" dirty="0">
                <a:latin typeface="华文黑体" panose="02010600040101010101" charset="-122"/>
                <a:ea typeface="华文黑体" panose="02010600040101010101" charset="-122"/>
              </a:rPr>
              <a:t>任何人都可以得到</a:t>
            </a:r>
            <a:r>
              <a:rPr lang="en-US" altLang="zh-CN" sz="2400" dirty="0">
                <a:latin typeface="华文黑体" panose="02010600040101010101" charset="-122"/>
                <a:ea typeface="华文黑体" panose="02010600040101010101" charset="-122"/>
              </a:rPr>
              <a:t>)</a:t>
            </a:r>
          </a:p>
          <a:p>
            <a:pPr>
              <a:lnSpc>
                <a:spcPct val="150000"/>
              </a:lnSpc>
            </a:pPr>
            <a:r>
              <a:rPr lang="en-US" altLang="zh-CN" sz="2400" dirty="0">
                <a:latin typeface="华文黑体" panose="02010600040101010101" charset="-122"/>
                <a:ea typeface="华文黑体" panose="02010600040101010101" charset="-122"/>
              </a:rPr>
              <a:t>                                                   </a:t>
            </a:r>
            <a:r>
              <a:rPr lang="zh-CN" altLang="en-US" sz="2400" dirty="0">
                <a:latin typeface="华文黑体" panose="02010600040101010101" charset="-122"/>
                <a:ea typeface="华文黑体" panose="02010600040101010101" charset="-122"/>
              </a:rPr>
              <a:t>私钥</a:t>
            </a:r>
            <a:r>
              <a:rPr lang="en-US" altLang="zh-CN" sz="2400" dirty="0">
                <a:latin typeface="华文黑体" panose="02010600040101010101" charset="-122"/>
                <a:ea typeface="华文黑体" panose="02010600040101010101" charset="-122"/>
              </a:rPr>
              <a:t>(</a:t>
            </a:r>
            <a:r>
              <a:rPr lang="zh-CN" altLang="en-US" sz="2400" dirty="0">
                <a:latin typeface="华文黑体" panose="02010600040101010101" charset="-122"/>
                <a:ea typeface="华文黑体" panose="02010600040101010101" charset="-122"/>
              </a:rPr>
              <a:t>只有自己知道</a:t>
            </a:r>
            <a:r>
              <a:rPr lang="en-US" altLang="zh-CN" sz="2400" dirty="0">
                <a:latin typeface="华文黑体" panose="02010600040101010101" charset="-122"/>
                <a:ea typeface="华文黑体" panose="02010600040101010101" charset="-122"/>
              </a:rPr>
              <a:t>)</a:t>
            </a:r>
          </a:p>
          <a:p>
            <a:pPr>
              <a:lnSpc>
                <a:spcPct val="150000"/>
              </a:lnSpc>
            </a:pPr>
            <a:r>
              <a:rPr lang="en-US" altLang="zh-CN" sz="2400" dirty="0">
                <a:latin typeface="华文黑体" panose="02010600040101010101" charset="-122"/>
                <a:ea typeface="华文黑体" panose="02010600040101010101" charset="-122"/>
              </a:rPr>
              <a:t>2</a:t>
            </a:r>
            <a:r>
              <a:rPr lang="zh-CN" altLang="en-US" sz="2400" dirty="0">
                <a:latin typeface="华文黑体" panose="02010600040101010101" charset="-122"/>
                <a:ea typeface="华文黑体" panose="02010600040101010101" charset="-122"/>
              </a:rPr>
              <a:t>、典型的公开密钥加密算法：</a:t>
            </a:r>
            <a:r>
              <a:rPr lang="en-US" altLang="zh-CN" sz="2400" dirty="0" err="1">
                <a:latin typeface="华文黑体" panose="02010600040101010101" charset="-122"/>
                <a:ea typeface="华文黑体" panose="02010600040101010101" charset="-122"/>
              </a:rPr>
              <a:t>Diffie</a:t>
            </a:r>
            <a:r>
              <a:rPr lang="en-US" altLang="zh-CN" sz="2400" dirty="0">
                <a:latin typeface="华文黑体" panose="02010600040101010101" charset="-122"/>
                <a:ea typeface="华文黑体" panose="02010600040101010101" charset="-122"/>
              </a:rPr>
              <a:t>-Hellman</a:t>
            </a:r>
            <a:r>
              <a:rPr lang="zh-CN" altLang="en-US" sz="2400" dirty="0">
                <a:latin typeface="华文黑体" panose="02010600040101010101" charset="-122"/>
                <a:ea typeface="华文黑体" panose="02010600040101010101" charset="-122"/>
              </a:rPr>
              <a:t>算法和</a:t>
            </a:r>
            <a:r>
              <a:rPr lang="en-US" altLang="zh-CN" sz="2400" dirty="0">
                <a:latin typeface="华文黑体" panose="02010600040101010101" charset="-122"/>
                <a:ea typeface="华文黑体" panose="02010600040101010101" charset="-122"/>
              </a:rPr>
              <a:t>RSA</a:t>
            </a:r>
            <a:r>
              <a:rPr lang="zh-CN" altLang="en-US" sz="2400" dirty="0">
                <a:latin typeface="华文黑体" panose="02010600040101010101" charset="-122"/>
                <a:ea typeface="华文黑体" panose="02010600040101010101" charset="-122"/>
              </a:rPr>
              <a:t>算法。</a:t>
            </a:r>
          </a:p>
          <a:p>
            <a:pPr>
              <a:lnSpc>
                <a:spcPct val="150000"/>
              </a:lnSpc>
            </a:pPr>
            <a:r>
              <a:rPr lang="en-US" altLang="zh-CN" sz="2400" dirty="0">
                <a:latin typeface="华文黑体" panose="02010600040101010101" charset="-122"/>
                <a:ea typeface="华文黑体" panose="02010600040101010101" charset="-122"/>
              </a:rPr>
              <a:t>3</a:t>
            </a:r>
            <a:r>
              <a:rPr lang="zh-CN" altLang="en-US" sz="2400" dirty="0">
                <a:latin typeface="华文黑体" panose="02010600040101010101" charset="-122"/>
                <a:ea typeface="华文黑体" panose="02010600040101010101" charset="-122"/>
              </a:rPr>
              <a:t>、</a:t>
            </a:r>
            <a:r>
              <a:rPr lang="en-US" altLang="zh-CN" sz="2400" dirty="0" err="1">
                <a:latin typeface="华文黑体" panose="02010600040101010101" charset="-122"/>
                <a:ea typeface="华文黑体" panose="02010600040101010101" charset="-122"/>
                <a:sym typeface="+mn-ea"/>
              </a:rPr>
              <a:t>Diffie</a:t>
            </a:r>
            <a:r>
              <a:rPr lang="en-US" altLang="zh-CN" sz="2400" dirty="0">
                <a:latin typeface="华文黑体" panose="02010600040101010101" charset="-122"/>
                <a:ea typeface="华文黑体" panose="02010600040101010101" charset="-122"/>
                <a:sym typeface="+mn-ea"/>
              </a:rPr>
              <a:t>-Hellman</a:t>
            </a:r>
            <a:r>
              <a:rPr lang="zh-CN" altLang="en-US" sz="2400" dirty="0">
                <a:latin typeface="华文黑体" panose="02010600040101010101" charset="-122"/>
                <a:ea typeface="华文黑体" panose="02010600040101010101" charset="-122"/>
                <a:sym typeface="+mn-ea"/>
              </a:rPr>
              <a:t>算法：基于数学中素数原根理论。</a:t>
            </a:r>
            <a:endParaRPr lang="zh-CN" altLang="en-US" sz="2400" dirty="0">
              <a:latin typeface="华文黑体" panose="02010600040101010101" charset="-122"/>
              <a:ea typeface="华文黑体" panose="02010600040101010101" charset="-122"/>
            </a:endParaRPr>
          </a:p>
          <a:p>
            <a:pPr>
              <a:lnSpc>
                <a:spcPct val="150000"/>
              </a:lnSpc>
            </a:pPr>
            <a:r>
              <a:rPr lang="en-US" altLang="zh-CN" sz="2400" dirty="0">
                <a:latin typeface="华文黑体" panose="02010600040101010101" charset="-122"/>
                <a:ea typeface="华文黑体" panose="02010600040101010101" charset="-122"/>
                <a:sym typeface="+mn-ea"/>
              </a:rPr>
              <a:t>      </a:t>
            </a:r>
            <a:r>
              <a:rPr lang="en-US" altLang="zh-CN" sz="2400" dirty="0">
                <a:solidFill>
                  <a:srgbClr val="C00000"/>
                </a:solidFill>
                <a:latin typeface="华文黑体" panose="02010600040101010101" charset="-122"/>
                <a:ea typeface="华文黑体" panose="02010600040101010101" charset="-122"/>
                <a:sym typeface="+mn-ea"/>
              </a:rPr>
              <a:t>RSA</a:t>
            </a:r>
            <a:r>
              <a:rPr lang="zh-CN" altLang="en-US" sz="2400" dirty="0">
                <a:solidFill>
                  <a:srgbClr val="C00000"/>
                </a:solidFill>
                <a:latin typeface="华文黑体" panose="02010600040101010101" charset="-122"/>
                <a:ea typeface="华文黑体" panose="02010600040101010101" charset="-122"/>
                <a:sym typeface="+mn-ea"/>
              </a:rPr>
              <a:t>算法：</a:t>
            </a:r>
            <a:r>
              <a:rPr lang="zh-CN" altLang="en-US" sz="2400" dirty="0">
                <a:latin typeface="华文黑体" panose="02010600040101010101" charset="-122"/>
                <a:ea typeface="华文黑体" panose="02010600040101010101" charset="-122"/>
                <a:sym typeface="+mn-ea"/>
              </a:rPr>
              <a:t>基于数论设计，安全性建立在</a:t>
            </a:r>
            <a:r>
              <a:rPr lang="zh-CN" altLang="en-US" sz="2400" dirty="0">
                <a:solidFill>
                  <a:srgbClr val="C00000"/>
                </a:solidFill>
                <a:latin typeface="华文黑体" panose="02010600040101010101" charset="-122"/>
                <a:ea typeface="华文黑体" panose="02010600040101010101" charset="-122"/>
                <a:sym typeface="+mn-ea"/>
              </a:rPr>
              <a:t>大数分解的难度上</a:t>
            </a:r>
            <a:r>
              <a:rPr lang="zh-CN" altLang="en-US" sz="2400" dirty="0">
                <a:latin typeface="华文黑体" panose="02010600040101010101" charset="-122"/>
                <a:ea typeface="华文黑体" panose="02010600040101010101" charset="-122"/>
                <a:sym typeface="+mn-ea"/>
              </a:rPr>
              <a:t>。</a:t>
            </a:r>
          </a:p>
          <a:p>
            <a:pPr>
              <a:lnSpc>
                <a:spcPct val="150000"/>
              </a:lnSpc>
            </a:pPr>
            <a:r>
              <a:rPr lang="zh-CN" altLang="en-US" sz="2400" dirty="0">
                <a:latin typeface="华文黑体" panose="02010600040101010101" charset="-122"/>
                <a:ea typeface="华文黑体" panose="02010600040101010101" charset="-122"/>
                <a:sym typeface="+mn-ea"/>
              </a:rPr>
              <a:t>                          应用比较广泛，安全性高。</a:t>
            </a:r>
          </a:p>
        </p:txBody>
      </p:sp>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4</a:t>
            </a:r>
            <a:r>
              <a:rPr lang="zh-CN" altLang="en-US" sz="2800" b="0" dirty="0" smtClean="0">
                <a:solidFill>
                  <a:schemeClr val="tx1"/>
                </a:solidFill>
                <a:latin typeface="黑体" panose="02010609060101010101" pitchFamily="49" charset="-122"/>
                <a:ea typeface="黑体" panose="02010609060101010101" pitchFamily="49" charset="-122"/>
                <a:sym typeface="+mn-ea"/>
              </a:rPr>
              <a:t>：非对称</a:t>
            </a:r>
            <a:r>
              <a:rPr lang="en-US" altLang="zh-CN"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smtClean="0">
                <a:solidFill>
                  <a:schemeClr val="tx1"/>
                </a:solidFill>
                <a:latin typeface="黑体" panose="02010609060101010101" pitchFamily="49" charset="-122"/>
                <a:ea typeface="黑体" panose="02010609060101010101" pitchFamily="49" charset="-122"/>
                <a:sym typeface="+mn-ea"/>
              </a:rPr>
              <a:t>公开密钥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pic>
        <p:nvPicPr>
          <p:cNvPr id="5" name="图片 4"/>
          <p:cNvPicPr>
            <a:picLocks noChangeAspect="1"/>
          </p:cNvPicPr>
          <p:nvPr/>
        </p:nvPicPr>
        <p:blipFill rotWithShape="1">
          <a:blip r:embed="rId4">
            <a:extLst>
              <a:ext uri="{28A0092B-C50C-407E-A947-70E740481C1C}">
                <a14:useLocalDpi xmlns:a14="http://schemas.microsoft.com/office/drawing/2010/main" val="0"/>
              </a:ext>
            </a:extLst>
          </a:blip>
          <a:srcRect l="5542" t="47597" r="4923" b="7287"/>
          <a:stretch>
            <a:fillRect/>
          </a:stretch>
        </p:blipFill>
        <p:spPr>
          <a:xfrm>
            <a:off x="2030819" y="2765794"/>
            <a:ext cx="8187070" cy="3094076"/>
          </a:xfrm>
          <a:prstGeom prst="rect">
            <a:avLst/>
          </a:prstGeom>
        </p:spPr>
      </p:pic>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非对称</a:t>
              </a:r>
              <a:r>
                <a:rPr lang="en-US" altLang="zh-CN" sz="1600" dirty="0">
                  <a:solidFill>
                    <a:schemeClr val="tx1"/>
                  </a:solidFill>
                  <a:latin typeface="黑体" panose="02010609060101010101" pitchFamily="49" charset="-122"/>
                  <a:ea typeface="黑体" panose="02010609060101010101" pitchFamily="49" charset="-122"/>
                  <a:sym typeface="+mn-ea"/>
                </a:rPr>
                <a:t>/</a:t>
              </a:r>
              <a:r>
                <a:rPr lang="zh-CN" altLang="en-US" sz="1600" dirty="0">
                  <a:solidFill>
                    <a:schemeClr val="tx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11" name="文本框 10"/>
          <p:cNvSpPr txBox="1"/>
          <p:nvPr/>
        </p:nvSpPr>
        <p:spPr>
          <a:xfrm>
            <a:off x="865505" y="1868170"/>
            <a:ext cx="8559800" cy="645160"/>
          </a:xfrm>
          <a:prstGeom prst="rect">
            <a:avLst/>
          </a:prstGeom>
          <a:noFill/>
        </p:spPr>
        <p:txBody>
          <a:bodyPr wrap="square" rtlCol="0">
            <a:spAutoFit/>
          </a:bodyPr>
          <a:lstStyle/>
          <a:p>
            <a:pPr>
              <a:lnSpc>
                <a:spcPct val="150000"/>
              </a:lnSpc>
            </a:pPr>
            <a:r>
              <a:rPr lang="zh-CN" altLang="en-US" sz="2400">
                <a:latin typeface="华文黑体" panose="02010600040101010101" charset="-122"/>
                <a:ea typeface="华文黑体" panose="02010600040101010101" charset="-122"/>
              </a:rPr>
              <a:t>二、公开密钥密码加密过程：</a:t>
            </a: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4</a:t>
            </a:r>
            <a:r>
              <a:rPr lang="zh-CN" altLang="en-US" sz="2800" b="0" dirty="0" smtClean="0">
                <a:solidFill>
                  <a:schemeClr val="tx1"/>
                </a:solidFill>
                <a:latin typeface="黑体" panose="02010609060101010101" pitchFamily="49" charset="-122"/>
                <a:ea typeface="黑体" panose="02010609060101010101" pitchFamily="49" charset="-122"/>
                <a:sym typeface="+mn-ea"/>
              </a:rPr>
              <a:t>：非对称</a:t>
            </a:r>
            <a:r>
              <a:rPr lang="en-US" altLang="zh-CN"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smtClean="0">
                <a:solidFill>
                  <a:schemeClr val="tx1"/>
                </a:solidFill>
                <a:latin typeface="黑体" panose="02010609060101010101" pitchFamily="49" charset="-122"/>
                <a:ea typeface="黑体" panose="02010609060101010101" pitchFamily="49" charset="-122"/>
                <a:sym typeface="+mn-ea"/>
              </a:rPr>
              <a:t>公开密钥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非对称</a:t>
              </a:r>
              <a:r>
                <a:rPr lang="en-US" altLang="zh-CN" sz="1600" dirty="0">
                  <a:solidFill>
                    <a:schemeClr val="tx1"/>
                  </a:solidFill>
                  <a:latin typeface="黑体" panose="02010609060101010101" pitchFamily="49" charset="-122"/>
                  <a:ea typeface="黑体" panose="02010609060101010101" pitchFamily="49" charset="-122"/>
                  <a:sym typeface="+mn-ea"/>
                </a:rPr>
                <a:t>/</a:t>
              </a:r>
              <a:r>
                <a:rPr lang="zh-CN" altLang="en-US" sz="1600" dirty="0">
                  <a:solidFill>
                    <a:schemeClr val="tx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11" name="文本框 10"/>
          <p:cNvSpPr txBox="1"/>
          <p:nvPr/>
        </p:nvSpPr>
        <p:spPr>
          <a:xfrm>
            <a:off x="865505" y="1868170"/>
            <a:ext cx="8559800" cy="2306955"/>
          </a:xfrm>
          <a:prstGeom prst="rect">
            <a:avLst/>
          </a:prstGeom>
          <a:noFill/>
        </p:spPr>
        <p:txBody>
          <a:bodyPr wrap="square" rtlCol="0">
            <a:spAutoFit/>
          </a:bodyPr>
          <a:lstStyle/>
          <a:p>
            <a:pPr>
              <a:lnSpc>
                <a:spcPct val="150000"/>
              </a:lnSpc>
            </a:pPr>
            <a:r>
              <a:rPr lang="zh-CN" altLang="en-US" sz="2400">
                <a:latin typeface="华文黑体" panose="02010600040101010101" charset="-122"/>
                <a:ea typeface="华文黑体" panose="02010600040101010101" charset="-122"/>
              </a:rPr>
              <a:t>二、公开密钥密码加密过程：</a:t>
            </a:r>
          </a:p>
          <a:p>
            <a:pPr>
              <a:lnSpc>
                <a:spcPct val="150000"/>
              </a:lnSpc>
            </a:pPr>
            <a:r>
              <a:rPr lang="en-US" altLang="zh-CN" sz="2400">
                <a:latin typeface="华文黑体" panose="02010600040101010101" charset="-122"/>
                <a:ea typeface="华文黑体" panose="02010600040101010101" charset="-122"/>
              </a:rPr>
              <a:t>Alice</a:t>
            </a:r>
            <a:r>
              <a:rPr lang="zh-CN" altLang="en-US" sz="2400">
                <a:latin typeface="华文黑体" panose="02010600040101010101" charset="-122"/>
                <a:ea typeface="华文黑体" panose="02010600040101010101" charset="-122"/>
              </a:rPr>
              <a:t>给</a:t>
            </a:r>
            <a:r>
              <a:rPr lang="en-US" altLang="zh-CN" sz="2400">
                <a:latin typeface="华文黑体" panose="02010600040101010101" charset="-122"/>
                <a:ea typeface="华文黑体" panose="02010600040101010101" charset="-122"/>
              </a:rPr>
              <a:t>Bob</a:t>
            </a:r>
            <a:r>
              <a:rPr lang="zh-CN" altLang="en-US" sz="2400">
                <a:latin typeface="华文黑体" panose="02010600040101010101" charset="-122"/>
                <a:ea typeface="华文黑体" panose="02010600040101010101" charset="-122"/>
              </a:rPr>
              <a:t>通信：</a:t>
            </a:r>
          </a:p>
          <a:p>
            <a:pPr>
              <a:lnSpc>
                <a:spcPct val="150000"/>
              </a:lnSpc>
            </a:pPr>
            <a:r>
              <a:rPr lang="en-US" altLang="zh-CN" sz="2400">
                <a:latin typeface="华文黑体" panose="02010600040101010101" charset="-122"/>
                <a:ea typeface="华文黑体" panose="02010600040101010101" charset="-122"/>
              </a:rPr>
              <a:t>1</a:t>
            </a:r>
            <a:r>
              <a:rPr lang="zh-CN" altLang="en-US" sz="2400">
                <a:latin typeface="华文黑体" panose="02010600040101010101" charset="-122"/>
                <a:ea typeface="华文黑体" panose="02010600040101010101" charset="-122"/>
              </a:rPr>
              <a:t>、</a:t>
            </a:r>
            <a:r>
              <a:rPr lang="en-US" altLang="zh-CN" sz="2400">
                <a:latin typeface="华文黑体" panose="02010600040101010101" charset="-122"/>
                <a:ea typeface="华文黑体" panose="02010600040101010101" charset="-122"/>
              </a:rPr>
              <a:t>Alice</a:t>
            </a:r>
            <a:r>
              <a:rPr lang="zh-CN" altLang="en-US" sz="2400">
                <a:latin typeface="华文黑体" panose="02010600040101010101" charset="-122"/>
                <a:ea typeface="华文黑体" panose="02010600040101010101" charset="-122"/>
              </a:rPr>
              <a:t>用</a:t>
            </a:r>
            <a:r>
              <a:rPr lang="en-US" altLang="zh-CN" sz="2400">
                <a:solidFill>
                  <a:srgbClr val="C00000"/>
                </a:solidFill>
                <a:latin typeface="华文黑体" panose="02010600040101010101" charset="-122"/>
                <a:ea typeface="华文黑体" panose="02010600040101010101" charset="-122"/>
              </a:rPr>
              <a:t>Bob</a:t>
            </a:r>
            <a:r>
              <a:rPr lang="zh-CN" altLang="en-US" sz="2400">
                <a:solidFill>
                  <a:srgbClr val="C00000"/>
                </a:solidFill>
                <a:latin typeface="华文黑体" panose="02010600040101010101" charset="-122"/>
                <a:ea typeface="华文黑体" panose="02010600040101010101" charset="-122"/>
              </a:rPr>
              <a:t>的公钥</a:t>
            </a:r>
            <a:r>
              <a:rPr lang="zh-CN" altLang="en-US" sz="2400">
                <a:latin typeface="华文黑体" panose="02010600040101010101" charset="-122"/>
                <a:ea typeface="华文黑体" panose="02010600040101010101" charset="-122"/>
              </a:rPr>
              <a:t>加密明文，发送。</a:t>
            </a:r>
          </a:p>
          <a:p>
            <a:pPr>
              <a:lnSpc>
                <a:spcPct val="150000"/>
              </a:lnSpc>
            </a:pPr>
            <a:r>
              <a:rPr lang="en-US" altLang="zh-CN" sz="2400">
                <a:latin typeface="华文黑体" panose="02010600040101010101" charset="-122"/>
                <a:ea typeface="华文黑体" panose="02010600040101010101" charset="-122"/>
              </a:rPr>
              <a:t>2</a:t>
            </a:r>
            <a:r>
              <a:rPr lang="zh-CN" altLang="en-US" sz="2400">
                <a:latin typeface="华文黑体" panose="02010600040101010101" charset="-122"/>
                <a:ea typeface="华文黑体" panose="02010600040101010101" charset="-122"/>
              </a:rPr>
              <a:t>、</a:t>
            </a:r>
            <a:r>
              <a:rPr lang="en-US" altLang="zh-CN" sz="2400">
                <a:latin typeface="华文黑体" panose="02010600040101010101" charset="-122"/>
                <a:ea typeface="华文黑体" panose="02010600040101010101" charset="-122"/>
              </a:rPr>
              <a:t>Bob</a:t>
            </a:r>
            <a:r>
              <a:rPr lang="zh-CN" altLang="en-US" sz="2400">
                <a:latin typeface="华文黑体" panose="02010600040101010101" charset="-122"/>
                <a:ea typeface="华文黑体" panose="02010600040101010101" charset="-122"/>
              </a:rPr>
              <a:t>收到密文后，用自己的</a:t>
            </a:r>
            <a:r>
              <a:rPr lang="zh-CN" altLang="en-US" sz="2400">
                <a:solidFill>
                  <a:srgbClr val="C00000"/>
                </a:solidFill>
                <a:latin typeface="华文黑体" panose="02010600040101010101" charset="-122"/>
                <a:ea typeface="华文黑体" panose="02010600040101010101" charset="-122"/>
              </a:rPr>
              <a:t>私钥解密</a:t>
            </a:r>
            <a:r>
              <a:rPr lang="zh-CN" altLang="en-US" sz="2400">
                <a:latin typeface="华文黑体" panose="02010600040101010101" charset="-122"/>
                <a:ea typeface="华文黑体" panose="02010600040101010101" charset="-122"/>
              </a:rPr>
              <a:t>得到明文。</a:t>
            </a: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4</a:t>
            </a:r>
            <a:r>
              <a:rPr lang="zh-CN" altLang="en-US" sz="2800" b="0" dirty="0" smtClean="0">
                <a:solidFill>
                  <a:schemeClr val="tx1"/>
                </a:solidFill>
                <a:latin typeface="黑体" panose="02010609060101010101" pitchFamily="49" charset="-122"/>
                <a:ea typeface="黑体" panose="02010609060101010101" pitchFamily="49" charset="-122"/>
                <a:sym typeface="+mn-ea"/>
              </a:rPr>
              <a:t>：非对称</a:t>
            </a:r>
            <a:r>
              <a:rPr lang="en-US" altLang="zh-CN"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smtClean="0">
                <a:solidFill>
                  <a:schemeClr val="tx1"/>
                </a:solidFill>
                <a:latin typeface="黑体" panose="02010609060101010101" pitchFamily="49" charset="-122"/>
                <a:ea typeface="黑体" panose="02010609060101010101" pitchFamily="49" charset="-122"/>
                <a:sym typeface="+mn-ea"/>
              </a:rPr>
              <a:t>公开密钥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非对称</a:t>
              </a:r>
              <a:r>
                <a:rPr lang="en-US" altLang="zh-CN" sz="1600" dirty="0">
                  <a:solidFill>
                    <a:schemeClr val="tx1"/>
                  </a:solidFill>
                  <a:latin typeface="黑体" panose="02010609060101010101" pitchFamily="49" charset="-122"/>
                  <a:ea typeface="黑体" panose="02010609060101010101" pitchFamily="49" charset="-122"/>
                  <a:sym typeface="+mn-ea"/>
                </a:rPr>
                <a:t>/</a:t>
              </a:r>
              <a:r>
                <a:rPr lang="zh-CN" altLang="en-US" sz="1600" dirty="0">
                  <a:solidFill>
                    <a:schemeClr val="tx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11" name="文本框 10"/>
          <p:cNvSpPr txBox="1"/>
          <p:nvPr/>
        </p:nvSpPr>
        <p:spPr>
          <a:xfrm>
            <a:off x="865505" y="1868170"/>
            <a:ext cx="8559800" cy="3415030"/>
          </a:xfrm>
          <a:prstGeom prst="rect">
            <a:avLst/>
          </a:prstGeom>
          <a:noFill/>
        </p:spPr>
        <p:txBody>
          <a:bodyPr wrap="square" rtlCol="0">
            <a:spAutoFit/>
          </a:bodyPr>
          <a:lstStyle/>
          <a:p>
            <a:pPr>
              <a:lnSpc>
                <a:spcPct val="150000"/>
              </a:lnSpc>
            </a:pPr>
            <a:r>
              <a:rPr lang="zh-CN" altLang="en-US" sz="2400">
                <a:latin typeface="华文黑体" panose="02010600040101010101" charset="-122"/>
                <a:ea typeface="华文黑体" panose="02010600040101010101" charset="-122"/>
              </a:rPr>
              <a:t>二、公开密钥密码加密过程：</a:t>
            </a:r>
          </a:p>
          <a:p>
            <a:pPr>
              <a:lnSpc>
                <a:spcPct val="150000"/>
              </a:lnSpc>
            </a:pPr>
            <a:r>
              <a:rPr lang="en-US" altLang="zh-CN" sz="2400">
                <a:latin typeface="华文黑体" panose="02010600040101010101" charset="-122"/>
                <a:ea typeface="华文黑体" panose="02010600040101010101" charset="-122"/>
              </a:rPr>
              <a:t>Alice</a:t>
            </a:r>
            <a:r>
              <a:rPr lang="zh-CN" altLang="en-US" sz="2400">
                <a:latin typeface="华文黑体" panose="02010600040101010101" charset="-122"/>
                <a:ea typeface="华文黑体" panose="02010600040101010101" charset="-122"/>
              </a:rPr>
              <a:t>给</a:t>
            </a:r>
            <a:r>
              <a:rPr lang="en-US" altLang="zh-CN" sz="2400">
                <a:latin typeface="华文黑体" panose="02010600040101010101" charset="-122"/>
                <a:ea typeface="华文黑体" panose="02010600040101010101" charset="-122"/>
              </a:rPr>
              <a:t>Bob</a:t>
            </a:r>
            <a:r>
              <a:rPr lang="zh-CN" altLang="en-US" sz="2400">
                <a:latin typeface="华文黑体" panose="02010600040101010101" charset="-122"/>
                <a:ea typeface="华文黑体" panose="02010600040101010101" charset="-122"/>
              </a:rPr>
              <a:t>通信：</a:t>
            </a:r>
          </a:p>
          <a:p>
            <a:pPr>
              <a:lnSpc>
                <a:spcPct val="150000"/>
              </a:lnSpc>
            </a:pPr>
            <a:r>
              <a:rPr lang="en-US" altLang="zh-CN" sz="2400">
                <a:latin typeface="华文黑体" panose="02010600040101010101" charset="-122"/>
                <a:ea typeface="华文黑体" panose="02010600040101010101" charset="-122"/>
              </a:rPr>
              <a:t>1</a:t>
            </a:r>
            <a:r>
              <a:rPr lang="zh-CN" altLang="en-US" sz="2400">
                <a:latin typeface="华文黑体" panose="02010600040101010101" charset="-122"/>
                <a:ea typeface="华文黑体" panose="02010600040101010101" charset="-122"/>
              </a:rPr>
              <a:t>、</a:t>
            </a:r>
            <a:r>
              <a:rPr lang="en-US" altLang="zh-CN" sz="2400">
                <a:latin typeface="华文黑体" panose="02010600040101010101" charset="-122"/>
                <a:ea typeface="华文黑体" panose="02010600040101010101" charset="-122"/>
              </a:rPr>
              <a:t>Alice</a:t>
            </a:r>
            <a:r>
              <a:rPr lang="zh-CN" altLang="en-US" sz="2400">
                <a:latin typeface="华文黑体" panose="02010600040101010101" charset="-122"/>
                <a:ea typeface="华文黑体" panose="02010600040101010101" charset="-122"/>
              </a:rPr>
              <a:t>用</a:t>
            </a:r>
            <a:r>
              <a:rPr lang="en-US" altLang="zh-CN" sz="2400">
                <a:solidFill>
                  <a:srgbClr val="C00000"/>
                </a:solidFill>
                <a:latin typeface="华文黑体" panose="02010600040101010101" charset="-122"/>
                <a:ea typeface="华文黑体" panose="02010600040101010101" charset="-122"/>
              </a:rPr>
              <a:t>Bob</a:t>
            </a:r>
            <a:r>
              <a:rPr lang="zh-CN" altLang="en-US" sz="2400">
                <a:solidFill>
                  <a:srgbClr val="C00000"/>
                </a:solidFill>
                <a:latin typeface="华文黑体" panose="02010600040101010101" charset="-122"/>
                <a:ea typeface="华文黑体" panose="02010600040101010101" charset="-122"/>
              </a:rPr>
              <a:t>的公钥</a:t>
            </a:r>
            <a:r>
              <a:rPr lang="zh-CN" altLang="en-US" sz="2400">
                <a:latin typeface="华文黑体" panose="02010600040101010101" charset="-122"/>
                <a:ea typeface="华文黑体" panose="02010600040101010101" charset="-122"/>
              </a:rPr>
              <a:t>加密明文，发送。</a:t>
            </a:r>
          </a:p>
          <a:p>
            <a:pPr>
              <a:lnSpc>
                <a:spcPct val="150000"/>
              </a:lnSpc>
            </a:pPr>
            <a:r>
              <a:rPr lang="en-US" altLang="zh-CN" sz="2400">
                <a:latin typeface="华文黑体" panose="02010600040101010101" charset="-122"/>
                <a:ea typeface="华文黑体" panose="02010600040101010101" charset="-122"/>
              </a:rPr>
              <a:t>2</a:t>
            </a:r>
            <a:r>
              <a:rPr lang="zh-CN" altLang="en-US" sz="2400">
                <a:latin typeface="华文黑体" panose="02010600040101010101" charset="-122"/>
                <a:ea typeface="华文黑体" panose="02010600040101010101" charset="-122"/>
              </a:rPr>
              <a:t>、</a:t>
            </a:r>
            <a:r>
              <a:rPr lang="en-US" altLang="zh-CN" sz="2400">
                <a:latin typeface="华文黑体" panose="02010600040101010101" charset="-122"/>
                <a:ea typeface="华文黑体" panose="02010600040101010101" charset="-122"/>
              </a:rPr>
              <a:t>Bob</a:t>
            </a:r>
            <a:r>
              <a:rPr lang="zh-CN" altLang="en-US" sz="2400">
                <a:latin typeface="华文黑体" panose="02010600040101010101" charset="-122"/>
                <a:ea typeface="华文黑体" panose="02010600040101010101" charset="-122"/>
              </a:rPr>
              <a:t>收到密文后，用自己的</a:t>
            </a:r>
            <a:r>
              <a:rPr lang="zh-CN" altLang="en-US" sz="2400">
                <a:solidFill>
                  <a:srgbClr val="C00000"/>
                </a:solidFill>
                <a:latin typeface="华文黑体" panose="02010600040101010101" charset="-122"/>
                <a:ea typeface="华文黑体" panose="02010600040101010101" charset="-122"/>
              </a:rPr>
              <a:t>私钥解密</a:t>
            </a:r>
            <a:r>
              <a:rPr lang="zh-CN" altLang="en-US" sz="2400">
                <a:latin typeface="华文黑体" panose="02010600040101010101" charset="-122"/>
                <a:ea typeface="华文黑体" panose="02010600040101010101" charset="-122"/>
              </a:rPr>
              <a:t>得到明文。</a:t>
            </a:r>
          </a:p>
          <a:p>
            <a:pPr>
              <a:lnSpc>
                <a:spcPct val="150000"/>
              </a:lnSpc>
            </a:pPr>
            <a:endParaRPr lang="zh-CN" altLang="en-US" sz="2400">
              <a:latin typeface="华文黑体" panose="02010600040101010101" charset="-122"/>
              <a:ea typeface="华文黑体" panose="02010600040101010101" charset="-122"/>
            </a:endParaRPr>
          </a:p>
          <a:p>
            <a:pPr>
              <a:lnSpc>
                <a:spcPct val="150000"/>
              </a:lnSpc>
            </a:pPr>
            <a:r>
              <a:rPr lang="zh-CN" altLang="en-US" sz="2400">
                <a:latin typeface="华文黑体" panose="02010600040101010101" charset="-122"/>
                <a:ea typeface="华文黑体" panose="02010600040101010101" charset="-122"/>
              </a:rPr>
              <a:t>假设加密用私钥，解密用公钥可以吗？</a:t>
            </a: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8.2 </a:t>
            </a:r>
            <a:r>
              <a:rPr lang="zh-CN" altLang="en-US" sz="2800" b="1" dirty="0">
                <a:latin typeface="黑体" panose="02010609060101010101" pitchFamily="49" charset="-122"/>
                <a:ea typeface="黑体" panose="02010609060101010101" pitchFamily="49" charset="-122"/>
                <a:sym typeface="+mn-ea"/>
              </a:rPr>
              <a:t>数据加密</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4</a:t>
            </a:r>
            <a:r>
              <a:rPr lang="zh-CN" altLang="en-US" sz="2800" b="0" dirty="0" smtClean="0">
                <a:solidFill>
                  <a:schemeClr val="tx1"/>
                </a:solidFill>
                <a:latin typeface="黑体" panose="02010609060101010101" pitchFamily="49" charset="-122"/>
                <a:ea typeface="黑体" panose="02010609060101010101" pitchFamily="49" charset="-122"/>
                <a:sym typeface="+mn-ea"/>
              </a:rPr>
              <a:t>：非对称</a:t>
            </a:r>
            <a:r>
              <a:rPr lang="en-US" altLang="zh-CN" sz="2800" b="0" dirty="0" smtClean="0">
                <a:solidFill>
                  <a:schemeClr val="tx1"/>
                </a:solidFill>
                <a:latin typeface="黑体" panose="02010609060101010101" pitchFamily="49" charset="-122"/>
                <a:ea typeface="黑体" panose="02010609060101010101" pitchFamily="49" charset="-122"/>
                <a:sym typeface="+mn-ea"/>
              </a:rPr>
              <a:t>/</a:t>
            </a:r>
            <a:r>
              <a:rPr lang="zh-CN" altLang="en-US" sz="2800" b="0" dirty="0" smtClean="0">
                <a:solidFill>
                  <a:schemeClr val="tx1"/>
                </a:solidFill>
                <a:latin typeface="黑体" panose="02010609060101010101" pitchFamily="49" charset="-122"/>
                <a:ea typeface="黑体" panose="02010609060101010101" pitchFamily="49" charset="-122"/>
                <a:sym typeface="+mn-ea"/>
              </a:rPr>
              <a:t>公开密钥</a:t>
            </a:r>
            <a:r>
              <a:rPr lang="zh-CN" altLang="en-US" sz="2800" b="0" dirty="0" smtClean="0">
                <a:solidFill>
                  <a:schemeClr val="tx1"/>
                </a:solidFill>
                <a:latin typeface="黑体" panose="02010609060101010101" pitchFamily="49" charset="-122"/>
                <a:ea typeface="黑体" panose="02010609060101010101" pitchFamily="49" charset="-122"/>
                <a:sym typeface="+mn-ea"/>
              </a:rPr>
              <a:t>加密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6" name="组合 5"/>
          <p:cNvGrpSpPr/>
          <p:nvPr/>
        </p:nvGrpSpPr>
        <p:grpSpPr>
          <a:xfrm>
            <a:off x="0" y="0"/>
            <a:ext cx="563526" cy="6858000"/>
            <a:chOff x="0" y="0"/>
            <a:chExt cx="563526" cy="6858000"/>
          </a:xfrm>
        </p:grpSpPr>
        <p:sp>
          <p:nvSpPr>
            <p:cNvPr id="7" name="矩形 6"/>
            <p:cNvSpPr/>
            <p:nvPr/>
          </p:nvSpPr>
          <p:spPr>
            <a:xfrm>
              <a:off x="0" y="0"/>
              <a:ext cx="563526" cy="1529108"/>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通信加密模型</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8" name="矩形 7"/>
            <p:cNvSpPr/>
            <p:nvPr/>
          </p:nvSpPr>
          <p:spPr>
            <a:xfrm>
              <a:off x="0" y="1552691"/>
              <a:ext cx="563526" cy="1275569"/>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传统</a:t>
              </a:r>
              <a:r>
                <a:rPr lang="zh-CN" altLang="en-US" sz="1600" dirty="0" smtClean="0">
                  <a:solidFill>
                    <a:schemeClr val="bg1"/>
                  </a:solidFill>
                  <a:latin typeface="黑体" panose="02010609060101010101" pitchFamily="49" charset="-122"/>
                  <a:ea typeface="黑体" panose="02010609060101010101" pitchFamily="49" charset="-122"/>
                  <a:sym typeface="+mn-ea"/>
                </a:rPr>
                <a:t>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849525"/>
              <a:ext cx="563526" cy="1616832"/>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对称密钥加密</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4487624"/>
              <a:ext cx="563526" cy="2370376"/>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非对称</a:t>
              </a:r>
              <a:r>
                <a:rPr lang="en-US" altLang="zh-CN" sz="1600" dirty="0">
                  <a:solidFill>
                    <a:schemeClr val="tx1"/>
                  </a:solidFill>
                  <a:latin typeface="黑体" panose="02010609060101010101" pitchFamily="49" charset="-122"/>
                  <a:ea typeface="黑体" panose="02010609060101010101" pitchFamily="49" charset="-122"/>
                  <a:sym typeface="+mn-ea"/>
                </a:rPr>
                <a:t>/</a:t>
              </a:r>
              <a:r>
                <a:rPr lang="zh-CN" altLang="en-US" sz="1600" dirty="0">
                  <a:solidFill>
                    <a:schemeClr val="tx1"/>
                  </a:solidFill>
                  <a:latin typeface="黑体" panose="02010609060101010101" pitchFamily="49" charset="-122"/>
                  <a:ea typeface="黑体" panose="02010609060101010101" pitchFamily="49" charset="-122"/>
                  <a:sym typeface="+mn-ea"/>
                </a:rPr>
                <a:t>公开密钥加密</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11" name="文本框 10"/>
          <p:cNvSpPr txBox="1"/>
          <p:nvPr/>
        </p:nvSpPr>
        <p:spPr>
          <a:xfrm>
            <a:off x="865505" y="1868170"/>
            <a:ext cx="8559800" cy="3969385"/>
          </a:xfrm>
          <a:prstGeom prst="rect">
            <a:avLst/>
          </a:prstGeom>
          <a:noFill/>
        </p:spPr>
        <p:txBody>
          <a:bodyPr wrap="square" rtlCol="0">
            <a:spAutoFit/>
          </a:bodyPr>
          <a:lstStyle/>
          <a:p>
            <a:pPr>
              <a:lnSpc>
                <a:spcPct val="150000"/>
              </a:lnSpc>
            </a:pPr>
            <a:r>
              <a:rPr lang="zh-CN" altLang="en-US" sz="2400">
                <a:latin typeface="华文黑体" panose="02010600040101010101" charset="-122"/>
                <a:ea typeface="华文黑体" panose="02010600040101010101" charset="-122"/>
              </a:rPr>
              <a:t>二、公开密钥密码加密过程：</a:t>
            </a:r>
          </a:p>
          <a:p>
            <a:pPr>
              <a:lnSpc>
                <a:spcPct val="150000"/>
              </a:lnSpc>
            </a:pPr>
            <a:r>
              <a:rPr lang="en-US" altLang="zh-CN" sz="2400">
                <a:latin typeface="华文黑体" panose="02010600040101010101" charset="-122"/>
                <a:ea typeface="华文黑体" panose="02010600040101010101" charset="-122"/>
              </a:rPr>
              <a:t>Alice</a:t>
            </a:r>
            <a:r>
              <a:rPr lang="zh-CN" altLang="en-US" sz="2400">
                <a:latin typeface="华文黑体" panose="02010600040101010101" charset="-122"/>
                <a:ea typeface="华文黑体" panose="02010600040101010101" charset="-122"/>
              </a:rPr>
              <a:t>给</a:t>
            </a:r>
            <a:r>
              <a:rPr lang="en-US" altLang="zh-CN" sz="2400">
                <a:latin typeface="华文黑体" panose="02010600040101010101" charset="-122"/>
                <a:ea typeface="华文黑体" panose="02010600040101010101" charset="-122"/>
              </a:rPr>
              <a:t>Bob</a:t>
            </a:r>
            <a:r>
              <a:rPr lang="zh-CN" altLang="en-US" sz="2400">
                <a:latin typeface="华文黑体" panose="02010600040101010101" charset="-122"/>
                <a:ea typeface="华文黑体" panose="02010600040101010101" charset="-122"/>
              </a:rPr>
              <a:t>通信：</a:t>
            </a:r>
          </a:p>
          <a:p>
            <a:pPr>
              <a:lnSpc>
                <a:spcPct val="150000"/>
              </a:lnSpc>
            </a:pPr>
            <a:r>
              <a:rPr lang="en-US" altLang="zh-CN" sz="2400">
                <a:latin typeface="华文黑体" panose="02010600040101010101" charset="-122"/>
                <a:ea typeface="华文黑体" panose="02010600040101010101" charset="-122"/>
              </a:rPr>
              <a:t>1</a:t>
            </a:r>
            <a:r>
              <a:rPr lang="zh-CN" altLang="en-US" sz="2400">
                <a:latin typeface="华文黑体" panose="02010600040101010101" charset="-122"/>
                <a:ea typeface="华文黑体" panose="02010600040101010101" charset="-122"/>
              </a:rPr>
              <a:t>、</a:t>
            </a:r>
            <a:r>
              <a:rPr lang="en-US" altLang="zh-CN" sz="2400">
                <a:latin typeface="华文黑体" panose="02010600040101010101" charset="-122"/>
                <a:ea typeface="华文黑体" panose="02010600040101010101" charset="-122"/>
              </a:rPr>
              <a:t>Alice</a:t>
            </a:r>
            <a:r>
              <a:rPr lang="zh-CN" altLang="en-US" sz="2400">
                <a:latin typeface="华文黑体" panose="02010600040101010101" charset="-122"/>
                <a:ea typeface="华文黑体" panose="02010600040101010101" charset="-122"/>
              </a:rPr>
              <a:t>用</a:t>
            </a:r>
            <a:r>
              <a:rPr lang="en-US" altLang="zh-CN" sz="2400">
                <a:solidFill>
                  <a:srgbClr val="C00000"/>
                </a:solidFill>
                <a:latin typeface="华文黑体" panose="02010600040101010101" charset="-122"/>
                <a:ea typeface="华文黑体" panose="02010600040101010101" charset="-122"/>
              </a:rPr>
              <a:t>Bob</a:t>
            </a:r>
            <a:r>
              <a:rPr lang="zh-CN" altLang="en-US" sz="2400">
                <a:solidFill>
                  <a:srgbClr val="C00000"/>
                </a:solidFill>
                <a:latin typeface="华文黑体" panose="02010600040101010101" charset="-122"/>
                <a:ea typeface="华文黑体" panose="02010600040101010101" charset="-122"/>
              </a:rPr>
              <a:t>的公钥</a:t>
            </a:r>
            <a:r>
              <a:rPr lang="zh-CN" altLang="en-US" sz="2400">
                <a:latin typeface="华文黑体" panose="02010600040101010101" charset="-122"/>
                <a:ea typeface="华文黑体" panose="02010600040101010101" charset="-122"/>
              </a:rPr>
              <a:t>加密明文，发送。</a:t>
            </a:r>
          </a:p>
          <a:p>
            <a:pPr>
              <a:lnSpc>
                <a:spcPct val="150000"/>
              </a:lnSpc>
            </a:pPr>
            <a:r>
              <a:rPr lang="en-US" altLang="zh-CN" sz="2400">
                <a:latin typeface="华文黑体" panose="02010600040101010101" charset="-122"/>
                <a:ea typeface="华文黑体" panose="02010600040101010101" charset="-122"/>
              </a:rPr>
              <a:t>2</a:t>
            </a:r>
            <a:r>
              <a:rPr lang="zh-CN" altLang="en-US" sz="2400">
                <a:latin typeface="华文黑体" panose="02010600040101010101" charset="-122"/>
                <a:ea typeface="华文黑体" panose="02010600040101010101" charset="-122"/>
              </a:rPr>
              <a:t>、</a:t>
            </a:r>
            <a:r>
              <a:rPr lang="en-US" altLang="zh-CN" sz="2400">
                <a:latin typeface="华文黑体" panose="02010600040101010101" charset="-122"/>
                <a:ea typeface="华文黑体" panose="02010600040101010101" charset="-122"/>
              </a:rPr>
              <a:t>Bob</a:t>
            </a:r>
            <a:r>
              <a:rPr lang="zh-CN" altLang="en-US" sz="2400">
                <a:latin typeface="华文黑体" panose="02010600040101010101" charset="-122"/>
                <a:ea typeface="华文黑体" panose="02010600040101010101" charset="-122"/>
              </a:rPr>
              <a:t>收到密文后，用自己的</a:t>
            </a:r>
            <a:r>
              <a:rPr lang="zh-CN" altLang="en-US" sz="2400">
                <a:solidFill>
                  <a:srgbClr val="C00000"/>
                </a:solidFill>
                <a:latin typeface="华文黑体" panose="02010600040101010101" charset="-122"/>
                <a:ea typeface="华文黑体" panose="02010600040101010101" charset="-122"/>
              </a:rPr>
              <a:t>私钥解密</a:t>
            </a:r>
            <a:r>
              <a:rPr lang="zh-CN" altLang="en-US" sz="2400">
                <a:latin typeface="华文黑体" panose="02010600040101010101" charset="-122"/>
                <a:ea typeface="华文黑体" panose="02010600040101010101" charset="-122"/>
              </a:rPr>
              <a:t>得到明文。</a:t>
            </a:r>
          </a:p>
          <a:p>
            <a:pPr>
              <a:lnSpc>
                <a:spcPct val="150000"/>
              </a:lnSpc>
            </a:pPr>
            <a:endParaRPr lang="zh-CN" altLang="en-US" sz="2400">
              <a:latin typeface="华文黑体" panose="02010600040101010101" charset="-122"/>
              <a:ea typeface="华文黑体" panose="02010600040101010101" charset="-122"/>
              <a:sym typeface="+mn-ea"/>
            </a:endParaRPr>
          </a:p>
          <a:p>
            <a:pPr>
              <a:lnSpc>
                <a:spcPct val="150000"/>
              </a:lnSpc>
            </a:pPr>
            <a:r>
              <a:rPr lang="zh-CN" altLang="en-US" sz="2400">
                <a:latin typeface="华文黑体" panose="02010600040101010101" charset="-122"/>
                <a:ea typeface="华文黑体" panose="02010600040101010101" charset="-122"/>
                <a:sym typeface="+mn-ea"/>
              </a:rPr>
              <a:t>假设加密用私钥，解密用公钥可以吗？</a:t>
            </a:r>
          </a:p>
          <a:p>
            <a:pPr>
              <a:lnSpc>
                <a:spcPct val="150000"/>
              </a:lnSpc>
            </a:pPr>
            <a:r>
              <a:rPr lang="zh-CN" altLang="en-US" sz="2400">
                <a:latin typeface="华文黑体" panose="02010600040101010101" charset="-122"/>
                <a:ea typeface="华文黑体" panose="02010600040101010101" charset="-122"/>
              </a:rPr>
              <a:t>可以</a:t>
            </a:r>
          </a:p>
        </p:txBody>
      </p:sp>
      <p:pic>
        <p:nvPicPr>
          <p:cNvPr id="5" name="图片 4"/>
          <p:cNvPicPr>
            <a:picLocks noChangeAspect="1"/>
          </p:cNvPicPr>
          <p:nvPr/>
        </p:nvPicPr>
        <p:blipFill>
          <a:blip r:embed="rId3"/>
          <a:stretch>
            <a:fillRect/>
          </a:stretch>
        </p:blipFill>
        <p:spPr>
          <a:xfrm>
            <a:off x="2152649" y="5316854"/>
            <a:ext cx="5081025" cy="1102233"/>
          </a:xfrm>
          <a:prstGeom prst="rect">
            <a:avLst/>
          </a:prstGeom>
        </p:spPr>
      </p:pic>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下列加密算法中，不属于对称密钥加密算法的是</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A:DES</a:t>
            </a:r>
            <a:r>
              <a:rPr lang="zh-CN" altLang="en-US" sz="2400" b="0" dirty="0" smtClean="0">
                <a:solidFill>
                  <a:schemeClr val="tx1"/>
                </a:solidFill>
                <a:latin typeface="黑体" panose="02010609060101010101" pitchFamily="49" charset="-122"/>
                <a:ea typeface="黑体" panose="02010609060101010101" pitchFamily="49" charset="-122"/>
              </a:rPr>
              <a:t>加密算法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B:AES</a:t>
            </a:r>
            <a:r>
              <a:rPr lang="zh-CN" altLang="en-US" sz="2400" b="0" dirty="0" smtClean="0">
                <a:solidFill>
                  <a:schemeClr val="tx1"/>
                </a:solidFill>
                <a:latin typeface="黑体" panose="02010609060101010101" pitchFamily="49" charset="-122"/>
                <a:ea typeface="黑体" panose="02010609060101010101" pitchFamily="49" charset="-122"/>
              </a:rPr>
              <a:t>加密算法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C:RSA</a:t>
            </a:r>
            <a:r>
              <a:rPr lang="zh-CN" altLang="en-US" sz="2400" b="0" dirty="0" smtClean="0">
                <a:solidFill>
                  <a:schemeClr val="tx1"/>
                </a:solidFill>
                <a:latin typeface="黑体" panose="02010609060101010101" pitchFamily="49" charset="-122"/>
                <a:ea typeface="黑体" panose="02010609060101010101" pitchFamily="49" charset="-122"/>
              </a:rPr>
              <a:t>加密算法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D:IDEA</a:t>
            </a:r>
            <a:r>
              <a:rPr lang="zh-CN" altLang="en-US" sz="2400" b="0" dirty="0">
                <a:solidFill>
                  <a:schemeClr val="tx1"/>
                </a:solidFill>
                <a:latin typeface="黑体" panose="02010609060101010101" pitchFamily="49" charset="-122"/>
                <a:ea typeface="黑体" panose="02010609060101010101" pitchFamily="49" charset="-122"/>
              </a:rPr>
              <a:t>加密算法</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下列加密算法中，不属于对称密钥加密算法的是</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A:DES</a:t>
            </a:r>
            <a:r>
              <a:rPr lang="zh-CN" altLang="en-US" sz="2400" b="0" dirty="0" smtClean="0">
                <a:solidFill>
                  <a:schemeClr val="tx1"/>
                </a:solidFill>
                <a:latin typeface="黑体" panose="02010609060101010101" pitchFamily="49" charset="-122"/>
                <a:ea typeface="黑体" panose="02010609060101010101" pitchFamily="49" charset="-122"/>
              </a:rPr>
              <a:t>加密算法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B:AES</a:t>
            </a:r>
            <a:r>
              <a:rPr lang="zh-CN" altLang="en-US" sz="2400" b="0" dirty="0" smtClean="0">
                <a:solidFill>
                  <a:schemeClr val="tx1"/>
                </a:solidFill>
                <a:latin typeface="黑体" panose="02010609060101010101" pitchFamily="49" charset="-122"/>
                <a:ea typeface="黑体" panose="02010609060101010101" pitchFamily="49" charset="-122"/>
              </a:rPr>
              <a:t>加密算法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C:RSA</a:t>
            </a:r>
            <a:r>
              <a:rPr lang="zh-CN" altLang="en-US" sz="2400" b="0" dirty="0" smtClean="0">
                <a:solidFill>
                  <a:srgbClr val="FF0000"/>
                </a:solidFill>
                <a:latin typeface="黑体" panose="02010609060101010101" pitchFamily="49" charset="-122"/>
                <a:ea typeface="黑体" panose="02010609060101010101" pitchFamily="49" charset="-122"/>
              </a:rPr>
              <a:t>加密算法</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D:IDEA</a:t>
            </a:r>
            <a:r>
              <a:rPr lang="zh-CN" altLang="en-US" sz="2400" b="0" dirty="0">
                <a:solidFill>
                  <a:schemeClr val="tx1"/>
                </a:solidFill>
                <a:latin typeface="黑体" panose="02010609060101010101" pitchFamily="49" charset="-122"/>
                <a:ea typeface="黑体" panose="02010609060101010101" pitchFamily="49" charset="-122"/>
              </a:rPr>
              <a:t>加密算法</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以下密码算法中，既方便密钥的分发，又确保密码体系的安全的是</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传统密码</a:t>
            </a:r>
            <a:r>
              <a:rPr lang="zh-CN" altLang="en-US" sz="2400" b="0" dirty="0" smtClean="0">
                <a:solidFill>
                  <a:schemeClr val="tx1"/>
                </a:solidFill>
                <a:latin typeface="黑体" panose="02010609060101010101" pitchFamily="49" charset="-122"/>
                <a:ea typeface="黑体" panose="02010609060101010101" pitchFamily="49" charset="-122"/>
              </a:rPr>
              <a:t>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公开密钥</a:t>
            </a:r>
            <a:r>
              <a:rPr lang="zh-CN" altLang="en-US" sz="2400" b="0" dirty="0" smtClean="0">
                <a:solidFill>
                  <a:schemeClr val="tx1"/>
                </a:solidFill>
                <a:latin typeface="黑体" panose="02010609060101010101" pitchFamily="49" charset="-122"/>
                <a:ea typeface="黑体" panose="02010609060101010101" pitchFamily="49" charset="-122"/>
              </a:rPr>
              <a:t>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分组密码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序列密码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以下密码算法中，既方便密钥的分发，又确保密码体系的安全的是</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传统密码</a:t>
            </a:r>
            <a:r>
              <a:rPr lang="zh-CN" altLang="en-US" sz="2400" b="0" dirty="0" smtClean="0">
                <a:solidFill>
                  <a:schemeClr val="tx1"/>
                </a:solidFill>
                <a:latin typeface="黑体" panose="02010609060101010101" pitchFamily="49" charset="-122"/>
                <a:ea typeface="黑体" panose="02010609060101010101" pitchFamily="49" charset="-122"/>
              </a:rPr>
              <a:t>算法</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a:t>
            </a:r>
            <a:r>
              <a:rPr lang="zh-CN" altLang="en-US" sz="2400" b="0" dirty="0">
                <a:solidFill>
                  <a:srgbClr val="FF0000"/>
                </a:solidFill>
                <a:latin typeface="黑体" panose="02010609060101010101" pitchFamily="49" charset="-122"/>
                <a:ea typeface="黑体" panose="02010609060101010101" pitchFamily="49" charset="-122"/>
              </a:rPr>
              <a:t>公开密钥</a:t>
            </a:r>
            <a:r>
              <a:rPr lang="zh-CN" altLang="en-US" sz="2400" b="0" dirty="0" smtClean="0">
                <a:solidFill>
                  <a:srgbClr val="FF0000"/>
                </a:solidFill>
                <a:latin typeface="黑体" panose="02010609060101010101" pitchFamily="49" charset="-122"/>
                <a:ea typeface="黑体" panose="02010609060101010101" pitchFamily="49" charset="-122"/>
              </a:rPr>
              <a:t>密码</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smtClean="0">
                <a:solidFill>
                  <a:schemeClr val="tx1"/>
                </a:solidFill>
                <a:latin typeface="黑体" panose="02010609060101010101" pitchFamily="49" charset="-122"/>
                <a:ea typeface="黑体" panose="02010609060101010101" pitchFamily="49" charset="-122"/>
              </a:rPr>
              <a:t>分组密码</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序列密码</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RSA</a:t>
            </a:r>
            <a:r>
              <a:rPr lang="zh-CN" altLang="en-US" sz="2400" b="0" dirty="0">
                <a:solidFill>
                  <a:schemeClr val="tx1"/>
                </a:solidFill>
                <a:latin typeface="黑体" panose="02010609060101010101" pitchFamily="49" charset="-122"/>
                <a:ea typeface="黑体" panose="02010609060101010101" pitchFamily="49" charset="-122"/>
              </a:rPr>
              <a:t>算法的安全性是建立在</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自动机求逆的困难性</a:t>
            </a:r>
            <a:r>
              <a:rPr lang="zh-CN" altLang="en-US" sz="2400" b="0" dirty="0" smtClean="0">
                <a:solidFill>
                  <a:schemeClr val="tx1"/>
                </a:solidFill>
                <a:latin typeface="黑体" panose="02010609060101010101" pitchFamily="49" charset="-122"/>
                <a:ea typeface="黑体" panose="02010609060101010101" pitchFamily="49" charset="-122"/>
              </a:rPr>
              <a:t>上</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大数分解的困难性</a:t>
            </a:r>
            <a:r>
              <a:rPr lang="zh-CN" altLang="en-US" sz="2400" b="0" dirty="0" smtClean="0">
                <a:solidFill>
                  <a:schemeClr val="tx1"/>
                </a:solidFill>
                <a:latin typeface="黑体" panose="02010609060101010101" pitchFamily="49" charset="-122"/>
                <a:ea typeface="黑体" panose="02010609060101010101" pitchFamily="49" charset="-122"/>
              </a:rPr>
              <a:t>上</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求离散对数的困难性</a:t>
            </a:r>
            <a:r>
              <a:rPr lang="zh-CN" altLang="en-US" sz="2400" b="0" dirty="0" smtClean="0">
                <a:solidFill>
                  <a:schemeClr val="tx1"/>
                </a:solidFill>
                <a:latin typeface="黑体" panose="02010609060101010101" pitchFamily="49" charset="-122"/>
                <a:ea typeface="黑体" panose="02010609060101010101" pitchFamily="49" charset="-122"/>
              </a:rPr>
              <a:t>上</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求解背包算法的困难性上</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黑客利用</a:t>
            </a:r>
            <a:r>
              <a:rPr lang="en-US" altLang="zh-CN" sz="2400" b="0" dirty="0">
                <a:solidFill>
                  <a:schemeClr val="tx1"/>
                </a:solidFill>
                <a:latin typeface="黑体" panose="02010609060101010101" pitchFamily="49" charset="-122"/>
                <a:ea typeface="黑体" panose="02010609060101010101" pitchFamily="49" charset="-122"/>
              </a:rPr>
              <a:t>IP</a:t>
            </a:r>
            <a:r>
              <a:rPr lang="zh-CN" altLang="en-US" sz="2400" b="0" dirty="0">
                <a:solidFill>
                  <a:schemeClr val="tx1"/>
                </a:solidFill>
                <a:latin typeface="黑体" panose="02010609060101010101" pitchFamily="49" charset="-122"/>
                <a:ea typeface="黑体" panose="02010609060101010101" pitchFamily="49" charset="-122"/>
              </a:rPr>
              <a:t>地址进行欺骗攻击的方法是</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A:IP</a:t>
            </a:r>
            <a:r>
              <a:rPr lang="zh-CN" altLang="en-US" sz="2400" b="0" dirty="0">
                <a:solidFill>
                  <a:schemeClr val="tx1"/>
                </a:solidFill>
                <a:latin typeface="黑体" panose="02010609060101010101" pitchFamily="49" charset="-122"/>
                <a:ea typeface="黑体" panose="02010609060101010101" pitchFamily="49" charset="-122"/>
              </a:rPr>
              <a:t>欺骗 </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解密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窃取</a:t>
            </a:r>
            <a:r>
              <a:rPr lang="zh-CN" altLang="en-US" sz="2400" b="0" dirty="0" smtClean="0">
                <a:solidFill>
                  <a:schemeClr val="tx1"/>
                </a:solidFill>
                <a:latin typeface="黑体" panose="02010609060101010101" pitchFamily="49" charset="-122"/>
                <a:ea typeface="黑体" panose="02010609060101010101" pitchFamily="49" charset="-122"/>
              </a:rPr>
              <a:t>口令</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发送病毒</a:t>
            </a:r>
            <a:r>
              <a:rPr lang="zh-CN" altLang="en-US" sz="2400" b="0" dirty="0"/>
              <a:t> </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3</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RSA</a:t>
            </a:r>
            <a:r>
              <a:rPr lang="zh-CN" altLang="en-US" sz="2400" b="0" dirty="0">
                <a:solidFill>
                  <a:schemeClr val="tx1"/>
                </a:solidFill>
                <a:latin typeface="黑体" panose="02010609060101010101" pitchFamily="49" charset="-122"/>
                <a:ea typeface="黑体" panose="02010609060101010101" pitchFamily="49" charset="-122"/>
              </a:rPr>
              <a:t>算法的安全性是建立在</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rgbClr val="FF0000"/>
                </a:solidFill>
                <a:latin typeface="黑体" panose="02010609060101010101" pitchFamily="49" charset="-122"/>
                <a:ea typeface="黑体" panose="02010609060101010101" pitchFamily="49" charset="-122"/>
              </a:rPr>
              <a:t>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自动机求逆的困难性</a:t>
            </a:r>
            <a:r>
              <a:rPr lang="zh-CN" altLang="en-US" sz="2400" b="0" dirty="0" smtClean="0">
                <a:solidFill>
                  <a:schemeClr val="tx1"/>
                </a:solidFill>
                <a:latin typeface="黑体" panose="02010609060101010101" pitchFamily="49" charset="-122"/>
                <a:ea typeface="黑体" panose="02010609060101010101" pitchFamily="49" charset="-122"/>
              </a:rPr>
              <a:t>上</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a:t>
            </a:r>
            <a:r>
              <a:rPr lang="zh-CN" altLang="en-US" sz="2400" b="0" dirty="0">
                <a:solidFill>
                  <a:srgbClr val="FF0000"/>
                </a:solidFill>
                <a:latin typeface="黑体" panose="02010609060101010101" pitchFamily="49" charset="-122"/>
                <a:ea typeface="黑体" panose="02010609060101010101" pitchFamily="49" charset="-122"/>
              </a:rPr>
              <a:t>大数分解的困难性</a:t>
            </a:r>
            <a:r>
              <a:rPr lang="zh-CN" altLang="en-US" sz="2400" b="0" dirty="0" smtClean="0">
                <a:solidFill>
                  <a:srgbClr val="FF0000"/>
                </a:solidFill>
                <a:latin typeface="黑体" panose="02010609060101010101" pitchFamily="49" charset="-122"/>
                <a:ea typeface="黑体" panose="02010609060101010101" pitchFamily="49" charset="-122"/>
              </a:rPr>
              <a:t>上</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求离散对数的困难性</a:t>
            </a:r>
            <a:r>
              <a:rPr lang="zh-CN" altLang="en-US" sz="2400" b="0" dirty="0" smtClean="0">
                <a:solidFill>
                  <a:schemeClr val="tx1"/>
                </a:solidFill>
                <a:latin typeface="黑体" panose="02010609060101010101" pitchFamily="49" charset="-122"/>
                <a:ea typeface="黑体" panose="02010609060101010101" pitchFamily="49" charset="-122"/>
              </a:rPr>
              <a:t>上</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求解背包算法的困难性上</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下列关于公开密钥密码的一个重要特性描述正确的是</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3373" y="2956515"/>
            <a:ext cx="10565789" cy="14028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4</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下列关于公开密钥密码的一个重要特性描述正确的是</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D</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pic>
        <p:nvPicPr>
          <p:cNvPr id="205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3373" y="2956515"/>
            <a:ext cx="10565789" cy="14028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6538756" y="3818417"/>
            <a:ext cx="990377" cy="523220"/>
          </a:xfrm>
          <a:prstGeom prst="rect">
            <a:avLst/>
          </a:prstGeom>
          <a:noFill/>
        </p:spPr>
        <p:txBody>
          <a:bodyPr wrap="square" rtlCol="0">
            <a:spAutoFit/>
          </a:bodyPr>
          <a:lstStyle/>
          <a:p>
            <a:r>
              <a:rPr lang="zh-CN" altLang="en-US" sz="2800" dirty="0" smtClean="0">
                <a:solidFill>
                  <a:srgbClr val="FF0000"/>
                </a:solidFill>
              </a:rPr>
              <a:t>√</a:t>
            </a:r>
            <a:endParaRPr lang="zh-CN" altLang="en-US" sz="2800" dirty="0">
              <a:solidFill>
                <a:srgbClr val="FF0000"/>
              </a:solidFill>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利用公开密钥加密算法进行报文传输的过程中，分别用</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来加密报文和解密报文的密文形式</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接收方的私钥和接收方的公</a:t>
            </a:r>
            <a:r>
              <a:rPr lang="zh-CN" altLang="en-US" sz="2400" b="0" dirty="0" smtClean="0">
                <a:solidFill>
                  <a:schemeClr val="tx1"/>
                </a:solidFill>
                <a:latin typeface="黑体" panose="02010609060101010101" pitchFamily="49" charset="-122"/>
                <a:ea typeface="黑体" panose="02010609060101010101" pitchFamily="49" charset="-122"/>
              </a:rPr>
              <a:t>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接收方的公钥和接收方的私</a:t>
            </a:r>
            <a:r>
              <a:rPr lang="zh-CN" altLang="en-US" sz="2400" b="0" dirty="0" smtClean="0">
                <a:solidFill>
                  <a:schemeClr val="tx1"/>
                </a:solidFill>
                <a:latin typeface="黑体" panose="02010609060101010101" pitchFamily="49" charset="-122"/>
                <a:ea typeface="黑体" panose="02010609060101010101" pitchFamily="49" charset="-122"/>
              </a:rPr>
              <a:t>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发送方的私钥和接收方的私</a:t>
            </a:r>
            <a:r>
              <a:rPr lang="zh-CN" altLang="en-US" sz="2400" b="0" dirty="0" smtClean="0">
                <a:solidFill>
                  <a:schemeClr val="tx1"/>
                </a:solidFill>
                <a:latin typeface="黑体" panose="02010609060101010101" pitchFamily="49" charset="-122"/>
                <a:ea typeface="黑体" panose="02010609060101010101" pitchFamily="49" charset="-122"/>
              </a:rPr>
              <a:t>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发送方的公钥和接收方的公钥</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5</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利用公开密钥加密算法进行报文传输的过程中，分别用</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来加密报文和解密报文的密文形式</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a:solidFill>
                  <a:schemeClr val="tx1"/>
                </a:solidFill>
                <a:latin typeface="黑体" panose="02010609060101010101" pitchFamily="49" charset="-122"/>
                <a:ea typeface="黑体" panose="02010609060101010101" pitchFamily="49" charset="-122"/>
              </a:rPr>
              <a:t>接收方的私钥和接收方的公</a:t>
            </a:r>
            <a:r>
              <a:rPr lang="zh-CN" altLang="en-US" sz="2400" b="0" dirty="0" smtClean="0">
                <a:solidFill>
                  <a:schemeClr val="tx1"/>
                </a:solidFill>
                <a:latin typeface="黑体" panose="02010609060101010101" pitchFamily="49" charset="-122"/>
                <a:ea typeface="黑体" panose="02010609060101010101" pitchFamily="49" charset="-122"/>
              </a:rPr>
              <a:t>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a:t>
            </a:r>
            <a:r>
              <a:rPr lang="zh-CN" altLang="en-US" sz="2400" b="0" dirty="0">
                <a:solidFill>
                  <a:srgbClr val="FF0000"/>
                </a:solidFill>
                <a:latin typeface="黑体" panose="02010609060101010101" pitchFamily="49" charset="-122"/>
                <a:ea typeface="黑体" panose="02010609060101010101" pitchFamily="49" charset="-122"/>
              </a:rPr>
              <a:t>接收方的公钥和接收方的私</a:t>
            </a:r>
            <a:r>
              <a:rPr lang="zh-CN" altLang="en-US" sz="2400" b="0" dirty="0" smtClean="0">
                <a:solidFill>
                  <a:srgbClr val="FF0000"/>
                </a:solidFill>
                <a:latin typeface="黑体" panose="02010609060101010101" pitchFamily="49" charset="-122"/>
                <a:ea typeface="黑体" panose="02010609060101010101" pitchFamily="49" charset="-122"/>
              </a:rPr>
              <a:t>钥</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发送方的私钥和接收方的私</a:t>
            </a:r>
            <a:r>
              <a:rPr lang="zh-CN" altLang="en-US" sz="2400" b="0" dirty="0" smtClean="0">
                <a:solidFill>
                  <a:schemeClr val="tx1"/>
                </a:solidFill>
                <a:latin typeface="黑体" panose="02010609060101010101" pitchFamily="49" charset="-122"/>
                <a:ea typeface="黑体" panose="02010609060101010101" pitchFamily="49" charset="-122"/>
              </a:rPr>
              <a:t>钥</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发送方的公钥和接收方的公钥</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en-US" altLang="zh-CN" sz="2800" b="1" dirty="0" smtClean="0">
                <a:latin typeface="黑体" panose="02010609060101010101" pitchFamily="49" charset="-122"/>
                <a:ea typeface="黑体" panose="02010609060101010101" pitchFamily="49" charset="-122"/>
                <a:sym typeface="+mn-ea"/>
              </a:rPr>
              <a:t>8.3 </a:t>
            </a:r>
            <a:r>
              <a:rPr lang="zh-CN" altLang="en-US" sz="2800" b="1" dirty="0" smtClean="0">
                <a:latin typeface="黑体" panose="02010609060101010101" pitchFamily="49" charset="-122"/>
                <a:ea typeface="黑体" panose="02010609060101010101" pitchFamily="49" charset="-122"/>
                <a:sym typeface="+mn-ea"/>
              </a:rPr>
              <a:t>消息完整性与数字签名</a:t>
            </a:r>
            <a:endParaRPr lang="zh-CN" altLang="en-US" sz="2800" b="1" dirty="0">
              <a:latin typeface="黑体" panose="02010609060101010101" pitchFamily="49" charset="-122"/>
              <a:ea typeface="黑体" panose="02010609060101010101" pitchFamily="49" charset="-122"/>
              <a:sym typeface="+mn-ea"/>
            </a:endParaRPr>
          </a:p>
        </p:txBody>
      </p:sp>
      <p:sp>
        <p:nvSpPr>
          <p:cNvPr id="7" name="文本框 6"/>
          <p:cNvSpPr txBox="1"/>
          <p:nvPr/>
        </p:nvSpPr>
        <p:spPr>
          <a:xfrm>
            <a:off x="1205387" y="1340458"/>
            <a:ext cx="9249256" cy="559769"/>
          </a:xfrm>
          <a:prstGeom prst="rect">
            <a:avLst/>
          </a:prstGeom>
          <a:noFill/>
        </p:spPr>
        <p:txBody>
          <a:bodyPr wrap="square" rtlCol="0">
            <a:spAutoFit/>
          </a:bodyPr>
          <a:lstStyle/>
          <a:p>
            <a:pPr>
              <a:lnSpc>
                <a:spcPct val="150000"/>
              </a:lnSpc>
            </a:pPr>
            <a:r>
              <a:rPr lang="zh-CN" altLang="en-US" sz="2400" b="1" dirty="0" smtClean="0">
                <a:latin typeface="黑体" panose="02010609060101010101" pitchFamily="49" charset="-122"/>
                <a:ea typeface="黑体" panose="02010609060101010101" pitchFamily="49" charset="-122"/>
                <a:sym typeface="+mn-ea"/>
              </a:rPr>
              <a:t>本节知识点：</a:t>
            </a:r>
            <a:endParaRPr lang="en-US" altLang="zh-CN" sz="2400" b="1" dirty="0" smtClean="0">
              <a:latin typeface="黑体" panose="02010609060101010101" pitchFamily="49" charset="-122"/>
              <a:ea typeface="黑体" panose="02010609060101010101" pitchFamily="49" charset="-122"/>
              <a:sym typeface="+mn-ea"/>
            </a:endParaRP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08225" y="2411043"/>
            <a:ext cx="7962900" cy="23336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：消息完整性检测</a:t>
            </a:r>
            <a:r>
              <a:rPr lang="zh-CN" altLang="en-US" sz="2800" b="0" dirty="0" smtClean="0">
                <a:solidFill>
                  <a:schemeClr val="tx1"/>
                </a:solidFill>
                <a:latin typeface="黑体" panose="02010609060101010101" pitchFamily="49" charset="-122"/>
                <a:ea typeface="黑体" panose="02010609060101010101" pitchFamily="49" charset="-122"/>
                <a:sym typeface="+mn-ea"/>
              </a:rPr>
              <a:t>方法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848360" y="2011680"/>
            <a:ext cx="10537825" cy="3322955"/>
          </a:xfrm>
          <a:prstGeom prst="rect">
            <a:avLst/>
          </a:prstGeom>
          <a:noFill/>
        </p:spPr>
        <p:txBody>
          <a:bodyPr wrap="square" rtlCol="0">
            <a:spAutoFit/>
          </a:bodyPr>
          <a:lstStyle/>
          <a:p>
            <a:pPr>
              <a:lnSpc>
                <a:spcPct val="150000"/>
              </a:lnSpc>
            </a:pPr>
            <a:r>
              <a:rPr lang="zh-CN" altLang="en-US" sz="2000" dirty="0" smtClean="0">
                <a:latin typeface="华文黑体" panose="02010600040101010101" charset="-122"/>
                <a:ea typeface="华文黑体" panose="02010600040101010101" charset="-122"/>
              </a:rPr>
              <a:t>一、报文</a:t>
            </a:r>
            <a:r>
              <a:rPr lang="en-US" altLang="zh-CN" sz="2000" dirty="0" smtClean="0">
                <a:latin typeface="华文黑体" panose="02010600040101010101" charset="-122"/>
                <a:ea typeface="华文黑体" panose="02010600040101010101" charset="-122"/>
              </a:rPr>
              <a:t>/</a:t>
            </a:r>
            <a:r>
              <a:rPr lang="zh-CN" altLang="en-US" sz="2000" dirty="0" smtClean="0">
                <a:latin typeface="华文黑体" panose="02010600040101010101" charset="-122"/>
                <a:ea typeface="华文黑体" panose="02010600040101010101" charset="-122"/>
              </a:rPr>
              <a:t>消息完整性</a:t>
            </a:r>
            <a:r>
              <a:rPr lang="en-US" altLang="zh-CN" sz="2000" dirty="0" smtClean="0">
                <a:latin typeface="华文黑体" panose="02010600040101010101" charset="-122"/>
                <a:ea typeface="华文黑体" panose="02010600040101010101" charset="-122"/>
              </a:rPr>
              <a:t>(message integrity)</a:t>
            </a:r>
            <a:r>
              <a:rPr lang="zh-CN" altLang="en-US" sz="2000" dirty="0" smtClean="0">
                <a:latin typeface="华文黑体" panose="02010600040101010101" charset="-122"/>
                <a:ea typeface="华文黑体" panose="02010600040101010101" charset="-122"/>
              </a:rPr>
              <a:t>，也称为报文</a:t>
            </a:r>
            <a:r>
              <a:rPr lang="en-US" altLang="zh-CN" sz="2000" dirty="0" smtClean="0">
                <a:latin typeface="华文黑体" panose="02010600040101010101" charset="-122"/>
                <a:ea typeface="华文黑体" panose="02010600040101010101" charset="-122"/>
              </a:rPr>
              <a:t>/</a:t>
            </a:r>
            <a:r>
              <a:rPr lang="zh-CN" altLang="en-US" sz="2000" dirty="0" smtClean="0">
                <a:latin typeface="华文黑体" panose="02010600040101010101" charset="-122"/>
                <a:ea typeface="华文黑体" panose="02010600040101010101" charset="-122"/>
              </a:rPr>
              <a:t>消息认证</a:t>
            </a:r>
            <a:r>
              <a:rPr lang="en-US" altLang="zh-CN" sz="2000" dirty="0" smtClean="0">
                <a:latin typeface="华文黑体" panose="02010600040101010101" charset="-122"/>
                <a:ea typeface="华文黑体" panose="02010600040101010101" charset="-122"/>
              </a:rPr>
              <a:t>(</a:t>
            </a:r>
            <a:r>
              <a:rPr lang="zh-CN" altLang="en-US" sz="2000" dirty="0" smtClean="0">
                <a:latin typeface="华文黑体" panose="02010600040101010101" charset="-122"/>
                <a:ea typeface="华文黑体" panose="02010600040101010101" charset="-122"/>
              </a:rPr>
              <a:t>或报文鉴别</a:t>
            </a:r>
            <a:r>
              <a:rPr lang="en-US" altLang="zh-CN" sz="2000" dirty="0" smtClean="0">
                <a:latin typeface="华文黑体" panose="02010600040101010101" charset="-122"/>
                <a:ea typeface="华文黑体" panose="02010600040101010101" charset="-122"/>
              </a:rPr>
              <a:t>)</a:t>
            </a:r>
            <a:r>
              <a:rPr lang="zh-CN" altLang="en-US" sz="2000" dirty="0" smtClean="0">
                <a:latin typeface="华文黑体" panose="02010600040101010101" charset="-122"/>
                <a:ea typeface="华文黑体" panose="02010600040101010101" charset="-122"/>
              </a:rPr>
              <a:t>，</a:t>
            </a:r>
          </a:p>
          <a:p>
            <a:pPr>
              <a:lnSpc>
                <a:spcPct val="150000"/>
              </a:lnSpc>
            </a:pPr>
            <a:r>
              <a:rPr lang="zh-CN" altLang="en-US" sz="2000" dirty="0" smtClean="0">
                <a:latin typeface="华文黑体" panose="02010600040101010101" charset="-122"/>
                <a:ea typeface="华文黑体" panose="02010600040101010101" charset="-122"/>
              </a:rPr>
              <a:t>其主要目标是：</a:t>
            </a:r>
          </a:p>
          <a:p>
            <a:pPr>
              <a:lnSpc>
                <a:spcPct val="150000"/>
              </a:lnSpc>
            </a:pPr>
            <a:r>
              <a:rPr lang="en-US" altLang="zh-CN" sz="2000" dirty="0" smtClean="0">
                <a:latin typeface="华文黑体" panose="02010600040101010101" charset="-122"/>
                <a:ea typeface="华文黑体" panose="02010600040101010101" charset="-122"/>
              </a:rPr>
              <a:t>1</a:t>
            </a:r>
            <a:r>
              <a:rPr lang="zh-CN" altLang="en-US" sz="2000" dirty="0" smtClean="0">
                <a:latin typeface="华文黑体" panose="02010600040101010101" charset="-122"/>
                <a:ea typeface="华文黑体" panose="02010600040101010101" charset="-122"/>
              </a:rPr>
              <a:t>、证明报文确实来自声称的发送方；</a:t>
            </a:r>
          </a:p>
          <a:p>
            <a:pPr>
              <a:lnSpc>
                <a:spcPct val="150000"/>
              </a:lnSpc>
            </a:pPr>
            <a:r>
              <a:rPr lang="en-US" altLang="zh-CN" sz="2000" dirty="0" smtClean="0">
                <a:latin typeface="华文黑体" panose="02010600040101010101" charset="-122"/>
                <a:ea typeface="华文黑体" panose="02010600040101010101" charset="-122"/>
              </a:rPr>
              <a:t>2</a:t>
            </a:r>
            <a:r>
              <a:rPr lang="zh-CN" altLang="en-US" sz="2000" dirty="0" smtClean="0">
                <a:latin typeface="华文黑体" panose="02010600040101010101" charset="-122"/>
                <a:ea typeface="华文黑体" panose="02010600040101010101" charset="-122"/>
              </a:rPr>
              <a:t>、验证报文在传输过程中没有被篡改；</a:t>
            </a:r>
          </a:p>
          <a:p>
            <a:pPr>
              <a:lnSpc>
                <a:spcPct val="150000"/>
              </a:lnSpc>
            </a:pPr>
            <a:r>
              <a:rPr lang="en-US" altLang="zh-CN" sz="2000" dirty="0" smtClean="0">
                <a:latin typeface="华文黑体" panose="02010600040101010101" charset="-122"/>
                <a:ea typeface="华文黑体" panose="02010600040101010101" charset="-122"/>
              </a:rPr>
              <a:t>3</a:t>
            </a:r>
            <a:r>
              <a:rPr lang="zh-CN" altLang="en-US" sz="2000" dirty="0" smtClean="0">
                <a:latin typeface="华文黑体" panose="02010600040101010101" charset="-122"/>
                <a:ea typeface="华文黑体" panose="02010600040101010101" charset="-122"/>
              </a:rPr>
              <a:t>、预防报文的</a:t>
            </a:r>
            <a:r>
              <a:rPr lang="zh-CN" altLang="en-US" sz="2000" dirty="0" smtClean="0">
                <a:solidFill>
                  <a:srgbClr val="C00000"/>
                </a:solidFill>
                <a:latin typeface="华文黑体" panose="02010600040101010101" charset="-122"/>
                <a:ea typeface="华文黑体" panose="02010600040101010101" charset="-122"/>
              </a:rPr>
              <a:t>时间、顺序</a:t>
            </a:r>
            <a:r>
              <a:rPr lang="zh-CN" altLang="en-US" sz="2000" dirty="0" smtClean="0">
                <a:latin typeface="华文黑体" panose="02010600040101010101" charset="-122"/>
                <a:ea typeface="华文黑体" panose="02010600040101010101" charset="-122"/>
              </a:rPr>
              <a:t>被篡改；</a:t>
            </a:r>
          </a:p>
          <a:p>
            <a:pPr>
              <a:lnSpc>
                <a:spcPct val="150000"/>
              </a:lnSpc>
            </a:pPr>
            <a:r>
              <a:rPr lang="en-US" altLang="zh-CN" sz="2000" dirty="0" smtClean="0">
                <a:latin typeface="华文黑体" panose="02010600040101010101" charset="-122"/>
                <a:ea typeface="华文黑体" panose="02010600040101010101" charset="-122"/>
              </a:rPr>
              <a:t>4</a:t>
            </a:r>
            <a:r>
              <a:rPr lang="zh-CN" altLang="en-US" sz="2000" dirty="0" smtClean="0">
                <a:latin typeface="华文黑体" panose="02010600040101010101" charset="-122"/>
                <a:ea typeface="华文黑体" panose="02010600040101010101" charset="-122"/>
              </a:rPr>
              <a:t>、预防报文</a:t>
            </a:r>
            <a:r>
              <a:rPr lang="zh-CN" altLang="en-US" sz="2000" dirty="0" smtClean="0">
                <a:solidFill>
                  <a:srgbClr val="C00000"/>
                </a:solidFill>
                <a:latin typeface="华文黑体" panose="02010600040101010101" charset="-122"/>
                <a:ea typeface="华文黑体" panose="02010600040101010101" charset="-122"/>
              </a:rPr>
              <a:t>持有期</a:t>
            </a:r>
            <a:r>
              <a:rPr lang="zh-CN" altLang="en-US" sz="2000" dirty="0" smtClean="0">
                <a:latin typeface="华文黑体" panose="02010600040101010101" charset="-122"/>
                <a:ea typeface="华文黑体" panose="02010600040101010101" charset="-122"/>
              </a:rPr>
              <a:t>被篡改；</a:t>
            </a:r>
          </a:p>
          <a:p>
            <a:pPr>
              <a:lnSpc>
                <a:spcPct val="150000"/>
              </a:lnSpc>
            </a:pPr>
            <a:r>
              <a:rPr lang="en-US" altLang="zh-CN" sz="2000" dirty="0" smtClean="0">
                <a:latin typeface="华文黑体" panose="02010600040101010101" charset="-122"/>
                <a:ea typeface="华文黑体" panose="02010600040101010101" charset="-122"/>
              </a:rPr>
              <a:t>5</a:t>
            </a:r>
            <a:r>
              <a:rPr lang="zh-CN" altLang="en-US" sz="2000" dirty="0" smtClean="0">
                <a:latin typeface="华文黑体" panose="02010600040101010101" charset="-122"/>
                <a:ea typeface="华文黑体" panose="02010600040101010101" charset="-122"/>
              </a:rPr>
              <a:t>、预防</a:t>
            </a:r>
            <a:r>
              <a:rPr lang="zh-CN" altLang="en-US" sz="2000" dirty="0" smtClean="0">
                <a:solidFill>
                  <a:srgbClr val="C00000"/>
                </a:solidFill>
                <a:latin typeface="华文黑体" panose="02010600040101010101" charset="-122"/>
                <a:ea typeface="华文黑体" panose="02010600040101010101" charset="-122"/>
              </a:rPr>
              <a:t>抵赖</a:t>
            </a:r>
            <a:r>
              <a:rPr lang="zh-CN" altLang="en-US" sz="2000" dirty="0" smtClean="0">
                <a:latin typeface="华文黑体" panose="02010600040101010101" charset="-122"/>
                <a:ea typeface="华文黑体" panose="02010600040101010101" charset="-122"/>
              </a:rPr>
              <a:t>。</a:t>
            </a:r>
          </a:p>
        </p:txBody>
      </p:sp>
      <p:grpSp>
        <p:nvGrpSpPr>
          <p:cNvPr id="11" name="组合 10"/>
          <p:cNvGrpSpPr/>
          <p:nvPr/>
        </p:nvGrpSpPr>
        <p:grpSpPr>
          <a:xfrm>
            <a:off x="0" y="876467"/>
            <a:ext cx="563526" cy="5105067"/>
            <a:chOff x="0" y="-1"/>
            <a:chExt cx="563526" cy="5105067"/>
          </a:xfrm>
        </p:grpSpPr>
        <p:sp>
          <p:nvSpPr>
            <p:cNvPr id="7" name="矩形 6"/>
            <p:cNvSpPr/>
            <p:nvPr/>
          </p:nvSpPr>
          <p:spPr>
            <a:xfrm>
              <a:off x="0" y="-1"/>
              <a:ext cx="563526" cy="2307265"/>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3731983"/>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333658"/>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：消息完整性检测</a:t>
            </a:r>
            <a:r>
              <a:rPr lang="zh-CN" altLang="en-US" sz="2800" b="0" dirty="0" smtClean="0">
                <a:solidFill>
                  <a:schemeClr val="tx1"/>
                </a:solidFill>
                <a:latin typeface="黑体" panose="02010609060101010101" pitchFamily="49" charset="-122"/>
                <a:ea typeface="黑体" panose="02010609060101010101" pitchFamily="49" charset="-122"/>
                <a:sym typeface="+mn-ea"/>
              </a:rPr>
              <a:t>方法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951230" y="2093595"/>
            <a:ext cx="10255250" cy="581057"/>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二、消息完整性检测方法：需要用到密码散列函数，对报文</a:t>
            </a:r>
            <a:r>
              <a:rPr lang="en-US" altLang="zh-CN" sz="2400" dirty="0" smtClean="0">
                <a:latin typeface="Microsoft YaHei" charset="-122"/>
                <a:ea typeface="Microsoft YaHei" charset="-122"/>
                <a:cs typeface="Microsoft YaHei" charset="-122"/>
              </a:rPr>
              <a:t>m</a:t>
            </a:r>
            <a:r>
              <a:rPr lang="zh-CN" altLang="en-US" sz="2400" dirty="0" smtClean="0">
                <a:latin typeface="Microsoft YaHei" charset="-122"/>
                <a:ea typeface="Microsoft YaHei" charset="-122"/>
                <a:cs typeface="Microsoft YaHei" charset="-122"/>
              </a:rPr>
              <a:t>进行散列化。</a:t>
            </a:r>
          </a:p>
        </p:txBody>
      </p:sp>
      <p:grpSp>
        <p:nvGrpSpPr>
          <p:cNvPr id="11" name="组合 10"/>
          <p:cNvGrpSpPr/>
          <p:nvPr/>
        </p:nvGrpSpPr>
        <p:grpSpPr>
          <a:xfrm>
            <a:off x="0" y="876467"/>
            <a:ext cx="563526" cy="5105067"/>
            <a:chOff x="0" y="-1"/>
            <a:chExt cx="563526" cy="5105067"/>
          </a:xfrm>
        </p:grpSpPr>
        <p:sp>
          <p:nvSpPr>
            <p:cNvPr id="7" name="矩形 6"/>
            <p:cNvSpPr/>
            <p:nvPr/>
          </p:nvSpPr>
          <p:spPr>
            <a:xfrm>
              <a:off x="0" y="-1"/>
              <a:ext cx="563526" cy="2307265"/>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3731983"/>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333658"/>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：消息完整性检测</a:t>
            </a:r>
            <a:r>
              <a:rPr lang="zh-CN" altLang="en-US" sz="2800" b="0" dirty="0" smtClean="0">
                <a:solidFill>
                  <a:schemeClr val="tx1"/>
                </a:solidFill>
                <a:latin typeface="黑体" panose="02010609060101010101" pitchFamily="49" charset="-122"/>
                <a:ea typeface="黑体" panose="02010609060101010101" pitchFamily="49" charset="-122"/>
                <a:sym typeface="+mn-ea"/>
              </a:rPr>
              <a:t>方法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838200" y="2005330"/>
            <a:ext cx="7899400" cy="4524315"/>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二、消息完整性检测方法：</a:t>
            </a:r>
          </a:p>
          <a:p>
            <a:pPr>
              <a:lnSpc>
                <a:spcPct val="150000"/>
              </a:lnSpc>
            </a:pPr>
            <a:r>
              <a:rPr lang="en-US" altLang="zh-CN" sz="2400" dirty="0" smtClean="0">
                <a:latin typeface="Microsoft YaHei" charset="-122"/>
                <a:ea typeface="Microsoft YaHei" charset="-122"/>
                <a:cs typeface="Microsoft YaHei" charset="-122"/>
              </a:rPr>
              <a:t>1</a:t>
            </a:r>
            <a:r>
              <a:rPr lang="zh-CN" altLang="en-US" sz="2400" dirty="0" smtClean="0">
                <a:latin typeface="Microsoft YaHei" charset="-122"/>
                <a:ea typeface="Microsoft YaHei" charset="-122"/>
                <a:cs typeface="Microsoft YaHei" charset="-122"/>
              </a:rPr>
              <a:t>、密码散列函数的特性：</a:t>
            </a:r>
            <a:endParaRPr lang="en-US" altLang="zh-CN" sz="2400" dirty="0">
              <a:latin typeface="Microsoft YaHei" charset="-122"/>
              <a:ea typeface="Microsoft YaHei" charset="-122"/>
              <a:cs typeface="Microsoft YaHei" charset="-122"/>
            </a:endParaRPr>
          </a:p>
          <a:p>
            <a:pPr>
              <a:lnSpc>
                <a:spcPct val="150000"/>
              </a:lnSpc>
            </a:pPr>
            <a:r>
              <a:rPr lang="en-US" altLang="zh-CN" sz="2400" dirty="0" smtClean="0">
                <a:latin typeface="Microsoft YaHei" charset="-122"/>
                <a:ea typeface="Microsoft YaHei" charset="-122"/>
                <a:cs typeface="Microsoft YaHei" charset="-122"/>
              </a:rPr>
              <a:t>1</a:t>
            </a:r>
            <a:r>
              <a:rPr lang="zh-CN" altLang="en-US" sz="2400" dirty="0" smtClean="0">
                <a:latin typeface="Microsoft YaHei" charset="-122"/>
                <a:ea typeface="Microsoft YaHei" charset="-122"/>
                <a:cs typeface="Microsoft YaHei" charset="-122"/>
              </a:rPr>
              <a:t>）一般的散列函数具有算法</a:t>
            </a:r>
            <a:r>
              <a:rPr lang="zh-CN" altLang="en-US" sz="2400" dirty="0" smtClean="0">
                <a:solidFill>
                  <a:srgbClr val="C00000"/>
                </a:solidFill>
                <a:latin typeface="Microsoft YaHei" charset="-122"/>
                <a:ea typeface="Microsoft YaHei" charset="-122"/>
                <a:cs typeface="Microsoft YaHei" charset="-122"/>
              </a:rPr>
              <a:t>公开</a:t>
            </a:r>
            <a:endParaRPr lang="en-US" altLang="zh-CN" sz="2400" dirty="0" smtClean="0">
              <a:latin typeface="Microsoft YaHei" charset="-122"/>
              <a:ea typeface="Microsoft YaHei" charset="-122"/>
              <a:cs typeface="Microsoft YaHei" charset="-122"/>
            </a:endParaRPr>
          </a:p>
          <a:p>
            <a:pPr>
              <a:lnSpc>
                <a:spcPct val="150000"/>
              </a:lnSpc>
            </a:pPr>
            <a:r>
              <a:rPr lang="en-US" altLang="zh-CN" sz="2400" dirty="0" smtClean="0">
                <a:latin typeface="Microsoft YaHei" charset="-122"/>
                <a:ea typeface="Microsoft YaHei" charset="-122"/>
                <a:cs typeface="Microsoft YaHei" charset="-122"/>
              </a:rPr>
              <a:t>2</a:t>
            </a:r>
            <a:r>
              <a:rPr lang="zh-CN" altLang="en-US" sz="2400" dirty="0" smtClean="0">
                <a:latin typeface="Microsoft YaHei" charset="-122"/>
                <a:ea typeface="Microsoft YaHei" charset="-122"/>
                <a:cs typeface="Microsoft YaHei" charset="-122"/>
              </a:rPr>
              <a:t>）能够</a:t>
            </a:r>
            <a:r>
              <a:rPr lang="zh-CN" altLang="en-US" sz="2400" dirty="0" smtClean="0">
                <a:solidFill>
                  <a:srgbClr val="C00000"/>
                </a:solidFill>
                <a:latin typeface="Microsoft YaHei" charset="-122"/>
                <a:ea typeface="Microsoft YaHei" charset="-122"/>
                <a:cs typeface="Microsoft YaHei" charset="-122"/>
              </a:rPr>
              <a:t>快速</a:t>
            </a:r>
            <a:r>
              <a:rPr lang="zh-CN" altLang="en-US" sz="2400" dirty="0" smtClean="0">
                <a:latin typeface="Microsoft YaHei" charset="-122"/>
                <a:ea typeface="Microsoft YaHei" charset="-122"/>
                <a:cs typeface="Microsoft YaHei" charset="-122"/>
              </a:rPr>
              <a:t>计算</a:t>
            </a:r>
            <a:endParaRPr lang="en-US" altLang="zh-CN" sz="2400" dirty="0" smtClean="0">
              <a:latin typeface="Microsoft YaHei" charset="-122"/>
              <a:ea typeface="Microsoft YaHei" charset="-122"/>
              <a:cs typeface="Microsoft YaHei" charset="-122"/>
            </a:endParaRPr>
          </a:p>
          <a:p>
            <a:pPr>
              <a:lnSpc>
                <a:spcPct val="150000"/>
              </a:lnSpc>
            </a:pPr>
            <a:r>
              <a:rPr lang="en-US" altLang="zh-CN" sz="2400" dirty="0" smtClean="0">
                <a:latin typeface="Microsoft YaHei" charset="-122"/>
                <a:ea typeface="Microsoft YaHei" charset="-122"/>
                <a:cs typeface="Microsoft YaHei" charset="-122"/>
              </a:rPr>
              <a:t>3</a:t>
            </a:r>
            <a:r>
              <a:rPr lang="zh-CN" altLang="en-US" sz="2400" dirty="0" smtClean="0">
                <a:latin typeface="Microsoft YaHei" charset="-122"/>
                <a:ea typeface="Microsoft YaHei" charset="-122"/>
                <a:cs typeface="Microsoft YaHei" charset="-122"/>
              </a:rPr>
              <a:t>）对任意长度报文进行多对一映射均能产生</a:t>
            </a:r>
            <a:r>
              <a:rPr lang="zh-CN" altLang="en-US" sz="2400" dirty="0" smtClean="0">
                <a:solidFill>
                  <a:srgbClr val="C00000"/>
                </a:solidFill>
                <a:latin typeface="Microsoft YaHei" charset="-122"/>
                <a:ea typeface="Microsoft YaHei" charset="-122"/>
                <a:cs typeface="Microsoft YaHei" charset="-122"/>
              </a:rPr>
              <a:t>定长输出</a:t>
            </a:r>
            <a:endParaRPr lang="en-US" altLang="zh-CN" sz="2400" dirty="0" smtClean="0">
              <a:latin typeface="Microsoft YaHei" charset="-122"/>
              <a:ea typeface="Microsoft YaHei" charset="-122"/>
              <a:cs typeface="Microsoft YaHei" charset="-122"/>
            </a:endParaRPr>
          </a:p>
          <a:p>
            <a:pPr>
              <a:lnSpc>
                <a:spcPct val="150000"/>
              </a:lnSpc>
            </a:pPr>
            <a:r>
              <a:rPr lang="en-US" altLang="zh-CN" sz="2400" dirty="0" smtClean="0">
                <a:latin typeface="Microsoft YaHei" charset="-122"/>
                <a:ea typeface="Microsoft YaHei" charset="-122"/>
                <a:cs typeface="Microsoft YaHei" charset="-122"/>
              </a:rPr>
              <a:t>4</a:t>
            </a:r>
            <a:r>
              <a:rPr lang="zh-CN" altLang="en-US" sz="2400" dirty="0" smtClean="0">
                <a:latin typeface="Microsoft YaHei" charset="-122"/>
                <a:ea typeface="Microsoft YaHei" charset="-122"/>
                <a:cs typeface="Microsoft YaHei" charset="-122"/>
              </a:rPr>
              <a:t>）对于任意报文无法预知其散列值</a:t>
            </a:r>
            <a:endParaRPr lang="en-US" altLang="zh-CN" sz="2400" dirty="0" smtClean="0">
              <a:latin typeface="Microsoft YaHei" charset="-122"/>
              <a:ea typeface="Microsoft YaHei" charset="-122"/>
              <a:cs typeface="Microsoft YaHei" charset="-122"/>
            </a:endParaRPr>
          </a:p>
          <a:p>
            <a:pPr>
              <a:lnSpc>
                <a:spcPct val="150000"/>
              </a:lnSpc>
            </a:pPr>
            <a:r>
              <a:rPr lang="en-US" altLang="zh-CN" sz="2400" dirty="0" smtClean="0">
                <a:latin typeface="Microsoft YaHei" charset="-122"/>
                <a:ea typeface="Microsoft YaHei" charset="-122"/>
                <a:cs typeface="Microsoft YaHei" charset="-122"/>
              </a:rPr>
              <a:t>5</a:t>
            </a:r>
            <a:r>
              <a:rPr lang="zh-CN" altLang="en-US" sz="2400" dirty="0" smtClean="0">
                <a:latin typeface="Microsoft YaHei" charset="-122"/>
                <a:ea typeface="Microsoft YaHei" charset="-122"/>
                <a:cs typeface="Microsoft YaHei" charset="-122"/>
              </a:rPr>
              <a:t>）不同报文不能产生相同的散列</a:t>
            </a:r>
            <a:r>
              <a:rPr lang="zh-CN" altLang="en-US" sz="2400" dirty="0">
                <a:latin typeface="Microsoft YaHei" charset="-122"/>
                <a:ea typeface="Microsoft YaHei" charset="-122"/>
                <a:cs typeface="Microsoft YaHei" charset="-122"/>
              </a:rPr>
              <a:t>值</a:t>
            </a:r>
            <a:r>
              <a:rPr lang="zh-CN" altLang="en-US" sz="2400" dirty="0" smtClean="0">
                <a:latin typeface="Microsoft YaHei" charset="-122"/>
                <a:ea typeface="Microsoft YaHei" charset="-122"/>
                <a:cs typeface="Microsoft YaHei" charset="-122"/>
              </a:rPr>
              <a:t>，具有抗</a:t>
            </a:r>
            <a:r>
              <a:rPr lang="zh-CN" altLang="en-US" sz="2400" dirty="0" smtClean="0">
                <a:latin typeface="Microsoft YaHei" charset="-122"/>
                <a:ea typeface="Microsoft YaHei" charset="-122"/>
                <a:cs typeface="Microsoft YaHei" charset="-122"/>
                <a:sym typeface="+mn-ea"/>
              </a:rPr>
              <a:t>强</a:t>
            </a:r>
            <a:r>
              <a:rPr lang="zh-CN" altLang="en-US" sz="2400" dirty="0">
                <a:latin typeface="Microsoft YaHei" charset="-122"/>
                <a:ea typeface="Microsoft YaHei" charset="-122"/>
                <a:cs typeface="Microsoft YaHei" charset="-122"/>
                <a:sym typeface="+mn-ea"/>
              </a:rPr>
              <a:t>碰撞</a:t>
            </a:r>
            <a:r>
              <a:rPr lang="zh-CN" altLang="en-US" sz="2400" dirty="0" smtClean="0">
                <a:latin typeface="Microsoft YaHei" charset="-122"/>
                <a:ea typeface="Microsoft YaHei" charset="-122"/>
                <a:cs typeface="Microsoft YaHei" charset="-122"/>
                <a:sym typeface="+mn-ea"/>
              </a:rPr>
              <a:t>性</a:t>
            </a:r>
            <a:endParaRPr lang="zh-CN" altLang="en-US" sz="2400" dirty="0" smtClean="0">
              <a:latin typeface="Microsoft YaHei" charset="-122"/>
              <a:ea typeface="Microsoft YaHei" charset="-122"/>
              <a:cs typeface="Microsoft YaHei" charset="-122"/>
            </a:endParaRPr>
          </a:p>
          <a:p>
            <a:pPr>
              <a:lnSpc>
                <a:spcPct val="150000"/>
              </a:lnSpc>
            </a:pPr>
            <a:r>
              <a:rPr lang="en-US" altLang="zh-CN" sz="2400" dirty="0" smtClean="0">
                <a:latin typeface="Microsoft YaHei" charset="-122"/>
                <a:ea typeface="Microsoft YaHei" charset="-122"/>
                <a:cs typeface="Microsoft YaHei" charset="-122"/>
              </a:rPr>
              <a:t>6)   </a:t>
            </a:r>
            <a:r>
              <a:rPr lang="zh-CN" altLang="en-US" sz="2400" dirty="0" smtClean="0">
                <a:latin typeface="Microsoft YaHei" charset="-122"/>
                <a:ea typeface="Microsoft YaHei" charset="-122"/>
                <a:cs typeface="Microsoft YaHei" charset="-122"/>
              </a:rPr>
              <a:t>单向性</a:t>
            </a:r>
            <a:endParaRPr lang="zh-CN" altLang="en-US" sz="2400" dirty="0" smtClean="0">
              <a:latin typeface="Microsoft YaHei" charset="-122"/>
              <a:ea typeface="Microsoft YaHei" charset="-122"/>
              <a:cs typeface="Microsoft YaHei" charset="-122"/>
            </a:endParaRPr>
          </a:p>
        </p:txBody>
      </p:sp>
      <p:grpSp>
        <p:nvGrpSpPr>
          <p:cNvPr id="11" name="组合 10"/>
          <p:cNvGrpSpPr/>
          <p:nvPr/>
        </p:nvGrpSpPr>
        <p:grpSpPr>
          <a:xfrm>
            <a:off x="0" y="876467"/>
            <a:ext cx="563526" cy="5105067"/>
            <a:chOff x="0" y="-1"/>
            <a:chExt cx="563526" cy="5105067"/>
          </a:xfrm>
        </p:grpSpPr>
        <p:sp>
          <p:nvSpPr>
            <p:cNvPr id="7" name="矩形 6"/>
            <p:cNvSpPr/>
            <p:nvPr/>
          </p:nvSpPr>
          <p:spPr>
            <a:xfrm>
              <a:off x="0" y="-1"/>
              <a:ext cx="563526" cy="2307265"/>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8" name="矩形 7"/>
            <p:cNvSpPr/>
            <p:nvPr/>
          </p:nvSpPr>
          <p:spPr>
            <a:xfrm>
              <a:off x="0" y="3731983"/>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2333658"/>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1</a:t>
            </a:r>
            <a:r>
              <a:rPr lang="zh-CN" altLang="en-US" sz="2800" b="0" dirty="0" smtClean="0">
                <a:solidFill>
                  <a:schemeClr val="tx1"/>
                </a:solidFill>
                <a:latin typeface="黑体" panose="02010609060101010101" pitchFamily="49" charset="-122"/>
                <a:ea typeface="黑体" panose="02010609060101010101" pitchFamily="49" charset="-122"/>
                <a:sym typeface="+mn-ea"/>
              </a:rPr>
              <a:t>：消息完整性检测</a:t>
            </a:r>
            <a:r>
              <a:rPr lang="zh-CN" altLang="en-US" sz="2800" b="0" dirty="0" smtClean="0">
                <a:solidFill>
                  <a:schemeClr val="tx1"/>
                </a:solidFill>
                <a:latin typeface="黑体" panose="02010609060101010101" pitchFamily="49" charset="-122"/>
                <a:ea typeface="黑体" panose="02010609060101010101" pitchFamily="49" charset="-122"/>
                <a:sym typeface="+mn-ea"/>
              </a:rPr>
              <a:t>方法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908965" y="2138093"/>
            <a:ext cx="10002190" cy="1753235"/>
          </a:xfrm>
          <a:prstGeom prst="rect">
            <a:avLst/>
          </a:prstGeom>
          <a:noFill/>
        </p:spPr>
        <p:txBody>
          <a:bodyPr wrap="square" rtlCol="0">
            <a:spAutoFit/>
          </a:bodyPr>
          <a:lstStyle/>
          <a:p>
            <a:pPr>
              <a:lnSpc>
                <a:spcPct val="150000"/>
              </a:lnSpc>
            </a:pPr>
            <a:r>
              <a:rPr lang="en-US" altLang="zh-CN" sz="2400" dirty="0" smtClean="0">
                <a:latin typeface="Microsoft YaHei" charset="-122"/>
                <a:ea typeface="Microsoft YaHei" charset="-122"/>
                <a:cs typeface="Microsoft YaHei" charset="-122"/>
              </a:rPr>
              <a:t>2</a:t>
            </a:r>
            <a:r>
              <a:rPr lang="zh-CN" altLang="en-US" sz="2400" dirty="0" smtClean="0">
                <a:latin typeface="Microsoft YaHei" charset="-122"/>
                <a:ea typeface="Microsoft YaHei" charset="-122"/>
                <a:cs typeface="Microsoft YaHei" charset="-122"/>
              </a:rPr>
              <a:t>、典型的散列函数</a:t>
            </a:r>
          </a:p>
          <a:p>
            <a:pPr>
              <a:lnSpc>
                <a:spcPct val="150000"/>
              </a:lnSpc>
            </a:pPr>
            <a:r>
              <a:rPr lang="zh-CN" altLang="en-US" sz="2400" dirty="0" smtClean="0">
                <a:latin typeface="Microsoft YaHei" charset="-122"/>
                <a:ea typeface="Microsoft YaHei" charset="-122"/>
                <a:cs typeface="Microsoft YaHei" charset="-122"/>
              </a:rPr>
              <a:t>第一种：</a:t>
            </a:r>
            <a:r>
              <a:rPr lang="en-US" altLang="zh-CN" sz="2400" dirty="0" smtClean="0">
                <a:latin typeface="Microsoft YaHei" charset="-122"/>
                <a:ea typeface="Microsoft YaHei" charset="-122"/>
                <a:cs typeface="Microsoft YaHei" charset="-122"/>
              </a:rPr>
              <a:t>MD5(Message-Digest Algorithm 5)</a:t>
            </a:r>
            <a:r>
              <a:rPr lang="zh-CN" altLang="en-US" sz="2400" dirty="0" smtClean="0">
                <a:latin typeface="Microsoft YaHei" charset="-122"/>
                <a:ea typeface="Microsoft YaHei" charset="-122"/>
                <a:cs typeface="Microsoft YaHei" charset="-122"/>
              </a:rPr>
              <a:t>：</a:t>
            </a:r>
            <a:r>
              <a:rPr lang="en-US" altLang="zh-CN" sz="2400" dirty="0" smtClean="0">
                <a:latin typeface="Microsoft YaHei" charset="-122"/>
                <a:ea typeface="Microsoft YaHei" charset="-122"/>
                <a:cs typeface="Microsoft YaHei" charset="-122"/>
              </a:rPr>
              <a:t>128</a:t>
            </a:r>
            <a:r>
              <a:rPr lang="zh-CN" altLang="en-US" sz="2400" dirty="0" smtClean="0">
                <a:latin typeface="Microsoft YaHei" charset="-122"/>
                <a:ea typeface="Microsoft YaHei" charset="-122"/>
                <a:cs typeface="Microsoft YaHei" charset="-122"/>
              </a:rPr>
              <a:t>位散列值。</a:t>
            </a:r>
          </a:p>
          <a:p>
            <a:pPr>
              <a:lnSpc>
                <a:spcPct val="150000"/>
              </a:lnSpc>
            </a:pPr>
            <a:r>
              <a:rPr lang="zh-CN" altLang="en-US" sz="2400" dirty="0" smtClean="0">
                <a:latin typeface="Microsoft YaHei" charset="-122"/>
                <a:ea typeface="Microsoft YaHei" charset="-122"/>
                <a:cs typeface="Microsoft YaHei" charset="-122"/>
              </a:rPr>
              <a:t>第二种：</a:t>
            </a:r>
            <a:r>
              <a:rPr lang="en-US" altLang="zh-CN" sz="2400" dirty="0" smtClean="0">
                <a:latin typeface="Microsoft YaHei" charset="-122"/>
                <a:ea typeface="Microsoft YaHei" charset="-122"/>
                <a:cs typeface="Microsoft YaHei" charset="-122"/>
              </a:rPr>
              <a:t>SHA-1</a:t>
            </a:r>
            <a:r>
              <a:rPr lang="zh-CN" altLang="en-US" sz="2400" dirty="0" smtClean="0">
                <a:latin typeface="Microsoft YaHei" charset="-122"/>
                <a:ea typeface="Microsoft YaHei" charset="-122"/>
                <a:cs typeface="Microsoft YaHei" charset="-122"/>
              </a:rPr>
              <a:t>：</a:t>
            </a:r>
            <a:r>
              <a:rPr lang="en-US" altLang="zh-CN" sz="2400" dirty="0" smtClean="0">
                <a:latin typeface="Microsoft YaHei" charset="-122"/>
                <a:ea typeface="Microsoft YaHei" charset="-122"/>
                <a:cs typeface="Microsoft YaHei" charset="-122"/>
              </a:rPr>
              <a:t>160</a:t>
            </a:r>
            <a:r>
              <a:rPr lang="zh-CN" altLang="en-US" sz="2400" dirty="0" smtClean="0">
                <a:latin typeface="Microsoft YaHei" charset="-122"/>
                <a:ea typeface="Microsoft YaHei" charset="-122"/>
                <a:cs typeface="Microsoft YaHei" charset="-122"/>
              </a:rPr>
              <a:t>位散列值</a:t>
            </a:r>
          </a:p>
        </p:txBody>
      </p:sp>
      <p:grpSp>
        <p:nvGrpSpPr>
          <p:cNvPr id="14" name="组合 13"/>
          <p:cNvGrpSpPr/>
          <p:nvPr/>
        </p:nvGrpSpPr>
        <p:grpSpPr>
          <a:xfrm>
            <a:off x="0" y="876467"/>
            <a:ext cx="563526" cy="5105067"/>
            <a:chOff x="0" y="-1"/>
            <a:chExt cx="563526" cy="5105067"/>
          </a:xfrm>
        </p:grpSpPr>
        <p:sp>
          <p:nvSpPr>
            <p:cNvPr id="15" name="矩形 14"/>
            <p:cNvSpPr/>
            <p:nvPr/>
          </p:nvSpPr>
          <p:spPr>
            <a:xfrm>
              <a:off x="0" y="-1"/>
              <a:ext cx="563526" cy="2307265"/>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sp>
          <p:nvSpPr>
            <p:cNvPr id="16" name="矩形 15"/>
            <p:cNvSpPr/>
            <p:nvPr/>
          </p:nvSpPr>
          <p:spPr>
            <a:xfrm>
              <a:off x="0" y="3731983"/>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7" name="矩形 16"/>
            <p:cNvSpPr/>
            <p:nvPr/>
          </p:nvSpPr>
          <p:spPr>
            <a:xfrm>
              <a:off x="0" y="2333658"/>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黑客利用</a:t>
            </a:r>
            <a:r>
              <a:rPr lang="en-US" altLang="zh-CN" sz="2400" b="0" dirty="0">
                <a:solidFill>
                  <a:schemeClr val="tx1"/>
                </a:solidFill>
                <a:latin typeface="黑体" panose="02010609060101010101" pitchFamily="49" charset="-122"/>
                <a:ea typeface="黑体" panose="02010609060101010101" pitchFamily="49" charset="-122"/>
              </a:rPr>
              <a:t>IP</a:t>
            </a:r>
            <a:r>
              <a:rPr lang="zh-CN" altLang="en-US" sz="2400" b="0" dirty="0">
                <a:solidFill>
                  <a:schemeClr val="tx1"/>
                </a:solidFill>
                <a:latin typeface="黑体" panose="02010609060101010101" pitchFamily="49" charset="-122"/>
                <a:ea typeface="黑体" panose="02010609060101010101" pitchFamily="49" charset="-122"/>
              </a:rPr>
              <a:t>地址进行欺骗攻击的方法是</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rgbClr val="FF0000"/>
                </a:solidFill>
                <a:latin typeface="黑体" panose="02010609060101010101" pitchFamily="49" charset="-122"/>
                <a:ea typeface="黑体" panose="02010609060101010101" pitchFamily="49" charset="-122"/>
              </a:rPr>
              <a:t>A:IP</a:t>
            </a:r>
            <a:r>
              <a:rPr lang="zh-CN" altLang="en-US" sz="2400" b="0" dirty="0">
                <a:solidFill>
                  <a:srgbClr val="FF0000"/>
                </a:solidFill>
                <a:latin typeface="黑体" panose="02010609060101010101" pitchFamily="49" charset="-122"/>
                <a:ea typeface="黑体" panose="02010609060101010101" pitchFamily="49" charset="-122"/>
              </a:rPr>
              <a:t>欺骗</a:t>
            </a:r>
            <a:r>
              <a:rPr lang="zh-CN" altLang="en-US" sz="2400" b="0" dirty="0">
                <a:solidFill>
                  <a:schemeClr val="tx1"/>
                </a:solidFill>
                <a:latin typeface="黑体" panose="02010609060101010101" pitchFamily="49" charset="-122"/>
                <a:ea typeface="黑体" panose="02010609060101010101" pitchFamily="49" charset="-122"/>
              </a:rPr>
              <a:t> </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解密</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窃取</a:t>
            </a:r>
            <a:r>
              <a:rPr lang="zh-CN" altLang="en-US" sz="2400" b="0" dirty="0" smtClean="0">
                <a:solidFill>
                  <a:schemeClr val="tx1"/>
                </a:solidFill>
                <a:latin typeface="黑体" panose="02010609060101010101" pitchFamily="49" charset="-122"/>
                <a:ea typeface="黑体" panose="02010609060101010101" pitchFamily="49" charset="-122"/>
              </a:rPr>
              <a:t>口令</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发送病毒</a:t>
            </a:r>
            <a:r>
              <a:rPr lang="zh-CN" altLang="en-US" sz="2400" b="0" dirty="0"/>
              <a:t> </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MD5</a:t>
            </a:r>
            <a:r>
              <a:rPr lang="zh-CN" altLang="en-US" sz="2400" b="0" dirty="0">
                <a:solidFill>
                  <a:schemeClr val="tx1"/>
                </a:solidFill>
                <a:latin typeface="黑体" panose="02010609060101010101" pitchFamily="49" charset="-122"/>
                <a:ea typeface="黑体" panose="02010609060101010101" pitchFamily="49" charset="-122"/>
              </a:rPr>
              <a:t>对报文散列后，得到</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位的散列值</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A:112</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B:128</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C:168</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D:160</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1</a:t>
            </a:r>
            <a:r>
              <a:rPr lang="zh-CN" altLang="en-US" sz="2400" b="0" dirty="0" smtClean="0">
                <a:solidFill>
                  <a:schemeClr val="tx1"/>
                </a:solidFill>
                <a:latin typeface="黑体" panose="02010609060101010101" pitchFamily="49" charset="-122"/>
                <a:ea typeface="黑体" panose="02010609060101010101" pitchFamily="49" charset="-122"/>
              </a:rPr>
              <a:t>、</a:t>
            </a:r>
            <a:r>
              <a:rPr lang="en-US" altLang="zh-CN" sz="2400" b="0" dirty="0">
                <a:solidFill>
                  <a:schemeClr val="tx1"/>
                </a:solidFill>
                <a:latin typeface="黑体" panose="02010609060101010101" pitchFamily="49" charset="-122"/>
                <a:ea typeface="黑体" panose="02010609060101010101" pitchFamily="49" charset="-122"/>
              </a:rPr>
              <a:t>MD5</a:t>
            </a:r>
            <a:r>
              <a:rPr lang="zh-CN" altLang="en-US" sz="2400" b="0" dirty="0">
                <a:solidFill>
                  <a:schemeClr val="tx1"/>
                </a:solidFill>
                <a:latin typeface="黑体" panose="02010609060101010101" pitchFamily="49" charset="-122"/>
                <a:ea typeface="黑体" panose="02010609060101010101" pitchFamily="49" charset="-122"/>
              </a:rPr>
              <a:t>对报文散列后，得到</a:t>
            </a:r>
            <a:r>
              <a:rPr lang="zh-CN" altLang="en-US" sz="2400" b="0" dirty="0" smtClean="0">
                <a:solidFill>
                  <a:schemeClr val="tx1"/>
                </a:solidFill>
                <a:latin typeface="黑体" panose="02010609060101010101" pitchFamily="49" charset="-122"/>
                <a:ea typeface="黑体" panose="02010609060101010101" pitchFamily="49" charset="-122"/>
              </a:rPr>
              <a:t>（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位的散列值</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smtClean="0">
                <a:solidFill>
                  <a:schemeClr val="tx1"/>
                </a:solidFill>
                <a:latin typeface="黑体" panose="02010609060101010101" pitchFamily="49" charset="-122"/>
                <a:ea typeface="黑体" panose="02010609060101010101" pitchFamily="49" charset="-122"/>
              </a:rPr>
              <a:t>A:112</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rgbClr val="FF0000"/>
                </a:solidFill>
                <a:latin typeface="黑体" panose="02010609060101010101" pitchFamily="49" charset="-122"/>
                <a:ea typeface="黑体" panose="02010609060101010101" pitchFamily="49" charset="-122"/>
              </a:rPr>
              <a:t>B:128</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smtClean="0">
                <a:solidFill>
                  <a:schemeClr val="tx1"/>
                </a:solidFill>
                <a:latin typeface="黑体" panose="02010609060101010101" pitchFamily="49" charset="-122"/>
                <a:ea typeface="黑体" panose="02010609060101010101" pitchFamily="49" charset="-122"/>
              </a:rPr>
              <a:t>C:168</a:t>
            </a:r>
          </a:p>
          <a:p>
            <a:endParaRPr lang="en-US" altLang="zh-CN"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D:160</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为了实现消息完整性检测，需要用到密码散列函数，下列不是密码散列函数应具备的特性的是（    ）</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单向性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B:</a:t>
            </a:r>
            <a:r>
              <a:rPr lang="zh-CN" altLang="en-US" sz="2400" b="0" dirty="0">
                <a:solidFill>
                  <a:schemeClr val="tx1"/>
                </a:solidFill>
                <a:latin typeface="黑体" panose="02010609060101010101" pitchFamily="49" charset="-122"/>
                <a:ea typeface="黑体" panose="02010609060101010101" pitchFamily="49" charset="-122"/>
              </a:rPr>
              <a:t>一般的散列函数算法都不</a:t>
            </a:r>
            <a:r>
              <a:rPr lang="zh-CN" altLang="en-US" sz="2400" b="0" dirty="0" smtClean="0">
                <a:solidFill>
                  <a:schemeClr val="tx1"/>
                </a:solidFill>
                <a:latin typeface="黑体" panose="02010609060101010101" pitchFamily="49" charset="-122"/>
                <a:ea typeface="黑体" panose="02010609060101010101" pitchFamily="49" charset="-122"/>
              </a:rPr>
              <a:t>公开</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抗弱碰撞</a:t>
            </a:r>
            <a:r>
              <a:rPr lang="zh-CN" altLang="en-US" sz="2400" b="0" dirty="0" smtClean="0">
                <a:solidFill>
                  <a:schemeClr val="tx1"/>
                </a:solidFill>
                <a:latin typeface="黑体" panose="02010609060101010101" pitchFamily="49" charset="-122"/>
                <a:ea typeface="黑体" panose="02010609060101010101" pitchFamily="49" charset="-122"/>
              </a:rPr>
              <a:t>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抗强碰撞性</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lnSpc>
                <a:spcPct val="100000"/>
              </a:lnSpc>
              <a:buNone/>
            </a:pPr>
            <a:r>
              <a:rPr lang="zh-CN" altLang="en-US" sz="2800" b="1" dirty="0" smtClean="0">
                <a:latin typeface="黑体" panose="02010609060101010101" pitchFamily="49" charset="-122"/>
                <a:ea typeface="黑体" panose="02010609060101010101" pitchFamily="49" charset="-122"/>
                <a:sym typeface="+mn-ea"/>
              </a:rPr>
              <a:t>练习题</a:t>
            </a:r>
            <a:endParaRPr lang="zh-CN" altLang="en-US" sz="2800" b="1" dirty="0">
              <a:latin typeface="黑体" panose="02010609060101010101" pitchFamily="49" charset="-122"/>
              <a:ea typeface="黑体" panose="02010609060101010101" pitchFamily="49" charset="-122"/>
              <a:sym typeface="+mn-ea"/>
            </a:endParaRPr>
          </a:p>
        </p:txBody>
      </p:sp>
      <p:sp>
        <p:nvSpPr>
          <p:cNvPr id="4" name="文本框 2"/>
          <p:cNvSpPr txBox="1"/>
          <p:nvPr>
            <p:custDataLst>
              <p:tags r:id="rId1"/>
            </p:custDataLst>
          </p:nvPr>
        </p:nvSpPr>
        <p:spPr>
          <a:xfrm>
            <a:off x="735180" y="1341252"/>
            <a:ext cx="10474053" cy="5039392"/>
          </a:xfrm>
          <a:prstGeom prst="rect">
            <a:avLst/>
          </a:prstGeom>
          <a:effectLst>
            <a:glow rad="139700">
              <a:schemeClr val="accent2">
                <a:satMod val="175000"/>
                <a:alpha val="40000"/>
              </a:schemeClr>
            </a:glow>
          </a:effectLst>
        </p:spPr>
        <p:txBody>
          <a:bodyPr vert="horz" lIns="111078" tIns="55543" rIns="111078" bIns="55543" rtlCol="0" anchor="t">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en-US" altLang="zh-CN" sz="2400" b="0" dirty="0" smtClean="0">
                <a:solidFill>
                  <a:schemeClr val="tx1"/>
                </a:solidFill>
                <a:latin typeface="黑体" panose="02010609060101010101" pitchFamily="49" charset="-122"/>
                <a:ea typeface="黑体" panose="02010609060101010101" pitchFamily="49" charset="-122"/>
              </a:rPr>
              <a:t>2</a:t>
            </a:r>
            <a:r>
              <a:rPr lang="zh-CN" altLang="en-US" sz="2400" b="0" dirty="0" smtClean="0">
                <a:solidFill>
                  <a:schemeClr val="tx1"/>
                </a:solidFill>
                <a:latin typeface="黑体" panose="02010609060101010101" pitchFamily="49" charset="-122"/>
                <a:ea typeface="黑体" panose="02010609060101010101" pitchFamily="49" charset="-122"/>
              </a:rPr>
              <a:t>、</a:t>
            </a:r>
            <a:r>
              <a:rPr lang="zh-CN" altLang="en-US" sz="2400" b="0" dirty="0">
                <a:solidFill>
                  <a:schemeClr val="tx1"/>
                </a:solidFill>
                <a:latin typeface="黑体" panose="02010609060101010101" pitchFamily="49" charset="-122"/>
                <a:ea typeface="黑体" panose="02010609060101010101" pitchFamily="49" charset="-122"/>
              </a:rPr>
              <a:t>为了实现消息完整性检测，需要用到密码散列函数，下列不是密码散列函数应具备的特性的是（  </a:t>
            </a:r>
            <a:r>
              <a:rPr lang="en-US" altLang="zh-CN" sz="2400" b="0" dirty="0" smtClean="0">
                <a:solidFill>
                  <a:srgbClr val="FF0000"/>
                </a:solidFill>
                <a:latin typeface="黑体" panose="02010609060101010101" pitchFamily="49" charset="-122"/>
                <a:ea typeface="黑体" panose="02010609060101010101" pitchFamily="49" charset="-122"/>
              </a:rPr>
              <a:t>B</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chemeClr val="tx1"/>
                </a:solidFill>
                <a:latin typeface="黑体" panose="02010609060101010101" pitchFamily="49" charset="-122"/>
                <a:ea typeface="黑体" panose="02010609060101010101" pitchFamily="49" charset="-122"/>
              </a:rPr>
              <a:t>）</a:t>
            </a:r>
            <a:r>
              <a:rPr lang="zh-CN" altLang="en-US" sz="2400" b="0" dirty="0" smtClean="0">
                <a:solidFill>
                  <a:schemeClr val="tx1"/>
                </a:solidFill>
                <a:latin typeface="黑体" panose="02010609060101010101" pitchFamily="49" charset="-122"/>
                <a:ea typeface="黑体" panose="02010609060101010101" pitchFamily="49" charset="-122"/>
              </a:rPr>
              <a:t>。  </a:t>
            </a:r>
            <a:r>
              <a:rPr lang="zh-CN" altLang="en-US" sz="2400" b="0" dirty="0">
                <a:solidFill>
                  <a:srgbClr val="FF0000"/>
                </a:solidFill>
                <a:latin typeface="黑体" panose="02010609060101010101" pitchFamily="49" charset="-122"/>
                <a:ea typeface="黑体" panose="02010609060101010101" pitchFamily="49" charset="-122"/>
              </a:rPr>
              <a:t>选择</a:t>
            </a:r>
            <a:r>
              <a:rPr lang="zh-CN" altLang="en-US" sz="2400" b="0" dirty="0" smtClean="0">
                <a:solidFill>
                  <a:srgbClr val="FF0000"/>
                </a:solidFill>
                <a:latin typeface="黑体" panose="02010609060101010101" pitchFamily="49" charset="-122"/>
                <a:ea typeface="黑体" panose="02010609060101010101" pitchFamily="49" charset="-122"/>
              </a:rPr>
              <a:t>题  </a:t>
            </a:r>
            <a:endParaRPr lang="en-US" altLang="zh-CN" sz="2400" b="0" dirty="0" smtClean="0">
              <a:solidFill>
                <a:schemeClr val="tx1"/>
              </a:solidFill>
              <a:latin typeface="黑体" panose="02010609060101010101" pitchFamily="49" charset="-122"/>
              <a:ea typeface="黑体" panose="02010609060101010101" pitchFamily="49" charset="-122"/>
            </a:endParaRP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a:p>
            <a:r>
              <a:rPr lang="en-US" altLang="zh-CN" sz="2400" b="0" dirty="0">
                <a:solidFill>
                  <a:schemeClr val="tx1"/>
                </a:solidFill>
                <a:latin typeface="黑体" panose="02010609060101010101" pitchFamily="49" charset="-122"/>
                <a:ea typeface="黑体" panose="02010609060101010101" pitchFamily="49" charset="-122"/>
              </a:rPr>
              <a:t>A:</a:t>
            </a:r>
            <a:r>
              <a:rPr lang="zh-CN" altLang="en-US" sz="2400" b="0" dirty="0" smtClean="0">
                <a:solidFill>
                  <a:schemeClr val="tx1"/>
                </a:solidFill>
                <a:latin typeface="黑体" panose="02010609060101010101" pitchFamily="49" charset="-122"/>
                <a:ea typeface="黑体" panose="02010609060101010101" pitchFamily="49" charset="-122"/>
              </a:rPr>
              <a:t>单向性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rgbClr val="FF0000"/>
                </a:solidFill>
                <a:latin typeface="黑体" panose="02010609060101010101" pitchFamily="49" charset="-122"/>
                <a:ea typeface="黑体" panose="02010609060101010101" pitchFamily="49" charset="-122"/>
              </a:rPr>
              <a:t>B:</a:t>
            </a:r>
            <a:r>
              <a:rPr lang="zh-CN" altLang="en-US" sz="2400" b="0" dirty="0">
                <a:solidFill>
                  <a:srgbClr val="FF0000"/>
                </a:solidFill>
                <a:latin typeface="黑体" panose="02010609060101010101" pitchFamily="49" charset="-122"/>
                <a:ea typeface="黑体" panose="02010609060101010101" pitchFamily="49" charset="-122"/>
              </a:rPr>
              <a:t>一般的散列函数算法都不</a:t>
            </a:r>
            <a:r>
              <a:rPr lang="zh-CN" altLang="en-US" sz="2400" b="0" dirty="0" smtClean="0">
                <a:solidFill>
                  <a:srgbClr val="FF0000"/>
                </a:solidFill>
                <a:latin typeface="黑体" panose="02010609060101010101" pitchFamily="49" charset="-122"/>
                <a:ea typeface="黑体" panose="02010609060101010101" pitchFamily="49" charset="-122"/>
              </a:rPr>
              <a:t>公开</a:t>
            </a:r>
            <a:endParaRPr lang="en-US" altLang="zh-CN" sz="2400" b="0" dirty="0" smtClean="0">
              <a:solidFill>
                <a:srgbClr val="FF0000"/>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C:</a:t>
            </a:r>
            <a:r>
              <a:rPr lang="zh-CN" altLang="en-US" sz="2400" b="0" dirty="0">
                <a:solidFill>
                  <a:schemeClr val="tx1"/>
                </a:solidFill>
                <a:latin typeface="黑体" panose="02010609060101010101" pitchFamily="49" charset="-122"/>
                <a:ea typeface="黑体" panose="02010609060101010101" pitchFamily="49" charset="-122"/>
              </a:rPr>
              <a:t>抗弱碰撞</a:t>
            </a:r>
            <a:r>
              <a:rPr lang="zh-CN" altLang="en-US" sz="2400" b="0" dirty="0" smtClean="0">
                <a:solidFill>
                  <a:schemeClr val="tx1"/>
                </a:solidFill>
                <a:latin typeface="黑体" panose="02010609060101010101" pitchFamily="49" charset="-122"/>
                <a:ea typeface="黑体" panose="02010609060101010101" pitchFamily="49" charset="-122"/>
              </a:rPr>
              <a:t>性</a:t>
            </a:r>
            <a:endParaRPr lang="en-US" altLang="zh-CN" sz="2400" b="0" dirty="0" smtClean="0">
              <a:solidFill>
                <a:schemeClr val="tx1"/>
              </a:solidFill>
              <a:latin typeface="黑体" panose="02010609060101010101" pitchFamily="49" charset="-122"/>
              <a:ea typeface="黑体" panose="02010609060101010101" pitchFamily="49" charset="-122"/>
            </a:endParaRPr>
          </a:p>
          <a:p>
            <a:endParaRPr lang="zh-CN" altLang="en-US" sz="2400" b="0" dirty="0">
              <a:solidFill>
                <a:schemeClr val="tx1"/>
              </a:solidFill>
              <a:latin typeface="黑体" panose="02010609060101010101" pitchFamily="49" charset="-122"/>
              <a:ea typeface="黑体" panose="02010609060101010101" pitchFamily="49" charset="-122"/>
            </a:endParaRPr>
          </a:p>
          <a:p>
            <a:r>
              <a:rPr lang="en-US" altLang="zh-CN" sz="2400" b="0" dirty="0">
                <a:solidFill>
                  <a:schemeClr val="tx1"/>
                </a:solidFill>
                <a:latin typeface="黑体" panose="02010609060101010101" pitchFamily="49" charset="-122"/>
                <a:ea typeface="黑体" panose="02010609060101010101" pitchFamily="49" charset="-122"/>
              </a:rPr>
              <a:t>D:</a:t>
            </a:r>
            <a:r>
              <a:rPr lang="zh-CN" altLang="en-US" sz="2400" b="0" dirty="0">
                <a:solidFill>
                  <a:schemeClr val="tx1"/>
                </a:solidFill>
                <a:latin typeface="黑体" panose="02010609060101010101" pitchFamily="49" charset="-122"/>
                <a:ea typeface="黑体" panose="02010609060101010101" pitchFamily="49" charset="-122"/>
              </a:rPr>
              <a:t>抗强碰撞性</a:t>
            </a:r>
          </a:p>
          <a:p>
            <a:pPr>
              <a:lnSpc>
                <a:spcPct val="150000"/>
              </a:lnSpc>
            </a:pPr>
            <a:endParaRPr lang="en-US" altLang="zh-CN" sz="2400" b="0" dirty="0">
              <a:solidFill>
                <a:schemeClr val="tx1"/>
              </a:solidFill>
              <a:latin typeface="黑体" panose="02010609060101010101" pitchFamily="49" charset="-122"/>
              <a:ea typeface="黑体" panose="02010609060101010101" pitchFamily="49" charset="-122"/>
              <a:sym typeface="+mn-ea"/>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：报文</a:t>
            </a:r>
            <a:r>
              <a:rPr lang="zh-CN" altLang="en-US" sz="2800" b="0" dirty="0" smtClean="0">
                <a:solidFill>
                  <a:schemeClr val="tx1"/>
                </a:solidFill>
                <a:latin typeface="黑体" panose="02010609060101010101" pitchFamily="49" charset="-122"/>
                <a:ea typeface="黑体" panose="02010609060101010101" pitchFamily="49" charset="-122"/>
                <a:sym typeface="+mn-ea"/>
              </a:rPr>
              <a:t>认证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13" name="组合 12"/>
          <p:cNvGrpSpPr/>
          <p:nvPr/>
        </p:nvGrpSpPr>
        <p:grpSpPr>
          <a:xfrm>
            <a:off x="0" y="876467"/>
            <a:ext cx="563526" cy="5105067"/>
            <a:chOff x="0" y="-1"/>
            <a:chExt cx="563526" cy="5105067"/>
          </a:xfrm>
        </p:grpSpPr>
        <p:sp>
          <p:nvSpPr>
            <p:cNvPr id="14" name="矩形 13"/>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5" name="矩形 14"/>
            <p:cNvSpPr/>
            <p:nvPr/>
          </p:nvSpPr>
          <p:spPr>
            <a:xfrm>
              <a:off x="0" y="3731983"/>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6" name="矩形 15"/>
            <p:cNvSpPr/>
            <p:nvPr/>
          </p:nvSpPr>
          <p:spPr>
            <a:xfrm>
              <a:off x="0" y="2333658"/>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8" name="文本框 7"/>
          <p:cNvSpPr txBox="1"/>
          <p:nvPr/>
        </p:nvSpPr>
        <p:spPr>
          <a:xfrm>
            <a:off x="880745" y="2076450"/>
            <a:ext cx="10975975" cy="2862322"/>
          </a:xfrm>
          <a:prstGeom prst="rect">
            <a:avLst/>
          </a:prstGeom>
          <a:noFill/>
        </p:spPr>
        <p:txBody>
          <a:bodyPr wrap="square" rtlCol="0">
            <a:spAutoFit/>
          </a:bodyPr>
          <a:lstStyle/>
          <a:p>
            <a:pPr>
              <a:lnSpc>
                <a:spcPct val="150000"/>
              </a:lnSpc>
            </a:pPr>
            <a:r>
              <a:rPr lang="zh-CN" altLang="en-US" sz="2400" dirty="0">
                <a:latin typeface="华文黑体" panose="02010600040101010101" charset="-122"/>
                <a:ea typeface="华文黑体" panose="02010600040101010101" charset="-122"/>
              </a:rPr>
              <a:t>一、消息完整性检测的一个重要目的就是完成</a:t>
            </a:r>
            <a:r>
              <a:rPr lang="zh-CN" altLang="en-US" sz="2400" dirty="0">
                <a:solidFill>
                  <a:srgbClr val="C00000"/>
                </a:solidFill>
                <a:latin typeface="华文黑体" panose="02010600040101010101" charset="-122"/>
                <a:ea typeface="华文黑体" panose="02010600040101010101" charset="-122"/>
              </a:rPr>
              <a:t>报文认证</a:t>
            </a:r>
            <a:r>
              <a:rPr lang="zh-CN" altLang="en-US" sz="2400" dirty="0">
                <a:latin typeface="华文黑体" panose="02010600040101010101" charset="-122"/>
                <a:ea typeface="华文黑体" panose="02010600040101010101" charset="-122"/>
              </a:rPr>
              <a:t>。</a:t>
            </a:r>
          </a:p>
          <a:p>
            <a:pPr>
              <a:lnSpc>
                <a:spcPct val="150000"/>
              </a:lnSpc>
            </a:pPr>
            <a:r>
              <a:rPr lang="zh-CN" altLang="en-US" sz="2400" dirty="0">
                <a:latin typeface="华文黑体" panose="02010600040101010101" charset="-122"/>
                <a:ea typeface="华文黑体" panose="02010600040101010101" charset="-122"/>
              </a:rPr>
              <a:t>报文认证是使消息的接受者能够检验收到的消息是否是真实的认证方法</a:t>
            </a:r>
            <a:r>
              <a:rPr lang="zh-CN" altLang="en-US" sz="2400" dirty="0" smtClean="0">
                <a:latin typeface="华文黑体" panose="02010600040101010101" charset="-122"/>
                <a:ea typeface="华文黑体" panose="02010600040101010101" charset="-122"/>
              </a:rPr>
              <a:t>。</a:t>
            </a:r>
            <a:endParaRPr lang="en-US" altLang="zh-CN" sz="2400" dirty="0" smtClean="0">
              <a:latin typeface="华文黑体" panose="02010600040101010101" charset="-122"/>
              <a:ea typeface="华文黑体" panose="02010600040101010101" charset="-122"/>
            </a:endParaRPr>
          </a:p>
          <a:p>
            <a:pPr>
              <a:lnSpc>
                <a:spcPct val="150000"/>
              </a:lnSpc>
            </a:pPr>
            <a:r>
              <a:rPr lang="zh-CN" altLang="en-US" sz="2400" dirty="0" smtClean="0">
                <a:latin typeface="华文黑体" panose="02010600040101010101" charset="-122"/>
                <a:ea typeface="华文黑体" panose="02010600040101010101" charset="-122"/>
              </a:rPr>
              <a:t>报</a:t>
            </a:r>
            <a:r>
              <a:rPr lang="zh-CN" altLang="en-US" sz="2400" dirty="0">
                <a:latin typeface="华文黑体" panose="02010600040101010101" charset="-122"/>
                <a:ea typeface="华文黑体" panose="02010600040101010101" charset="-122"/>
              </a:rPr>
              <a:t>文</a:t>
            </a:r>
            <a:r>
              <a:rPr lang="zh-CN" altLang="en-US" sz="2400" dirty="0" smtClean="0">
                <a:latin typeface="华文黑体" panose="02010600040101010101" charset="-122"/>
                <a:ea typeface="华文黑体" panose="02010600040101010101" charset="-122"/>
              </a:rPr>
              <a:t>认证</a:t>
            </a:r>
            <a:r>
              <a:rPr lang="zh-CN" altLang="en-US" sz="2400" dirty="0">
                <a:latin typeface="华文黑体" panose="02010600040101010101" charset="-122"/>
                <a:ea typeface="华文黑体" panose="02010600040101010101" charset="-122"/>
              </a:rPr>
              <a:t>的目的有两个</a:t>
            </a:r>
            <a:r>
              <a:rPr lang="en-US" altLang="zh-CN" sz="2400" dirty="0" smtClean="0">
                <a:latin typeface="华文黑体" panose="02010600040101010101" charset="-122"/>
                <a:ea typeface="华文黑体" panose="02010600040101010101" charset="-122"/>
              </a:rPr>
              <a:t>:</a:t>
            </a:r>
          </a:p>
          <a:p>
            <a:pPr>
              <a:lnSpc>
                <a:spcPct val="150000"/>
              </a:lnSpc>
            </a:pPr>
            <a:r>
              <a:rPr lang="zh-CN" altLang="en-US" sz="2400" dirty="0" smtClean="0">
                <a:latin typeface="华文黑体" panose="02010600040101010101" charset="-122"/>
                <a:ea typeface="华文黑体" panose="02010600040101010101" charset="-122"/>
              </a:rPr>
              <a:t>     </a:t>
            </a: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、消息</a:t>
            </a:r>
            <a:r>
              <a:rPr lang="zh-CN" altLang="en-US" sz="2400" dirty="0">
                <a:latin typeface="华文黑体" panose="02010600040101010101" charset="-122"/>
                <a:ea typeface="华文黑体" panose="02010600040101010101" charset="-122"/>
              </a:rPr>
              <a:t>源的认证</a:t>
            </a:r>
            <a:r>
              <a:rPr lang="en-US" altLang="zh-CN" sz="2400" dirty="0" smtClean="0">
                <a:latin typeface="华文黑体" panose="02010600040101010101" charset="-122"/>
                <a:ea typeface="华文黑体" panose="02010600040101010101" charset="-122"/>
              </a:rPr>
              <a:t>;</a:t>
            </a:r>
          </a:p>
          <a:p>
            <a:pPr>
              <a:lnSpc>
                <a:spcPct val="150000"/>
              </a:lnSpc>
            </a:pPr>
            <a:r>
              <a:rPr lang="zh-CN" altLang="en-US" sz="2400" dirty="0" smtClean="0">
                <a:latin typeface="华文黑体" panose="02010600040101010101" charset="-122"/>
                <a:ea typeface="华文黑体" panose="02010600040101010101" charset="-122"/>
              </a:rPr>
              <a:t>     </a:t>
            </a: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、消息</a:t>
            </a:r>
            <a:r>
              <a:rPr lang="zh-CN" altLang="en-US" sz="2400" dirty="0">
                <a:latin typeface="华文黑体" panose="02010600040101010101" charset="-122"/>
                <a:ea typeface="华文黑体" panose="02010600040101010101" charset="-122"/>
              </a:rPr>
              <a:t>的</a:t>
            </a:r>
            <a:r>
              <a:rPr lang="zh-CN" altLang="en-US" sz="2400" dirty="0" smtClean="0">
                <a:latin typeface="华文黑体" panose="02010600040101010101" charset="-122"/>
                <a:ea typeface="华文黑体" panose="02010600040101010101" charset="-122"/>
              </a:rPr>
              <a:t>认证。</a:t>
            </a:r>
            <a:endParaRPr lang="en-US" altLang="zh-CN" sz="2400" dirty="0" smtClean="0">
              <a:latin typeface="华文黑体" panose="02010600040101010101" charset="-122"/>
              <a:ea typeface="华文黑体" panose="02010600040101010101" charset="-122"/>
            </a:endParaRPr>
          </a:p>
        </p:txBody>
      </p:sp>
    </p:spTree>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：报文</a:t>
            </a:r>
            <a:r>
              <a:rPr lang="zh-CN" altLang="en-US" sz="2800" b="0" dirty="0" smtClean="0">
                <a:solidFill>
                  <a:schemeClr val="tx1"/>
                </a:solidFill>
                <a:latin typeface="黑体" panose="02010609060101010101" pitchFamily="49" charset="-122"/>
                <a:ea typeface="黑体" panose="02010609060101010101" pitchFamily="49" charset="-122"/>
                <a:sym typeface="+mn-ea"/>
              </a:rPr>
              <a:t>认证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grpSp>
        <p:nvGrpSpPr>
          <p:cNvPr id="13" name="组合 12"/>
          <p:cNvGrpSpPr/>
          <p:nvPr/>
        </p:nvGrpSpPr>
        <p:grpSpPr>
          <a:xfrm>
            <a:off x="0" y="876467"/>
            <a:ext cx="563526" cy="5105067"/>
            <a:chOff x="0" y="-1"/>
            <a:chExt cx="563526" cy="5105067"/>
          </a:xfrm>
        </p:grpSpPr>
        <p:sp>
          <p:nvSpPr>
            <p:cNvPr id="14" name="矩形 13"/>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5" name="矩形 14"/>
            <p:cNvSpPr/>
            <p:nvPr/>
          </p:nvSpPr>
          <p:spPr>
            <a:xfrm>
              <a:off x="0" y="3731983"/>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6" name="矩形 15"/>
            <p:cNvSpPr/>
            <p:nvPr/>
          </p:nvSpPr>
          <p:spPr>
            <a:xfrm>
              <a:off x="0" y="2333658"/>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
        <p:nvSpPr>
          <p:cNvPr id="8" name="文本框 7"/>
          <p:cNvSpPr txBox="1"/>
          <p:nvPr/>
        </p:nvSpPr>
        <p:spPr>
          <a:xfrm>
            <a:off x="880745" y="2076450"/>
            <a:ext cx="10975975" cy="1754326"/>
          </a:xfrm>
          <a:prstGeom prst="rect">
            <a:avLst/>
          </a:prstGeom>
          <a:noFill/>
        </p:spPr>
        <p:txBody>
          <a:bodyPr wrap="square" rtlCol="0">
            <a:spAutoFit/>
          </a:bodyPr>
          <a:lstStyle/>
          <a:p>
            <a:pPr>
              <a:lnSpc>
                <a:spcPct val="150000"/>
              </a:lnSpc>
            </a:pPr>
            <a:r>
              <a:rPr lang="zh-CN" altLang="en-US" sz="2400" dirty="0">
                <a:latin typeface="华文黑体" panose="02010600040101010101" charset="-122"/>
                <a:ea typeface="华文黑体" panose="02010600040101010101" charset="-122"/>
              </a:rPr>
              <a:t>一、消息完整性检测的一个重要目的就是完成</a:t>
            </a:r>
            <a:r>
              <a:rPr lang="zh-CN" altLang="en-US" sz="2400" dirty="0">
                <a:solidFill>
                  <a:srgbClr val="C00000"/>
                </a:solidFill>
                <a:latin typeface="华文黑体" panose="02010600040101010101" charset="-122"/>
                <a:ea typeface="华文黑体" panose="02010600040101010101" charset="-122"/>
              </a:rPr>
              <a:t>报文认证</a:t>
            </a:r>
            <a:r>
              <a:rPr lang="zh-CN" altLang="en-US" sz="2400" dirty="0">
                <a:latin typeface="华文黑体" panose="02010600040101010101" charset="-122"/>
                <a:ea typeface="华文黑体" panose="02010600040101010101" charset="-122"/>
              </a:rPr>
              <a:t>。</a:t>
            </a:r>
          </a:p>
          <a:p>
            <a:pPr>
              <a:lnSpc>
                <a:spcPct val="150000"/>
              </a:lnSpc>
            </a:pPr>
            <a:r>
              <a:rPr lang="zh-CN" altLang="en-US" sz="2400" dirty="0">
                <a:latin typeface="华文黑体" panose="02010600040101010101" charset="-122"/>
                <a:ea typeface="华文黑体" panose="02010600040101010101" charset="-122"/>
              </a:rPr>
              <a:t>对报文</a:t>
            </a:r>
            <a:r>
              <a:rPr lang="en-US" altLang="zh-CN" sz="2400" dirty="0">
                <a:latin typeface="华文黑体" panose="02010600040101010101" charset="-122"/>
                <a:ea typeface="华文黑体" panose="02010600040101010101" charset="-122"/>
              </a:rPr>
              <a:t>m</a:t>
            </a:r>
            <a:r>
              <a:rPr lang="zh-CN" altLang="en-US" sz="2400" dirty="0">
                <a:latin typeface="华文黑体" panose="02010600040101010101" charset="-122"/>
                <a:ea typeface="华文黑体" panose="02010600040101010101" charset="-122"/>
              </a:rPr>
              <a:t>应用散列函数</a:t>
            </a:r>
            <a:r>
              <a:rPr lang="en-US" altLang="zh-CN" sz="2400" dirty="0">
                <a:latin typeface="华文黑体" panose="02010600040101010101" charset="-122"/>
                <a:ea typeface="华文黑体" panose="02010600040101010101" charset="-122"/>
              </a:rPr>
              <a:t>H</a:t>
            </a:r>
            <a:r>
              <a:rPr lang="zh-CN" altLang="en-US" sz="2400" dirty="0">
                <a:latin typeface="华文黑体" panose="02010600040101010101" charset="-122"/>
                <a:ea typeface="华文黑体" panose="02010600040101010101" charset="-122"/>
              </a:rPr>
              <a:t>，得到固定长度的散列码，称为</a:t>
            </a:r>
            <a:r>
              <a:rPr lang="zh-CN" altLang="en-US" sz="2400" dirty="0">
                <a:solidFill>
                  <a:srgbClr val="C00000"/>
                </a:solidFill>
                <a:latin typeface="华文黑体" panose="02010600040101010101" charset="-122"/>
                <a:ea typeface="华文黑体" panose="02010600040101010101" charset="-122"/>
              </a:rPr>
              <a:t>报文摘要</a:t>
            </a:r>
            <a:r>
              <a:rPr lang="zh-CN" altLang="en-US" sz="2400" dirty="0">
                <a:latin typeface="华文黑体" panose="02010600040101010101" charset="-122"/>
                <a:ea typeface="华文黑体" panose="02010600040101010101" charset="-122"/>
              </a:rPr>
              <a:t>，</a:t>
            </a:r>
            <a:r>
              <a:rPr lang="zh-CN" altLang="en-US" sz="2400" dirty="0">
                <a:solidFill>
                  <a:srgbClr val="C00000"/>
                </a:solidFill>
                <a:latin typeface="华文黑体" panose="02010600040101010101" charset="-122"/>
                <a:ea typeface="华文黑体" panose="02010600040101010101" charset="-122"/>
              </a:rPr>
              <a:t>记为</a:t>
            </a:r>
            <a:r>
              <a:rPr lang="en-US" altLang="zh-CN" sz="2400" dirty="0">
                <a:solidFill>
                  <a:srgbClr val="C00000"/>
                </a:solidFill>
                <a:latin typeface="华文黑体" panose="02010600040101010101" charset="-122"/>
                <a:ea typeface="华文黑体" panose="02010600040101010101" charset="-122"/>
              </a:rPr>
              <a:t>H(m)</a:t>
            </a:r>
            <a:r>
              <a:rPr lang="zh-CN" altLang="en-US" sz="2400" dirty="0">
                <a:latin typeface="华文黑体" panose="02010600040101010101" charset="-122"/>
                <a:ea typeface="华文黑体" panose="02010600040101010101" charset="-122"/>
              </a:rPr>
              <a:t>。</a:t>
            </a:r>
          </a:p>
          <a:p>
            <a:pPr>
              <a:lnSpc>
                <a:spcPct val="150000"/>
              </a:lnSpc>
            </a:pPr>
            <a:r>
              <a:rPr lang="zh-CN" altLang="en-US" sz="2400" dirty="0">
                <a:latin typeface="华文黑体" panose="02010600040101010101" charset="-122"/>
                <a:ea typeface="华文黑体" panose="02010600040101010101" charset="-122"/>
              </a:rPr>
              <a:t>报文摘要可以作为报文</a:t>
            </a:r>
            <a:r>
              <a:rPr lang="en-US" altLang="zh-CN" sz="2400" dirty="0">
                <a:latin typeface="华文黑体" panose="02010600040101010101" charset="-122"/>
                <a:ea typeface="华文黑体" panose="02010600040101010101" charset="-122"/>
              </a:rPr>
              <a:t>m</a:t>
            </a:r>
            <a:r>
              <a:rPr lang="zh-CN" altLang="en-US" sz="2400" dirty="0">
                <a:latin typeface="华文黑体" panose="02010600040101010101" charset="-122"/>
                <a:ea typeface="华文黑体" panose="02010600040101010101" charset="-122"/>
              </a:rPr>
              <a:t>的数字指纹</a:t>
            </a:r>
            <a:r>
              <a:rPr lang="en-US" altLang="zh-CN" sz="2400" dirty="0">
                <a:latin typeface="华文黑体" panose="02010600040101010101" charset="-122"/>
                <a:ea typeface="华文黑体" panose="02010600040101010101" charset="-122"/>
              </a:rPr>
              <a:t>(fingerprint)</a:t>
            </a:r>
          </a:p>
        </p:txBody>
      </p:sp>
      <p:grpSp>
        <p:nvGrpSpPr>
          <p:cNvPr id="17" name="组合 16"/>
          <p:cNvGrpSpPr/>
          <p:nvPr/>
        </p:nvGrpSpPr>
        <p:grpSpPr>
          <a:xfrm>
            <a:off x="2211601" y="4766112"/>
            <a:ext cx="7513676" cy="1953857"/>
            <a:chOff x="2126511" y="3195081"/>
            <a:chExt cx="7513676" cy="1953857"/>
          </a:xfrm>
        </p:grpSpPr>
        <p:sp>
          <p:nvSpPr>
            <p:cNvPr id="18" name="矩形 17"/>
            <p:cNvSpPr/>
            <p:nvPr/>
          </p:nvSpPr>
          <p:spPr>
            <a:xfrm>
              <a:off x="2126511" y="3195083"/>
              <a:ext cx="1711842" cy="733647"/>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dirty="0" smtClean="0">
                  <a:solidFill>
                    <a:schemeClr val="tx1"/>
                  </a:solidFill>
                </a:rPr>
                <a:t>报文</a:t>
              </a:r>
              <a:r>
                <a:rPr lang="en-US" altLang="zh-CN" sz="2000" dirty="0" smtClean="0">
                  <a:solidFill>
                    <a:schemeClr val="tx1"/>
                  </a:solidFill>
                </a:rPr>
                <a:t>m</a:t>
              </a:r>
              <a:endParaRPr lang="zh-CN" altLang="en-US" sz="2000" dirty="0">
                <a:solidFill>
                  <a:schemeClr val="tx1"/>
                </a:solidFill>
              </a:endParaRPr>
            </a:p>
          </p:txBody>
        </p:sp>
        <p:sp>
          <p:nvSpPr>
            <p:cNvPr id="19" name="矩形 18"/>
            <p:cNvSpPr/>
            <p:nvPr/>
          </p:nvSpPr>
          <p:spPr>
            <a:xfrm>
              <a:off x="4688958" y="3195081"/>
              <a:ext cx="2388782" cy="733647"/>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tx1"/>
                  </a:solidFill>
                </a:rPr>
                <a:t>H:</a:t>
              </a:r>
              <a:r>
                <a:rPr lang="zh-CN" altLang="en-US" sz="2000" dirty="0" smtClean="0">
                  <a:solidFill>
                    <a:schemeClr val="tx1"/>
                  </a:solidFill>
                </a:rPr>
                <a:t>散列函数</a:t>
              </a:r>
              <a:endParaRPr lang="zh-CN" altLang="en-US" sz="2000" dirty="0">
                <a:solidFill>
                  <a:schemeClr val="tx1"/>
                </a:solidFill>
              </a:endParaRPr>
            </a:p>
          </p:txBody>
        </p:sp>
        <p:sp>
          <p:nvSpPr>
            <p:cNvPr id="20" name="矩形 19"/>
            <p:cNvSpPr/>
            <p:nvPr/>
          </p:nvSpPr>
          <p:spPr>
            <a:xfrm>
              <a:off x="7928345" y="3195082"/>
              <a:ext cx="1711842" cy="733647"/>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solidFill>
                    <a:schemeClr val="tx1"/>
                  </a:solidFill>
                </a:rPr>
                <a:t>H(m)</a:t>
              </a:r>
              <a:endParaRPr lang="zh-CN" altLang="en-US" sz="2000" dirty="0">
                <a:solidFill>
                  <a:schemeClr val="tx1"/>
                </a:solidFill>
              </a:endParaRPr>
            </a:p>
          </p:txBody>
        </p:sp>
        <p:cxnSp>
          <p:nvCxnSpPr>
            <p:cNvPr id="21" name="直接箭头连接符 20"/>
            <p:cNvCxnSpPr>
              <a:stCxn id="18" idx="3"/>
            </p:cNvCxnSpPr>
            <p:nvPr/>
          </p:nvCxnSpPr>
          <p:spPr>
            <a:xfrm flipV="1">
              <a:off x="3838353" y="3561905"/>
              <a:ext cx="850605" cy="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cxnSp>
          <p:nvCxnSpPr>
            <p:cNvPr id="22" name="直接箭头连接符 21"/>
            <p:cNvCxnSpPr/>
            <p:nvPr/>
          </p:nvCxnSpPr>
          <p:spPr>
            <a:xfrm flipV="1">
              <a:off x="7077740" y="3561902"/>
              <a:ext cx="850605" cy="2"/>
            </a:xfrm>
            <a:prstGeom prst="straightConnector1">
              <a:avLst/>
            </a:prstGeom>
            <a:ln w="19050">
              <a:solidFill>
                <a:schemeClr val="tx1"/>
              </a:solidFill>
              <a:tailEnd type="arrow"/>
            </a:ln>
          </p:spPr>
          <p:style>
            <a:lnRef idx="1">
              <a:schemeClr val="accent1"/>
            </a:lnRef>
            <a:fillRef idx="0">
              <a:schemeClr val="accent1"/>
            </a:fillRef>
            <a:effectRef idx="0">
              <a:schemeClr val="accent1"/>
            </a:effectRef>
            <a:fontRef idx="minor">
              <a:schemeClr val="tx1"/>
            </a:fontRef>
          </p:style>
        </p:cxnSp>
        <p:sp>
          <p:nvSpPr>
            <p:cNvPr id="23" name="TextBox 10"/>
            <p:cNvSpPr txBox="1"/>
            <p:nvPr/>
          </p:nvSpPr>
          <p:spPr>
            <a:xfrm>
              <a:off x="5323368" y="4748828"/>
              <a:ext cx="2604977" cy="400110"/>
            </a:xfrm>
            <a:prstGeom prst="rect">
              <a:avLst/>
            </a:prstGeom>
            <a:noFill/>
          </p:spPr>
          <p:txBody>
            <a:bodyPr wrap="square" rtlCol="0">
              <a:spAutoFit/>
            </a:bodyPr>
            <a:lstStyle/>
            <a:p>
              <a:r>
                <a:rPr lang="zh-CN" altLang="en-US" sz="2000" dirty="0" smtClean="0"/>
                <a:t>密码散列函数</a:t>
              </a:r>
              <a:endParaRPr lang="zh-CN" altLang="en-US" sz="2000" dirty="0"/>
            </a:p>
          </p:txBody>
        </p:sp>
      </p:grpSp>
    </p:spTree>
    <p:extLst>
      <p:ext uri="{BB962C8B-B14F-4D97-AF65-F5344CB8AC3E}">
        <p14:creationId xmlns:p14="http://schemas.microsoft.com/office/powerpoint/2010/main" val="153239151"/>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：报文</a:t>
            </a:r>
            <a:r>
              <a:rPr lang="zh-CN" altLang="en-US" sz="2800" b="0" dirty="0" smtClean="0">
                <a:solidFill>
                  <a:schemeClr val="tx1"/>
                </a:solidFill>
                <a:latin typeface="黑体" panose="02010609060101010101" pitchFamily="49" charset="-122"/>
                <a:ea typeface="黑体" panose="02010609060101010101" pitchFamily="49" charset="-122"/>
                <a:sym typeface="+mn-ea"/>
              </a:rPr>
              <a:t>认证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735330" y="2109470"/>
            <a:ext cx="11121390" cy="341503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二、简单报文验证</a:t>
            </a: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、发送放对报文</a:t>
            </a:r>
            <a:r>
              <a:rPr lang="en-US" altLang="zh-CN" sz="2400" dirty="0" smtClean="0">
                <a:latin typeface="华文黑体" panose="02010600040101010101" charset="-122"/>
                <a:ea typeface="华文黑体" panose="02010600040101010101" charset="-122"/>
              </a:rPr>
              <a:t>m</a:t>
            </a:r>
            <a:r>
              <a:rPr lang="zh-CN" altLang="en-US" sz="2400" dirty="0" smtClean="0">
                <a:latin typeface="华文黑体" panose="02010600040101010101" charset="-122"/>
                <a:ea typeface="华文黑体" panose="02010600040101010101" charset="-122"/>
              </a:rPr>
              <a:t>应用散列函数，得到固定长度的散列码，获得报文摘要</a:t>
            </a:r>
            <a:r>
              <a:rPr lang="en-US" altLang="zh-CN" sz="2400" dirty="0" smtClean="0">
                <a:solidFill>
                  <a:srgbClr val="C00000"/>
                </a:solidFill>
                <a:latin typeface="华文黑体" panose="02010600040101010101" charset="-122"/>
                <a:ea typeface="华文黑体" panose="02010600040101010101" charset="-122"/>
              </a:rPr>
              <a:t>h</a:t>
            </a:r>
            <a:r>
              <a:rPr lang="zh-CN" altLang="en-US" sz="2400" dirty="0" smtClean="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将扩展报文</a:t>
            </a:r>
            <a:r>
              <a:rPr lang="en-US" altLang="zh-CN" sz="2400" dirty="0" smtClean="0">
                <a:solidFill>
                  <a:srgbClr val="C00000"/>
                </a:solidFill>
                <a:latin typeface="华文黑体" panose="02010600040101010101" charset="-122"/>
                <a:ea typeface="华文黑体" panose="02010600040101010101" charset="-122"/>
              </a:rPr>
              <a:t>(</a:t>
            </a:r>
            <a:r>
              <a:rPr lang="en-US" altLang="zh-CN" sz="2400" dirty="0" err="1" smtClean="0">
                <a:solidFill>
                  <a:srgbClr val="C00000"/>
                </a:solidFill>
                <a:latin typeface="华文黑体" panose="02010600040101010101" charset="-122"/>
                <a:ea typeface="华文黑体" panose="02010600040101010101" charset="-122"/>
                <a:sym typeface="+mn-ea"/>
              </a:rPr>
              <a:t>m,h</a:t>
            </a:r>
            <a:r>
              <a:rPr lang="en-US" altLang="zh-CN" sz="2400" dirty="0" smtClean="0">
                <a:solidFill>
                  <a:srgbClr val="C00000"/>
                </a:solidFill>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发送给接收方。</a:t>
            </a:r>
            <a:endParaRPr lang="en-US" altLang="zh-CN" sz="2400" dirty="0" smtClean="0">
              <a:latin typeface="华文黑体" panose="02010600040101010101" charset="-122"/>
              <a:ea typeface="华文黑体" panose="02010600040101010101" charset="-122"/>
            </a:endParaRP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、接收方</a:t>
            </a:r>
            <a:r>
              <a:rPr lang="zh-CN" altLang="en-US" sz="2400" dirty="0" smtClean="0">
                <a:latin typeface="华文黑体" panose="02010600040101010101" charset="-122"/>
                <a:ea typeface="华文黑体" panose="02010600040101010101" charset="-122"/>
              </a:rPr>
              <a:t>收到扩展报文后</a:t>
            </a:r>
            <a:r>
              <a:rPr lang="zh-CN" altLang="en-US" sz="2400" dirty="0" smtClean="0">
                <a:latin typeface="华文黑体" panose="02010600040101010101" charset="-122"/>
                <a:ea typeface="华文黑体" panose="02010600040101010101" charset="-122"/>
              </a:rPr>
              <a:t>，提取出报文</a:t>
            </a:r>
            <a:r>
              <a:rPr lang="en-US" altLang="zh-CN" sz="2400" dirty="0" smtClean="0">
                <a:latin typeface="华文黑体" panose="02010600040101010101" charset="-122"/>
                <a:ea typeface="华文黑体" panose="02010600040101010101" charset="-122"/>
              </a:rPr>
              <a:t>m</a:t>
            </a:r>
            <a:r>
              <a:rPr lang="zh-CN" altLang="en-US" sz="2400" dirty="0" smtClean="0">
                <a:latin typeface="华文黑体" panose="02010600040101010101" charset="-122"/>
                <a:ea typeface="华文黑体" panose="02010600040101010101" charset="-122"/>
              </a:rPr>
              <a:t>和报文摘要</a:t>
            </a:r>
            <a:r>
              <a:rPr lang="en-US" altLang="zh-CN" sz="2400" dirty="0" smtClean="0">
                <a:latin typeface="华文黑体" panose="02010600040101010101" charset="-122"/>
                <a:ea typeface="华文黑体" panose="02010600040101010101" charset="-122"/>
              </a:rPr>
              <a:t>h</a:t>
            </a:r>
            <a:r>
              <a:rPr lang="zh-CN" altLang="en-US" sz="2400" dirty="0" smtClean="0">
                <a:latin typeface="华文黑体" panose="02010600040101010101" charset="-122"/>
                <a:ea typeface="华文黑体" panose="02010600040101010101" charset="-122"/>
              </a:rPr>
              <a:t>，同样对报文</a:t>
            </a:r>
            <a:r>
              <a:rPr lang="en-US" altLang="zh-CN" sz="2400" dirty="0" smtClean="0">
                <a:latin typeface="华文黑体" panose="02010600040101010101" charset="-122"/>
                <a:ea typeface="华文黑体" panose="02010600040101010101" charset="-122"/>
              </a:rPr>
              <a:t>m</a:t>
            </a:r>
            <a:r>
              <a:rPr lang="zh-CN" altLang="en-US" sz="2400" dirty="0" smtClean="0">
                <a:latin typeface="华文黑体" panose="02010600040101010101" charset="-122"/>
                <a:ea typeface="华文黑体" panose="02010600040101010101" charset="-122"/>
              </a:rPr>
              <a:t>应用散列函数</a:t>
            </a:r>
            <a:r>
              <a:rPr lang="en-US" altLang="zh-CN" sz="2400" dirty="0" smtClean="0">
                <a:latin typeface="华文黑体" panose="02010600040101010101" charset="-122"/>
                <a:ea typeface="华文黑体" panose="02010600040101010101" charset="-122"/>
              </a:rPr>
              <a:t>H</a:t>
            </a:r>
            <a:r>
              <a:rPr lang="zh-CN" altLang="en-US" sz="2400" dirty="0" smtClean="0">
                <a:latin typeface="华文黑体" panose="02010600040101010101" charset="-122"/>
                <a:ea typeface="华文黑体" panose="02010600040101010101" charset="-122"/>
              </a:rPr>
              <a:t>获得</a:t>
            </a:r>
            <a:r>
              <a:rPr lang="zh-CN" altLang="en-US" sz="2400" dirty="0" smtClean="0">
                <a:solidFill>
                  <a:srgbClr val="C00000"/>
                </a:solidFill>
                <a:latin typeface="华文黑体" panose="02010600040101010101" charset="-122"/>
                <a:ea typeface="华文黑体" panose="02010600040101010101" charset="-122"/>
              </a:rPr>
              <a:t>新的报文摘要</a:t>
            </a:r>
            <a:r>
              <a:rPr lang="en-US" altLang="zh-CN" sz="2400" dirty="0" smtClean="0">
                <a:solidFill>
                  <a:srgbClr val="C00000"/>
                </a:solidFill>
                <a:latin typeface="华文黑体" panose="02010600040101010101" charset="-122"/>
                <a:ea typeface="华文黑体" panose="02010600040101010101" charset="-122"/>
                <a:sym typeface="+mn-ea"/>
              </a:rPr>
              <a:t>H(m)</a:t>
            </a:r>
            <a:r>
              <a:rPr lang="zh-CN" altLang="en-US" sz="2400" dirty="0" smtClean="0">
                <a:latin typeface="华文黑体" panose="02010600040101010101" charset="-122"/>
                <a:ea typeface="华文黑体" panose="02010600040101010101" charset="-122"/>
                <a:sym typeface="+mn-ea"/>
              </a:rPr>
              <a:t>，将</a:t>
            </a:r>
            <a:r>
              <a:rPr lang="en-US" altLang="zh-CN" sz="2400" dirty="0" smtClean="0">
                <a:solidFill>
                  <a:srgbClr val="C00000"/>
                </a:solidFill>
                <a:latin typeface="华文黑体" panose="02010600040101010101" charset="-122"/>
                <a:ea typeface="华文黑体" panose="02010600040101010101" charset="-122"/>
                <a:sym typeface="+mn-ea"/>
              </a:rPr>
              <a:t>H(m)</a:t>
            </a:r>
            <a:r>
              <a:rPr lang="zh-CN" altLang="en-US" sz="2400" dirty="0" smtClean="0">
                <a:solidFill>
                  <a:srgbClr val="C00000"/>
                </a:solidFill>
                <a:latin typeface="华文黑体" panose="02010600040101010101" charset="-122"/>
                <a:ea typeface="华文黑体" panose="02010600040101010101" charset="-122"/>
                <a:sym typeface="+mn-ea"/>
              </a:rPr>
              <a:t>和</a:t>
            </a:r>
            <a:r>
              <a:rPr lang="en-US" altLang="zh-CN" sz="2400" dirty="0" smtClean="0">
                <a:solidFill>
                  <a:srgbClr val="C00000"/>
                </a:solidFill>
                <a:latin typeface="华文黑体" panose="02010600040101010101" charset="-122"/>
                <a:ea typeface="华文黑体" panose="02010600040101010101" charset="-122"/>
                <a:sym typeface="+mn-ea"/>
              </a:rPr>
              <a:t>h</a:t>
            </a:r>
            <a:r>
              <a:rPr lang="zh-CN" altLang="en-US" sz="2400" dirty="0" smtClean="0">
                <a:latin typeface="华文黑体" panose="02010600040101010101" charset="-122"/>
                <a:ea typeface="华文黑体" panose="02010600040101010101" charset="-122"/>
                <a:sym typeface="+mn-ea"/>
              </a:rPr>
              <a:t>比较。若相同，则报文认证成功，否则报文认证失败。</a:t>
            </a:r>
          </a:p>
        </p:txBody>
      </p:sp>
      <p:grpSp>
        <p:nvGrpSpPr>
          <p:cNvPr id="7" name="组合 6"/>
          <p:cNvGrpSpPr/>
          <p:nvPr/>
        </p:nvGrpSpPr>
        <p:grpSpPr>
          <a:xfrm>
            <a:off x="0" y="876467"/>
            <a:ext cx="563526" cy="5105067"/>
            <a:chOff x="0" y="-1"/>
            <a:chExt cx="563526" cy="5105067"/>
          </a:xfrm>
        </p:grpSpPr>
        <p:sp>
          <p:nvSpPr>
            <p:cNvPr id="8" name="矩形 7"/>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3731983"/>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2333658"/>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4"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：报文</a:t>
            </a:r>
            <a:r>
              <a:rPr lang="zh-CN" altLang="en-US" sz="2800" b="0" dirty="0" smtClean="0">
                <a:solidFill>
                  <a:schemeClr val="tx1"/>
                </a:solidFill>
                <a:latin typeface="黑体" panose="02010609060101010101" pitchFamily="49" charset="-122"/>
                <a:ea typeface="黑体" panose="02010609060101010101" pitchFamily="49" charset="-122"/>
                <a:sym typeface="+mn-ea"/>
              </a:rPr>
              <a:t>认证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5" name="TextBox 4"/>
          <p:cNvSpPr txBox="1"/>
          <p:nvPr/>
        </p:nvSpPr>
        <p:spPr>
          <a:xfrm>
            <a:off x="852170" y="2109470"/>
            <a:ext cx="4469765" cy="119888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二、简单报文验证</a:t>
            </a:r>
          </a:p>
          <a:p>
            <a:pPr>
              <a:lnSpc>
                <a:spcPct val="150000"/>
              </a:lnSpc>
            </a:pPr>
            <a:r>
              <a:rPr lang="zh-CN" altLang="en-US" sz="2400" dirty="0" smtClean="0">
                <a:latin typeface="华文黑体" panose="02010600040101010101" charset="-122"/>
                <a:ea typeface="华文黑体" panose="02010600040101010101" charset="-122"/>
              </a:rPr>
              <a:t>不足：无法达到对</a:t>
            </a:r>
            <a:r>
              <a:rPr lang="zh-CN" altLang="en-US" sz="2400" dirty="0" smtClean="0">
                <a:solidFill>
                  <a:srgbClr val="C00000"/>
                </a:solidFill>
                <a:latin typeface="华文黑体" panose="02010600040101010101" charset="-122"/>
                <a:ea typeface="华文黑体" panose="02010600040101010101" charset="-122"/>
              </a:rPr>
              <a:t>消息源</a:t>
            </a:r>
            <a:r>
              <a:rPr lang="zh-CN" altLang="en-US" sz="2400" dirty="0" smtClean="0">
                <a:latin typeface="华文黑体" panose="02010600040101010101" charset="-122"/>
                <a:ea typeface="华文黑体" panose="02010600040101010101" charset="-122"/>
              </a:rPr>
              <a:t>认证。</a:t>
            </a:r>
          </a:p>
        </p:txBody>
      </p:sp>
      <p:pic>
        <p:nvPicPr>
          <p:cNvPr id="6" name="图片 5"/>
          <p:cNvPicPr>
            <a:picLocks noChangeAspect="1"/>
          </p:cNvPicPr>
          <p:nvPr/>
        </p:nvPicPr>
        <p:blipFill rotWithShape="1">
          <a:blip r:embed="rId4">
            <a:extLst>
              <a:ext uri="{28A0092B-C50C-407E-A947-70E740481C1C}">
                <a14:useLocalDpi xmlns:a14="http://schemas.microsoft.com/office/drawing/2010/main" val="0"/>
              </a:ext>
            </a:extLst>
          </a:blip>
          <a:srcRect l="11357" t="35309" r="8062"/>
          <a:stretch>
            <a:fillRect/>
          </a:stretch>
        </p:blipFill>
        <p:spPr>
          <a:xfrm>
            <a:off x="5475664" y="2760594"/>
            <a:ext cx="6675142" cy="4019107"/>
          </a:xfrm>
          <a:prstGeom prst="rect">
            <a:avLst/>
          </a:prstGeom>
        </p:spPr>
      </p:pic>
      <p:grpSp>
        <p:nvGrpSpPr>
          <p:cNvPr id="7" name="组合 6"/>
          <p:cNvGrpSpPr/>
          <p:nvPr/>
        </p:nvGrpSpPr>
        <p:grpSpPr>
          <a:xfrm>
            <a:off x="0" y="876467"/>
            <a:ext cx="563526" cy="5105067"/>
            <a:chOff x="0" y="-1"/>
            <a:chExt cx="563526" cy="5105067"/>
          </a:xfrm>
        </p:grpSpPr>
        <p:sp>
          <p:nvSpPr>
            <p:cNvPr id="8" name="矩形 7"/>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9" name="矩形 8"/>
            <p:cNvSpPr/>
            <p:nvPr/>
          </p:nvSpPr>
          <p:spPr>
            <a:xfrm>
              <a:off x="0" y="3731983"/>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2333658"/>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5"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：报文</a:t>
            </a:r>
            <a:r>
              <a:rPr lang="zh-CN" altLang="en-US" sz="2800" b="0" dirty="0" smtClean="0">
                <a:solidFill>
                  <a:schemeClr val="tx1"/>
                </a:solidFill>
                <a:latin typeface="黑体" panose="02010609060101010101" pitchFamily="49" charset="-122"/>
                <a:ea typeface="黑体" panose="02010609060101010101" pitchFamily="49" charset="-122"/>
                <a:sym typeface="+mn-ea"/>
              </a:rPr>
              <a:t>认证</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6" name="TextBox 5"/>
          <p:cNvSpPr txBox="1"/>
          <p:nvPr/>
        </p:nvSpPr>
        <p:spPr>
          <a:xfrm>
            <a:off x="735330" y="2011045"/>
            <a:ext cx="10607675" cy="3415030"/>
          </a:xfrm>
          <a:prstGeom prst="rect">
            <a:avLst/>
          </a:prstGeom>
          <a:noFill/>
        </p:spPr>
        <p:txBody>
          <a:bodyPr wrap="square" rtlCol="0">
            <a:spAutoFit/>
          </a:bodyPr>
          <a:lstStyle/>
          <a:p>
            <a:pPr>
              <a:lnSpc>
                <a:spcPct val="150000"/>
              </a:lnSpc>
            </a:pPr>
            <a:r>
              <a:rPr lang="zh-CN" altLang="en-US" sz="2400" dirty="0" smtClean="0">
                <a:latin typeface="华文黑体" panose="02010600040101010101" charset="-122"/>
                <a:ea typeface="华文黑体" panose="02010600040101010101" charset="-122"/>
              </a:rPr>
              <a:t>三、报文认证码</a:t>
            </a:r>
            <a:r>
              <a:rPr lang="en-US" altLang="zh-CN" sz="2400" dirty="0" smtClean="0">
                <a:latin typeface="华文黑体" panose="02010600040101010101" charset="-122"/>
                <a:ea typeface="华文黑体" panose="02010600040101010101" charset="-122"/>
              </a:rPr>
              <a:t>MAC</a:t>
            </a:r>
            <a:r>
              <a:rPr lang="zh-CN" altLang="en-US" sz="2400" dirty="0" smtClean="0">
                <a:latin typeface="华文黑体" panose="02010600040101010101" charset="-122"/>
                <a:ea typeface="华文黑体" panose="02010600040101010101" charset="-122"/>
              </a:rPr>
              <a:t>（</a:t>
            </a:r>
            <a:r>
              <a:rPr lang="en-US" altLang="zh-CN" sz="2400" dirty="0" smtClean="0">
                <a:latin typeface="华文黑体" panose="02010600040101010101" charset="-122"/>
                <a:ea typeface="华文黑体" panose="02010600040101010101" charset="-122"/>
              </a:rPr>
              <a:t>Message Authentication Code</a:t>
            </a:r>
            <a:r>
              <a:rPr lang="zh-CN" altLang="en-US" sz="2400" dirty="0" smtClean="0">
                <a:latin typeface="华文黑体" panose="02010600040101010101" charset="-122"/>
                <a:ea typeface="华文黑体" panose="02010600040101010101" charset="-122"/>
              </a:rPr>
              <a:t>）</a:t>
            </a:r>
          </a:p>
          <a:p>
            <a:pPr>
              <a:lnSpc>
                <a:spcPct val="150000"/>
              </a:lnSpc>
            </a:pPr>
            <a:r>
              <a:rPr lang="en-US" altLang="zh-CN" sz="2400" dirty="0" smtClean="0">
                <a:latin typeface="华文黑体" panose="02010600040101010101" charset="-122"/>
                <a:ea typeface="华文黑体" panose="02010600040101010101" charset="-122"/>
              </a:rPr>
              <a:t>1</a:t>
            </a:r>
            <a:r>
              <a:rPr lang="zh-CN" altLang="en-US" sz="2400" dirty="0" smtClean="0">
                <a:latin typeface="华文黑体" panose="02010600040101010101" charset="-122"/>
                <a:ea typeface="华文黑体" panose="02010600040101010101" charset="-122"/>
              </a:rPr>
              <a:t>、发送方和接收方共享一个认证</a:t>
            </a:r>
            <a:r>
              <a:rPr lang="zh-CN" altLang="en-US" sz="2400" dirty="0" smtClean="0">
                <a:latin typeface="华文黑体" panose="02010600040101010101" charset="-122"/>
                <a:ea typeface="华文黑体" panose="02010600040101010101" charset="-122"/>
              </a:rPr>
              <a:t>密钥</a:t>
            </a:r>
            <a:r>
              <a:rPr lang="en-US" altLang="zh-CN" sz="2400" dirty="0" smtClean="0">
                <a:latin typeface="华文黑体" panose="02010600040101010101" charset="-122"/>
                <a:ea typeface="华文黑体" panose="02010600040101010101" charset="-122"/>
              </a:rPr>
              <a:t>s</a:t>
            </a:r>
            <a:r>
              <a:rPr lang="zh-CN" altLang="en-US" sz="2400" dirty="0" smtClean="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发送方对报文</a:t>
            </a:r>
            <a:r>
              <a:rPr lang="en-US" altLang="zh-CN" sz="2400" dirty="0" smtClean="0">
                <a:latin typeface="华文黑体" panose="02010600040101010101" charset="-122"/>
                <a:ea typeface="华文黑体" panose="02010600040101010101" charset="-122"/>
              </a:rPr>
              <a:t>m</a:t>
            </a:r>
            <a:r>
              <a:rPr lang="zh-CN" altLang="en-US" sz="2400" dirty="0" smtClean="0">
                <a:latin typeface="华文黑体" panose="02010600040101010101" charset="-122"/>
                <a:ea typeface="华文黑体" panose="02010600040101010101" charset="-122"/>
              </a:rPr>
              <a:t>和认证密钥</a:t>
            </a:r>
            <a:r>
              <a:rPr lang="en-US" altLang="zh-CN" sz="2400" dirty="0" smtClean="0">
                <a:latin typeface="华文黑体" panose="02010600040101010101" charset="-122"/>
                <a:ea typeface="华文黑体" panose="02010600040101010101" charset="-122"/>
              </a:rPr>
              <a:t>s</a:t>
            </a:r>
            <a:r>
              <a:rPr lang="zh-CN" altLang="en-US" sz="2400" dirty="0" smtClean="0">
                <a:latin typeface="华文黑体" panose="02010600040101010101" charset="-122"/>
                <a:ea typeface="华文黑体" panose="02010600040101010101" charset="-122"/>
              </a:rPr>
              <a:t>应用散列函数</a:t>
            </a:r>
            <a:r>
              <a:rPr lang="en-US" altLang="zh-CN" sz="2400" dirty="0" smtClean="0">
                <a:latin typeface="华文黑体" panose="02010600040101010101" charset="-122"/>
                <a:ea typeface="华文黑体" panose="02010600040101010101" charset="-122"/>
              </a:rPr>
              <a:t>H</a:t>
            </a:r>
            <a:r>
              <a:rPr lang="zh-CN" altLang="en-US" sz="2400" dirty="0" smtClean="0">
                <a:latin typeface="华文黑体" panose="02010600040101010101" charset="-122"/>
                <a:ea typeface="华文黑体" panose="02010600040101010101" charset="-122"/>
              </a:rPr>
              <a:t>得到报文认证码</a:t>
            </a:r>
            <a:r>
              <a:rPr lang="en-US" altLang="zh-CN" sz="2400" dirty="0" smtClean="0">
                <a:latin typeface="华文黑体" panose="02010600040101010101" charset="-122"/>
                <a:ea typeface="华文黑体" panose="02010600040101010101" charset="-122"/>
              </a:rPr>
              <a:t>h</a:t>
            </a:r>
            <a:r>
              <a:rPr lang="zh-CN" altLang="en-US" sz="2400" dirty="0" smtClean="0">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将扩展报文</a:t>
            </a:r>
            <a:r>
              <a:rPr lang="en-US" altLang="zh-CN" sz="2400" dirty="0" smtClean="0">
                <a:solidFill>
                  <a:srgbClr val="C00000"/>
                </a:solidFill>
                <a:latin typeface="华文黑体" panose="02010600040101010101" charset="-122"/>
                <a:ea typeface="华文黑体" panose="02010600040101010101" charset="-122"/>
              </a:rPr>
              <a:t>(</a:t>
            </a:r>
            <a:r>
              <a:rPr lang="en-US" altLang="zh-CN" sz="2400" dirty="0" err="1" smtClean="0">
                <a:solidFill>
                  <a:srgbClr val="C00000"/>
                </a:solidFill>
                <a:latin typeface="华文黑体" panose="02010600040101010101" charset="-122"/>
                <a:ea typeface="华文黑体" panose="02010600040101010101" charset="-122"/>
              </a:rPr>
              <a:t>m,</a:t>
            </a:r>
            <a:r>
              <a:rPr lang="en-US" altLang="zh-CN" sz="2400" dirty="0" err="1" smtClean="0">
                <a:solidFill>
                  <a:srgbClr val="C00000"/>
                </a:solidFill>
                <a:latin typeface="华文黑体" panose="02010600040101010101" charset="-122"/>
                <a:ea typeface="华文黑体" panose="02010600040101010101" charset="-122"/>
                <a:sym typeface="+mn-ea"/>
              </a:rPr>
              <a:t>h</a:t>
            </a:r>
            <a:r>
              <a:rPr lang="en-US" altLang="zh-CN" sz="2400" dirty="0" smtClean="0">
                <a:solidFill>
                  <a:srgbClr val="C00000"/>
                </a:solidFill>
                <a:latin typeface="华文黑体" panose="02010600040101010101" charset="-122"/>
                <a:ea typeface="华文黑体" panose="02010600040101010101" charset="-122"/>
              </a:rPr>
              <a:t>)</a:t>
            </a:r>
            <a:r>
              <a:rPr lang="zh-CN" altLang="en-US" sz="2400" dirty="0" smtClean="0">
                <a:latin typeface="华文黑体" panose="02010600040101010101" charset="-122"/>
                <a:ea typeface="华文黑体" panose="02010600040101010101" charset="-122"/>
              </a:rPr>
              <a:t>发送给接收方。</a:t>
            </a:r>
          </a:p>
          <a:p>
            <a:pPr>
              <a:lnSpc>
                <a:spcPct val="150000"/>
              </a:lnSpc>
            </a:pPr>
            <a:r>
              <a:rPr lang="en-US" altLang="zh-CN" sz="2400" dirty="0" smtClean="0">
                <a:latin typeface="华文黑体" panose="02010600040101010101" charset="-122"/>
                <a:ea typeface="华文黑体" panose="02010600040101010101" charset="-122"/>
              </a:rPr>
              <a:t>2</a:t>
            </a:r>
            <a:r>
              <a:rPr lang="zh-CN" altLang="en-US" sz="2400" dirty="0" smtClean="0">
                <a:latin typeface="华文黑体" panose="02010600040101010101" charset="-122"/>
                <a:ea typeface="华文黑体" panose="02010600040101010101" charset="-122"/>
              </a:rPr>
              <a:t>、接收方收到扩展报</a:t>
            </a:r>
            <a:r>
              <a:rPr lang="zh-CN" altLang="en-US" sz="2400" dirty="0" smtClean="0">
                <a:latin typeface="华文黑体" panose="02010600040101010101" charset="-122"/>
                <a:ea typeface="华文黑体" panose="02010600040101010101" charset="-122"/>
              </a:rPr>
              <a:t>文后</a:t>
            </a:r>
            <a:r>
              <a:rPr lang="zh-CN" altLang="en-US" sz="2400" dirty="0" smtClean="0">
                <a:latin typeface="华文黑体" panose="02010600040101010101" charset="-122"/>
                <a:ea typeface="华文黑体" panose="02010600040101010101" charset="-122"/>
              </a:rPr>
              <a:t>，提取出报文</a:t>
            </a:r>
            <a:r>
              <a:rPr lang="en-US" altLang="zh-CN" sz="2400" dirty="0" smtClean="0">
                <a:latin typeface="华文黑体" panose="02010600040101010101" charset="-122"/>
                <a:ea typeface="华文黑体" panose="02010600040101010101" charset="-122"/>
              </a:rPr>
              <a:t>m</a:t>
            </a:r>
            <a:r>
              <a:rPr lang="zh-CN" altLang="en-US" sz="2400" dirty="0" smtClean="0">
                <a:latin typeface="华文黑体" panose="02010600040101010101" charset="-122"/>
                <a:ea typeface="华文黑体" panose="02010600040101010101" charset="-122"/>
              </a:rPr>
              <a:t>和报文认证码</a:t>
            </a:r>
            <a:r>
              <a:rPr lang="en-US" altLang="zh-CN" sz="2400" dirty="0" smtClean="0">
                <a:latin typeface="华文黑体" panose="02010600040101010101" charset="-122"/>
                <a:ea typeface="华文黑体" panose="02010600040101010101" charset="-122"/>
              </a:rPr>
              <a:t>h</a:t>
            </a:r>
            <a:r>
              <a:rPr lang="zh-CN" altLang="en-US" sz="2400" dirty="0" smtClean="0">
                <a:latin typeface="华文黑体" panose="02010600040101010101" charset="-122"/>
                <a:ea typeface="华文黑体" panose="02010600040101010101" charset="-122"/>
              </a:rPr>
              <a:t>，对报文</a:t>
            </a:r>
            <a:r>
              <a:rPr lang="en-US" altLang="zh-CN" sz="2400" dirty="0" smtClean="0">
                <a:latin typeface="华文黑体" panose="02010600040101010101" charset="-122"/>
                <a:ea typeface="华文黑体" panose="02010600040101010101" charset="-122"/>
              </a:rPr>
              <a:t>m</a:t>
            </a:r>
            <a:r>
              <a:rPr lang="zh-CN" altLang="en-US" sz="2400" dirty="0" smtClean="0">
                <a:latin typeface="华文黑体" panose="02010600040101010101" charset="-122"/>
                <a:ea typeface="华文黑体" panose="02010600040101010101" charset="-122"/>
              </a:rPr>
              <a:t>和认证密钥</a:t>
            </a:r>
            <a:r>
              <a:rPr lang="en-US" altLang="zh-CN" sz="2400" dirty="0" smtClean="0">
                <a:latin typeface="华文黑体" panose="02010600040101010101" charset="-122"/>
                <a:ea typeface="华文黑体" panose="02010600040101010101" charset="-122"/>
              </a:rPr>
              <a:t>s</a:t>
            </a:r>
            <a:r>
              <a:rPr lang="zh-CN" altLang="en-US" sz="2400" dirty="0" smtClean="0">
                <a:latin typeface="华文黑体" panose="02010600040101010101" charset="-122"/>
                <a:ea typeface="华文黑体" panose="02010600040101010101" charset="-122"/>
              </a:rPr>
              <a:t>应用散列函数</a:t>
            </a:r>
            <a:r>
              <a:rPr lang="en-US" altLang="zh-CN" sz="2400" dirty="0" smtClean="0">
                <a:latin typeface="华文黑体" panose="02010600040101010101" charset="-122"/>
                <a:ea typeface="华文黑体" panose="02010600040101010101" charset="-122"/>
              </a:rPr>
              <a:t>H</a:t>
            </a:r>
            <a:r>
              <a:rPr lang="zh-CN" altLang="en-US" sz="2400" dirty="0" smtClean="0">
                <a:latin typeface="华文黑体" panose="02010600040101010101" charset="-122"/>
                <a:ea typeface="华文黑体" panose="02010600040101010101" charset="-122"/>
              </a:rPr>
              <a:t>获得</a:t>
            </a:r>
            <a:r>
              <a:rPr lang="zh-CN" altLang="en-US" sz="2400" dirty="0" smtClean="0">
                <a:solidFill>
                  <a:srgbClr val="C00000"/>
                </a:solidFill>
                <a:latin typeface="华文黑体" panose="02010600040101010101" charset="-122"/>
                <a:ea typeface="华文黑体" panose="02010600040101010101" charset="-122"/>
              </a:rPr>
              <a:t>新的报文认证码</a:t>
            </a:r>
            <a:r>
              <a:rPr lang="en-US" altLang="zh-CN" sz="2400" dirty="0" smtClean="0">
                <a:solidFill>
                  <a:srgbClr val="C00000"/>
                </a:solidFill>
                <a:latin typeface="华文黑体" panose="02010600040101010101" charset="-122"/>
                <a:ea typeface="华文黑体" panose="02010600040101010101" charset="-122"/>
                <a:sym typeface="+mn-ea"/>
              </a:rPr>
              <a:t>H(m+s)</a:t>
            </a:r>
            <a:r>
              <a:rPr lang="zh-CN" altLang="en-US" sz="2400" dirty="0" smtClean="0">
                <a:latin typeface="华文黑体" panose="02010600040101010101" charset="-122"/>
                <a:ea typeface="华文黑体" panose="02010600040101010101" charset="-122"/>
                <a:sym typeface="+mn-ea"/>
              </a:rPr>
              <a:t>，将</a:t>
            </a:r>
            <a:r>
              <a:rPr lang="en-US" altLang="zh-CN" sz="2400" dirty="0" smtClean="0">
                <a:solidFill>
                  <a:srgbClr val="C00000"/>
                </a:solidFill>
                <a:latin typeface="华文黑体" panose="02010600040101010101" charset="-122"/>
                <a:ea typeface="华文黑体" panose="02010600040101010101" charset="-122"/>
                <a:sym typeface="+mn-ea"/>
              </a:rPr>
              <a:t>H(m+s)</a:t>
            </a:r>
            <a:r>
              <a:rPr lang="zh-CN" altLang="en-US" sz="2400" dirty="0" smtClean="0">
                <a:solidFill>
                  <a:srgbClr val="C00000"/>
                </a:solidFill>
                <a:latin typeface="华文黑体" panose="02010600040101010101" charset="-122"/>
                <a:ea typeface="华文黑体" panose="02010600040101010101" charset="-122"/>
                <a:sym typeface="+mn-ea"/>
              </a:rPr>
              <a:t>与</a:t>
            </a:r>
            <a:r>
              <a:rPr lang="en-US" altLang="zh-CN" sz="2400" dirty="0" smtClean="0">
                <a:solidFill>
                  <a:srgbClr val="C00000"/>
                </a:solidFill>
                <a:latin typeface="华文黑体" panose="02010600040101010101" charset="-122"/>
                <a:ea typeface="华文黑体" panose="02010600040101010101" charset="-122"/>
                <a:sym typeface="+mn-ea"/>
              </a:rPr>
              <a:t>h</a:t>
            </a:r>
            <a:r>
              <a:rPr lang="zh-CN" altLang="en-US" sz="2400" dirty="0" smtClean="0">
                <a:latin typeface="华文黑体" panose="02010600040101010101" charset="-122"/>
                <a:ea typeface="华文黑体" panose="02010600040101010101" charset="-122"/>
                <a:sym typeface="+mn-ea"/>
              </a:rPr>
              <a:t>比较，若相等，则报文认证成功，否则失败。</a:t>
            </a:r>
          </a:p>
        </p:txBody>
      </p:sp>
      <p:grpSp>
        <p:nvGrpSpPr>
          <p:cNvPr id="8" name="组合 7"/>
          <p:cNvGrpSpPr/>
          <p:nvPr/>
        </p:nvGrpSpPr>
        <p:grpSpPr>
          <a:xfrm>
            <a:off x="0" y="876467"/>
            <a:ext cx="563526" cy="5105067"/>
            <a:chOff x="0" y="-1"/>
            <a:chExt cx="563526" cy="5105067"/>
          </a:xfrm>
        </p:grpSpPr>
        <p:sp>
          <p:nvSpPr>
            <p:cNvPr id="9" name="矩形 8"/>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3731983"/>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1" name="矩形 10"/>
            <p:cNvSpPr/>
            <p:nvPr/>
          </p:nvSpPr>
          <p:spPr>
            <a:xfrm>
              <a:off x="0" y="2333658"/>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6"/>
          <p:cNvSpPr txBox="1"/>
          <p:nvPr/>
        </p:nvSpPr>
        <p:spPr>
          <a:xfrm>
            <a:off x="735180" y="596787"/>
            <a:ext cx="8821420" cy="542936"/>
          </a:xfrm>
          <a:prstGeom prst="rect">
            <a:avLst/>
          </a:prstGeom>
          <a:noFill/>
        </p:spPr>
        <p:txBody>
          <a:bodyPr wrap="square" lIns="111090" tIns="55545" rIns="111090" bIns="55545" rtlCol="0">
            <a:spAutoFit/>
          </a:bodyPr>
          <a:lstStyle/>
          <a:p>
            <a:pPr lvl="0"/>
            <a:r>
              <a:rPr lang="en-US" altLang="zh-CN" sz="2800" b="1" dirty="0">
                <a:latin typeface="黑体" panose="02010609060101010101" pitchFamily="49" charset="-122"/>
                <a:ea typeface="黑体" panose="02010609060101010101" pitchFamily="49" charset="-122"/>
                <a:sym typeface="+mn-ea"/>
              </a:rPr>
              <a:t>8.3 </a:t>
            </a:r>
            <a:r>
              <a:rPr lang="zh-CN" altLang="en-US" sz="2800" b="1" dirty="0">
                <a:latin typeface="黑体" panose="02010609060101010101" pitchFamily="49" charset="-122"/>
                <a:ea typeface="黑体" panose="02010609060101010101" pitchFamily="49" charset="-122"/>
                <a:sym typeface="+mn-ea"/>
              </a:rPr>
              <a:t>消息完整性与数字签名</a:t>
            </a:r>
          </a:p>
        </p:txBody>
      </p:sp>
      <p:sp>
        <p:nvSpPr>
          <p:cNvPr id="5" name="文本框 2"/>
          <p:cNvSpPr txBox="1"/>
          <p:nvPr>
            <p:custDataLst>
              <p:tags r:id="rId1"/>
            </p:custDataLst>
          </p:nvPr>
        </p:nvSpPr>
        <p:spPr>
          <a:xfrm>
            <a:off x="735180" y="1052739"/>
            <a:ext cx="11121462" cy="952739"/>
          </a:xfrm>
          <a:prstGeom prst="rect">
            <a:avLst/>
          </a:prstGeom>
          <a:effectLst>
            <a:glow rad="139700">
              <a:schemeClr val="accent2">
                <a:satMod val="175000"/>
                <a:alpha val="40000"/>
              </a:schemeClr>
            </a:glow>
          </a:effectLst>
        </p:spPr>
        <p:txBody>
          <a:bodyPr vert="horz" lIns="111078" tIns="55543" rIns="111078" bIns="55543" rtlCol="0" anchor="ctr">
            <a:noAutofit/>
          </a:bodyPr>
          <a:lstStyle>
            <a:lvl1pPr defTabSz="685800">
              <a:lnSpc>
                <a:spcPct val="90000"/>
              </a:lnSpc>
              <a:spcBef>
                <a:spcPct val="0"/>
              </a:spcBef>
              <a:buNone/>
              <a:defRPr sz="3200" b="1" i="0" baseline="0">
                <a:solidFill>
                  <a:schemeClr val="accent1"/>
                </a:solidFill>
                <a:effectLst/>
                <a:latin typeface="+mj-lt"/>
                <a:ea typeface="+mj-ea"/>
                <a:cs typeface="+mj-cs"/>
              </a:defRPr>
            </a:lvl1pPr>
          </a:lstStyle>
          <a:p>
            <a:pPr>
              <a:lnSpc>
                <a:spcPct val="150000"/>
              </a:lnSpc>
            </a:pPr>
            <a:r>
              <a:rPr lang="zh-CN" altLang="en-US" sz="2800" b="0" dirty="0" smtClean="0">
                <a:solidFill>
                  <a:schemeClr val="tx1"/>
                </a:solidFill>
                <a:latin typeface="黑体" panose="02010609060101010101" pitchFamily="49" charset="-122"/>
                <a:ea typeface="黑体" panose="02010609060101010101" pitchFamily="49" charset="-122"/>
                <a:sym typeface="+mn-ea"/>
              </a:rPr>
              <a:t>知识点</a:t>
            </a:r>
            <a:r>
              <a:rPr lang="en-US" altLang="zh-CN" sz="2800" b="0" dirty="0" smtClean="0">
                <a:solidFill>
                  <a:schemeClr val="tx1"/>
                </a:solidFill>
                <a:latin typeface="黑体" panose="02010609060101010101" pitchFamily="49" charset="-122"/>
                <a:ea typeface="黑体" panose="02010609060101010101" pitchFamily="49" charset="-122"/>
                <a:sym typeface="+mn-ea"/>
              </a:rPr>
              <a:t>2</a:t>
            </a:r>
            <a:r>
              <a:rPr lang="zh-CN" altLang="en-US" sz="2800" b="0" dirty="0" smtClean="0">
                <a:solidFill>
                  <a:schemeClr val="tx1"/>
                </a:solidFill>
                <a:latin typeface="黑体" panose="02010609060101010101" pitchFamily="49" charset="-122"/>
                <a:ea typeface="黑体" panose="02010609060101010101" pitchFamily="49" charset="-122"/>
                <a:sym typeface="+mn-ea"/>
              </a:rPr>
              <a:t>：报文</a:t>
            </a:r>
            <a:r>
              <a:rPr lang="zh-CN" altLang="en-US" sz="2800" b="0" dirty="0" smtClean="0">
                <a:solidFill>
                  <a:schemeClr val="tx1"/>
                </a:solidFill>
                <a:latin typeface="黑体" panose="02010609060101010101" pitchFamily="49" charset="-122"/>
                <a:ea typeface="黑体" panose="02010609060101010101" pitchFamily="49" charset="-122"/>
                <a:sym typeface="+mn-ea"/>
              </a:rPr>
              <a:t>认证 </a:t>
            </a:r>
            <a:endParaRPr lang="en-US" altLang="zh-CN" sz="2800" b="0" dirty="0">
              <a:solidFill>
                <a:schemeClr val="tx1"/>
              </a:solidFill>
              <a:latin typeface="黑体" panose="02010609060101010101" pitchFamily="49" charset="-122"/>
              <a:ea typeface="黑体" panose="02010609060101010101" pitchFamily="49" charset="-122"/>
              <a:sym typeface="+mn-ea"/>
            </a:endParaRPr>
          </a:p>
        </p:txBody>
      </p:sp>
      <p:sp>
        <p:nvSpPr>
          <p:cNvPr id="6" name="TextBox 5"/>
          <p:cNvSpPr txBox="1"/>
          <p:nvPr/>
        </p:nvSpPr>
        <p:spPr>
          <a:xfrm>
            <a:off x="735610" y="2011093"/>
            <a:ext cx="10002190" cy="1135054"/>
          </a:xfrm>
          <a:prstGeom prst="rect">
            <a:avLst/>
          </a:prstGeom>
          <a:noFill/>
        </p:spPr>
        <p:txBody>
          <a:bodyPr wrap="square" rtlCol="0">
            <a:spAutoFit/>
          </a:bodyPr>
          <a:lstStyle/>
          <a:p>
            <a:pPr>
              <a:lnSpc>
                <a:spcPct val="150000"/>
              </a:lnSpc>
            </a:pPr>
            <a:r>
              <a:rPr lang="zh-CN" altLang="en-US" sz="2400" dirty="0" smtClean="0">
                <a:latin typeface="Microsoft YaHei" charset="-122"/>
                <a:ea typeface="Microsoft YaHei" charset="-122"/>
                <a:cs typeface="Microsoft YaHei" charset="-122"/>
              </a:rPr>
              <a:t>三、报文认证码</a:t>
            </a:r>
            <a:r>
              <a:rPr lang="en-US" altLang="zh-CN" sz="2400" dirty="0" smtClean="0">
                <a:latin typeface="Microsoft YaHei" charset="-122"/>
                <a:ea typeface="Microsoft YaHei" charset="-122"/>
                <a:cs typeface="Microsoft YaHei" charset="-122"/>
              </a:rPr>
              <a:t>MAC</a:t>
            </a:r>
            <a:r>
              <a:rPr lang="zh-CN" altLang="en-US" sz="2400" dirty="0" smtClean="0">
                <a:latin typeface="Microsoft YaHei" charset="-122"/>
                <a:ea typeface="Microsoft YaHei" charset="-122"/>
                <a:cs typeface="Microsoft YaHei" charset="-122"/>
              </a:rPr>
              <a:t>（</a:t>
            </a:r>
            <a:r>
              <a:rPr lang="en-US" altLang="zh-CN" sz="2400" dirty="0" smtClean="0">
                <a:latin typeface="Microsoft YaHei" charset="-122"/>
                <a:ea typeface="Microsoft YaHei" charset="-122"/>
                <a:cs typeface="Microsoft YaHei" charset="-122"/>
              </a:rPr>
              <a:t>Message Authentication Code</a:t>
            </a:r>
            <a:r>
              <a:rPr lang="zh-CN" altLang="en-US" sz="2400" dirty="0" smtClean="0">
                <a:latin typeface="Microsoft YaHei" charset="-122"/>
                <a:ea typeface="Microsoft YaHei" charset="-122"/>
                <a:cs typeface="Microsoft YaHei" charset="-122"/>
              </a:rPr>
              <a:t>）</a:t>
            </a:r>
          </a:p>
          <a:p>
            <a:pPr>
              <a:lnSpc>
                <a:spcPct val="150000"/>
              </a:lnSpc>
            </a:pPr>
            <a:r>
              <a:rPr lang="zh-CN" altLang="en-US" sz="2400" dirty="0" smtClean="0">
                <a:latin typeface="Microsoft YaHei" charset="-122"/>
                <a:ea typeface="Microsoft YaHei" charset="-122"/>
                <a:cs typeface="Microsoft YaHei" charset="-122"/>
              </a:rPr>
              <a:t>不足：无法保证消息在</a:t>
            </a:r>
            <a:r>
              <a:rPr lang="zh-CN" altLang="en-US" sz="2400" dirty="0" smtClean="0">
                <a:solidFill>
                  <a:srgbClr val="C00000"/>
                </a:solidFill>
                <a:latin typeface="Microsoft YaHei" charset="-122"/>
                <a:ea typeface="Microsoft YaHei" charset="-122"/>
                <a:cs typeface="Microsoft YaHei" charset="-122"/>
              </a:rPr>
              <a:t>接收方没有被篡改</a:t>
            </a:r>
            <a:r>
              <a:rPr lang="zh-CN" altLang="en-US" sz="2400" dirty="0" smtClean="0">
                <a:latin typeface="Microsoft YaHei" charset="-122"/>
                <a:ea typeface="Microsoft YaHei" charset="-122"/>
                <a:cs typeface="Microsoft YaHei" charset="-122"/>
              </a:rPr>
              <a:t>。</a:t>
            </a:r>
          </a:p>
        </p:txBody>
      </p:sp>
      <p:pic>
        <p:nvPicPr>
          <p:cNvPr id="7" name="图片 6"/>
          <p:cNvPicPr>
            <a:picLocks noChangeAspect="1"/>
          </p:cNvPicPr>
          <p:nvPr/>
        </p:nvPicPr>
        <p:blipFill rotWithShape="1">
          <a:blip r:embed="rId3">
            <a:extLst>
              <a:ext uri="{28A0092B-C50C-407E-A947-70E740481C1C}">
                <a14:useLocalDpi xmlns:a14="http://schemas.microsoft.com/office/drawing/2010/main" val="0"/>
              </a:ext>
            </a:extLst>
          </a:blip>
          <a:srcRect l="5543" t="38294" r="3062"/>
          <a:stretch>
            <a:fillRect/>
          </a:stretch>
        </p:blipFill>
        <p:spPr>
          <a:xfrm>
            <a:off x="4834890" y="3234690"/>
            <a:ext cx="7021830" cy="3555365"/>
          </a:xfrm>
          <a:prstGeom prst="rect">
            <a:avLst/>
          </a:prstGeom>
        </p:spPr>
      </p:pic>
      <p:grpSp>
        <p:nvGrpSpPr>
          <p:cNvPr id="8" name="组合 7"/>
          <p:cNvGrpSpPr/>
          <p:nvPr/>
        </p:nvGrpSpPr>
        <p:grpSpPr>
          <a:xfrm>
            <a:off x="0" y="876467"/>
            <a:ext cx="563526" cy="5105067"/>
            <a:chOff x="0" y="-1"/>
            <a:chExt cx="563526" cy="5105067"/>
          </a:xfrm>
        </p:grpSpPr>
        <p:sp>
          <p:nvSpPr>
            <p:cNvPr id="9" name="矩形 8"/>
            <p:cNvSpPr/>
            <p:nvPr/>
          </p:nvSpPr>
          <p:spPr>
            <a:xfrm>
              <a:off x="0" y="-1"/>
              <a:ext cx="563526" cy="2307265"/>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消息完整性检测方法</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0" name="矩形 9"/>
            <p:cNvSpPr/>
            <p:nvPr/>
          </p:nvSpPr>
          <p:spPr>
            <a:xfrm>
              <a:off x="0" y="3731983"/>
              <a:ext cx="563526" cy="1373083"/>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bg1"/>
                  </a:solidFill>
                  <a:latin typeface="黑体" panose="02010609060101010101" pitchFamily="49" charset="-122"/>
                  <a:ea typeface="黑体" panose="02010609060101010101" pitchFamily="49" charset="-122"/>
                  <a:sym typeface="+mn-ea"/>
                </a:rPr>
                <a:t>数字签名</a:t>
              </a:r>
              <a:endParaRPr lang="zh-CN" altLang="en-US" sz="1600" kern="900" spc="-100" dirty="0">
                <a:solidFill>
                  <a:schemeClr val="bg1"/>
                </a:solidFill>
                <a:latin typeface="黑体" panose="02010609060101010101" pitchFamily="49" charset="-122"/>
                <a:ea typeface="黑体" panose="02010609060101010101" pitchFamily="49" charset="-122"/>
              </a:endParaRPr>
            </a:p>
          </p:txBody>
        </p:sp>
        <p:sp>
          <p:nvSpPr>
            <p:cNvPr id="11" name="矩形 10"/>
            <p:cNvSpPr/>
            <p:nvPr/>
          </p:nvSpPr>
          <p:spPr>
            <a:xfrm>
              <a:off x="0" y="2333658"/>
              <a:ext cx="563526" cy="1373083"/>
            </a:xfrm>
            <a:prstGeom prst="rect">
              <a:avLst/>
            </a:prstGeom>
            <a:solidFill>
              <a:schemeClr val="accent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ts val="1600"/>
                </a:lnSpc>
              </a:pPr>
              <a:r>
                <a:rPr lang="zh-CN" altLang="en-US" sz="1600" dirty="0">
                  <a:solidFill>
                    <a:schemeClr val="tx1"/>
                  </a:solidFill>
                  <a:latin typeface="黑体" panose="02010609060101010101" pitchFamily="49" charset="-122"/>
                  <a:ea typeface="黑体" panose="02010609060101010101" pitchFamily="49" charset="-122"/>
                  <a:sym typeface="+mn-ea"/>
                </a:rPr>
                <a:t>报文认证</a:t>
              </a:r>
              <a:endParaRPr lang="zh-CN" altLang="en-US" sz="1600" kern="900" spc="-100" dirty="0">
                <a:solidFill>
                  <a:schemeClr val="tx1"/>
                </a:solidFill>
                <a:latin typeface="黑体" panose="02010609060101010101" pitchFamily="49" charset="-122"/>
                <a:ea typeface="黑体" panose="02010609060101010101" pitchFamily="49" charset="-122"/>
              </a:endParaRPr>
            </a:p>
          </p:txBody>
        </p:sp>
      </p:grpSp>
    </p:spTree>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MH" val="20151101165129"/>
  <p:tag name="MH_LIBRARY" val="GRAPHIC"/>
</p:tagLst>
</file>

<file path=ppt/tags/tag1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h_f"/>
  <p:tag name="KSO_WM_UNIT_INDEX" val="1_2_1"/>
  <p:tag name="KSO_WM_UNIT_ID" val="diagram160061_4*m_h_f*1_2_1"/>
  <p:tag name="KSO_WM_UNIT_CLEAR" val="1"/>
  <p:tag name="KSO_WM_UNIT_LAYERLEVEL" val="1_1_1"/>
  <p:tag name="KSO_WM_UNIT_VALUE" val="26"/>
  <p:tag name="KSO_WM_UNIT_HIGHLIGHT" val="0"/>
  <p:tag name="KSO_WM_UNIT_COMPATIBLE" val="0"/>
  <p:tag name="KSO_WM_UNIT_PRESET_TEXT_INDEX" val="4"/>
  <p:tag name="KSO_WM_UNIT_PRESET_TEXT_LEN" val="35"/>
  <p:tag name="KSO_WM_DIAGRAM_GROUP_CODE" val="m1-1"/>
  <p:tag name="KSO_WM_UNIT_TEXT_FILL_FORE_SCHEMECOLOR_INDEX" val="6"/>
  <p:tag name="KSO_WM_UNIT_TEXT_FILL_TYPE" val="1"/>
</p:tagLst>
</file>

<file path=ppt/tags/tag10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0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0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0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0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0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0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0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0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0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i"/>
  <p:tag name="KSO_WM_UNIT_INDEX" val="1_3"/>
  <p:tag name="KSO_WM_UNIT_ID" val="diagram160061_4*m_i*1_3"/>
  <p:tag name="KSO_WM_UNIT_CLEAR" val="1"/>
  <p:tag name="KSO_WM_UNIT_LAYERLEVEL" val="1_1"/>
  <p:tag name="KSO_WM_DIAGRAM_GROUP_CODE" val="m1-1"/>
  <p:tag name="KSO_WM_UNIT_FILL_FORE_SCHEMECOLOR_INDEX" val="6"/>
  <p:tag name="KSO_WM_UNIT_FILL_TYPE" val="1"/>
</p:tagLst>
</file>

<file path=ppt/tags/tag11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1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1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1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1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1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1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1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1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1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h_f"/>
  <p:tag name="KSO_WM_UNIT_INDEX" val="1_2_1"/>
  <p:tag name="KSO_WM_UNIT_ID" val="diagram160061_4*m_h_f*1_2_1"/>
  <p:tag name="KSO_WM_UNIT_CLEAR" val="1"/>
  <p:tag name="KSO_WM_UNIT_LAYERLEVEL" val="1_1_1"/>
  <p:tag name="KSO_WM_UNIT_VALUE" val="26"/>
  <p:tag name="KSO_WM_UNIT_HIGHLIGHT" val="0"/>
  <p:tag name="KSO_WM_UNIT_COMPATIBLE" val="0"/>
  <p:tag name="KSO_WM_UNIT_PRESET_TEXT_INDEX" val="4"/>
  <p:tag name="KSO_WM_UNIT_PRESET_TEXT_LEN" val="35"/>
  <p:tag name="KSO_WM_DIAGRAM_GROUP_CODE" val="m1-1"/>
  <p:tag name="KSO_WM_UNIT_TEXT_FILL_FORE_SCHEMECOLOR_INDEX" val="6"/>
  <p:tag name="KSO_WM_UNIT_TEXT_FILL_TYPE" val="1"/>
</p:tagLst>
</file>

<file path=ppt/tags/tag12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2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2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2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2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2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2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2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2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2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i"/>
  <p:tag name="KSO_WM_UNIT_INDEX" val="1_3"/>
  <p:tag name="KSO_WM_UNIT_ID" val="diagram160061_4*m_i*1_3"/>
  <p:tag name="KSO_WM_UNIT_CLEAR" val="1"/>
  <p:tag name="KSO_WM_UNIT_LAYERLEVEL" val="1_1"/>
  <p:tag name="KSO_WM_DIAGRAM_GROUP_CODE" val="m1-1"/>
  <p:tag name="KSO_WM_UNIT_FILL_FORE_SCHEMECOLOR_INDEX" val="6"/>
  <p:tag name="KSO_WM_UNIT_FILL_TYPE" val="1"/>
</p:tagLst>
</file>

<file path=ppt/tags/tag13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3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3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3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3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3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3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3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3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3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h_f"/>
  <p:tag name="KSO_WM_UNIT_INDEX" val="1_2_1"/>
  <p:tag name="KSO_WM_UNIT_ID" val="diagram160061_4*m_h_f*1_2_1"/>
  <p:tag name="KSO_WM_UNIT_CLEAR" val="1"/>
  <p:tag name="KSO_WM_UNIT_LAYERLEVEL" val="1_1_1"/>
  <p:tag name="KSO_WM_UNIT_VALUE" val="26"/>
  <p:tag name="KSO_WM_UNIT_HIGHLIGHT" val="0"/>
  <p:tag name="KSO_WM_UNIT_COMPATIBLE" val="0"/>
  <p:tag name="KSO_WM_UNIT_PRESET_TEXT_INDEX" val="4"/>
  <p:tag name="KSO_WM_UNIT_PRESET_TEXT_LEN" val="35"/>
  <p:tag name="KSO_WM_DIAGRAM_GROUP_CODE" val="m1-1"/>
  <p:tag name="KSO_WM_UNIT_TEXT_FILL_FORE_SCHEMECOLOR_INDEX" val="6"/>
  <p:tag name="KSO_WM_UNIT_TEXT_FILL_TYPE" val="1"/>
</p:tagLst>
</file>

<file path=ppt/tags/tag14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4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4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4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4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4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4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4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4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4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i"/>
  <p:tag name="KSO_WM_UNIT_INDEX" val="1_3"/>
  <p:tag name="KSO_WM_UNIT_ID" val="diagram160061_4*m_i*1_3"/>
  <p:tag name="KSO_WM_UNIT_CLEAR" val="1"/>
  <p:tag name="KSO_WM_UNIT_LAYERLEVEL" val="1_1"/>
  <p:tag name="KSO_WM_DIAGRAM_GROUP_CODE" val="m1-1"/>
  <p:tag name="KSO_WM_UNIT_FILL_FORE_SCHEMECOLOR_INDEX" val="6"/>
  <p:tag name="KSO_WM_UNIT_FILL_TYPE" val="1"/>
</p:tagLst>
</file>

<file path=ppt/tags/tag15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5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5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5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5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5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5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5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5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5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h_f"/>
  <p:tag name="KSO_WM_UNIT_INDEX" val="1_2_1"/>
  <p:tag name="KSO_WM_UNIT_ID" val="diagram160061_4*m_h_f*1_2_1"/>
  <p:tag name="KSO_WM_UNIT_CLEAR" val="1"/>
  <p:tag name="KSO_WM_UNIT_LAYERLEVEL" val="1_1_1"/>
  <p:tag name="KSO_WM_UNIT_VALUE" val="26"/>
  <p:tag name="KSO_WM_UNIT_HIGHLIGHT" val="0"/>
  <p:tag name="KSO_WM_UNIT_COMPATIBLE" val="0"/>
  <p:tag name="KSO_WM_UNIT_PRESET_TEXT_INDEX" val="4"/>
  <p:tag name="KSO_WM_UNIT_PRESET_TEXT_LEN" val="35"/>
  <p:tag name="KSO_WM_DIAGRAM_GROUP_CODE" val="m1-1"/>
  <p:tag name="KSO_WM_UNIT_TEXT_FILL_FORE_SCHEMECOLOR_INDEX" val="6"/>
  <p:tag name="KSO_WM_UNIT_TEXT_FILL_TYPE" val="1"/>
</p:tagLst>
</file>

<file path=ppt/tags/tag16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6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6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6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6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6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6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6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6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6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i"/>
  <p:tag name="KSO_WM_UNIT_INDEX" val="1_3"/>
  <p:tag name="KSO_WM_UNIT_ID" val="diagram160061_4*m_i*1_3"/>
  <p:tag name="KSO_WM_UNIT_CLEAR" val="1"/>
  <p:tag name="KSO_WM_UNIT_LAYERLEVEL" val="1_1"/>
  <p:tag name="KSO_WM_DIAGRAM_GROUP_CODE" val="m1-1"/>
  <p:tag name="KSO_WM_UNIT_FILL_FORE_SCHEMECOLOR_INDEX" val="6"/>
  <p:tag name="KSO_WM_UNIT_FILL_TYPE" val="1"/>
</p:tagLst>
</file>

<file path=ppt/tags/tag17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7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7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7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7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7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7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7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7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7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h_f"/>
  <p:tag name="KSO_WM_UNIT_INDEX" val="1_2_1"/>
  <p:tag name="KSO_WM_UNIT_ID" val="diagram160061_4*m_h_f*1_2_1"/>
  <p:tag name="KSO_WM_UNIT_CLEAR" val="1"/>
  <p:tag name="KSO_WM_UNIT_LAYERLEVEL" val="1_1_1"/>
  <p:tag name="KSO_WM_UNIT_VALUE" val="26"/>
  <p:tag name="KSO_WM_UNIT_HIGHLIGHT" val="0"/>
  <p:tag name="KSO_WM_UNIT_COMPATIBLE" val="0"/>
  <p:tag name="KSO_WM_UNIT_PRESET_TEXT_INDEX" val="4"/>
  <p:tag name="KSO_WM_UNIT_PRESET_TEXT_LEN" val="35"/>
  <p:tag name="KSO_WM_DIAGRAM_GROUP_CODE" val="m1-1"/>
  <p:tag name="KSO_WM_UNIT_TEXT_FILL_FORE_SCHEMECOLOR_INDEX" val="6"/>
  <p:tag name="KSO_WM_UNIT_TEXT_FILL_TYPE" val="1"/>
</p:tagLst>
</file>

<file path=ppt/tags/tag18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8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8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8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8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8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8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8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8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8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i"/>
  <p:tag name="KSO_WM_UNIT_INDEX" val="1_3"/>
  <p:tag name="KSO_WM_UNIT_ID" val="diagram160061_4*m_i*1_3"/>
  <p:tag name="KSO_WM_UNIT_CLEAR" val="1"/>
  <p:tag name="KSO_WM_UNIT_LAYERLEVEL" val="1_1"/>
  <p:tag name="KSO_WM_DIAGRAM_GROUP_CODE" val="m1-1"/>
  <p:tag name="KSO_WM_UNIT_FILL_FORE_SCHEMECOLOR_INDEX" val="6"/>
  <p:tag name="KSO_WM_UNIT_FILL_TYPE" val="1"/>
</p:tagLst>
</file>

<file path=ppt/tags/tag19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9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9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9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9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9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9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9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9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19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i"/>
  <p:tag name="KSO_WM_UNIT_INDEX" val="1_1"/>
  <p:tag name="KSO_WM_UNIT_ID" val="diagram160061_4*m_i*1_1"/>
  <p:tag name="KSO_WM_UNIT_CLEAR" val="1"/>
  <p:tag name="KSO_WM_UNIT_LAYERLEVEL" val="1_1"/>
  <p:tag name="KSO_WM_DIAGRAM_GROUP_CODE" val="m1-1"/>
  <p:tag name="KSO_WM_UNIT_FILL_FORE_SCHEMECOLOR_INDEX" val="5"/>
  <p:tag name="KSO_WM_UNIT_FILL_TYPE" val="1"/>
  <p:tag name="KSO_WM_UNIT_LINE_FORE_SCHEMECOLOR_INDEX" val="5"/>
  <p:tag name="KSO_WM_UNIT_LINE_FILL_TYPE" val="2"/>
  <p:tag name="KSO_WM_UNIT_TEXT_FILL_FORE_SCHEMECOLOR_INDEX" val="13"/>
  <p:tag name="KSO_WM_UNIT_TEXT_FILL_TYPE" val="1"/>
</p:tagLst>
</file>

<file path=ppt/tags/tag2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h_f"/>
  <p:tag name="KSO_WM_UNIT_INDEX" val="1_2_1"/>
  <p:tag name="KSO_WM_UNIT_ID" val="diagram160061_4*m_h_f*1_2_1"/>
  <p:tag name="KSO_WM_UNIT_CLEAR" val="1"/>
  <p:tag name="KSO_WM_UNIT_LAYERLEVEL" val="1_1_1"/>
  <p:tag name="KSO_WM_UNIT_VALUE" val="26"/>
  <p:tag name="KSO_WM_UNIT_HIGHLIGHT" val="0"/>
  <p:tag name="KSO_WM_UNIT_COMPATIBLE" val="0"/>
  <p:tag name="KSO_WM_UNIT_PRESET_TEXT_INDEX" val="4"/>
  <p:tag name="KSO_WM_UNIT_PRESET_TEXT_LEN" val="35"/>
  <p:tag name="KSO_WM_DIAGRAM_GROUP_CODE" val="m1-1"/>
  <p:tag name="KSO_WM_UNIT_TEXT_FILL_FORE_SCHEMECOLOR_INDEX" val="6"/>
  <p:tag name="KSO_WM_UNIT_TEXT_FILL_TYPE" val="1"/>
</p:tagLst>
</file>

<file path=ppt/tags/tag20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0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0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0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0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0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0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0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0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0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i"/>
  <p:tag name="KSO_WM_UNIT_INDEX" val="1_3"/>
  <p:tag name="KSO_WM_UNIT_ID" val="diagram160061_4*m_i*1_3"/>
  <p:tag name="KSO_WM_UNIT_CLEAR" val="1"/>
  <p:tag name="KSO_WM_UNIT_LAYERLEVEL" val="1_1"/>
  <p:tag name="KSO_WM_DIAGRAM_GROUP_CODE" val="m1-1"/>
  <p:tag name="KSO_WM_UNIT_FILL_FORE_SCHEMECOLOR_INDEX" val="6"/>
  <p:tag name="KSO_WM_UNIT_FILL_TYPE" val="1"/>
</p:tagLst>
</file>

<file path=ppt/tags/tag21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i"/>
  <p:tag name="KSO_WM_UNIT_INDEX" val="1_2"/>
  <p:tag name="KSO_WM_UNIT_ID" val="diagram160061_4*m_i*1_2"/>
  <p:tag name="KSO_WM_UNIT_CLEAR" val="1"/>
  <p:tag name="KSO_WM_UNIT_LAYERLEVEL" val="1_1"/>
  <p:tag name="KSO_WM_DIAGRAM_GROUP_CODE" val="m1-1"/>
  <p:tag name="KSO_WM_UNIT_FILL_FORE_SCHEMECOLOR_INDEX" val="5"/>
  <p:tag name="KSO_WM_UNIT_FILL_TYPE" val="1"/>
</p:tagLst>
</file>

<file path=ppt/tags/tag2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diagram"/>
  <p:tag name="KSO_WM_TEMPLATE_INDEX" val="160061"/>
  <p:tag name="KSO_WM_UNIT_TYPE" val="m_h_f"/>
  <p:tag name="KSO_WM_UNIT_INDEX" val="1_1_1"/>
  <p:tag name="KSO_WM_UNIT_ID" val="diagram160061_4*m_h_f*1_1_1"/>
  <p:tag name="KSO_WM_UNIT_CLEAR" val="1"/>
  <p:tag name="KSO_WM_UNIT_LAYERLEVEL" val="1_1_1"/>
  <p:tag name="KSO_WM_UNIT_VALUE" val="26"/>
  <p:tag name="KSO_WM_UNIT_HIGHLIGHT" val="0"/>
  <p:tag name="KSO_WM_UNIT_COMPATIBLE" val="0"/>
  <p:tag name="KSO_WM_UNIT_PRESET_TEXT_INDEX" val="4"/>
  <p:tag name="KSO_WM_UNIT_PRESET_TEXT_LEN" val="35"/>
  <p:tag name="KSO_WM_DIAGRAM_GROUP_CODE" val="m1-1"/>
  <p:tag name="KSO_WM_UNIT_TEXT_FILL_FORE_SCHEMECOLOR_INDEX" val="5"/>
  <p:tag name="KSO_WM_UNIT_TEXT_FILL_TYPE" val="1"/>
</p:tagLst>
</file>

<file path=ppt/tags/tag2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2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160061_4*i*1"/>
  <p:tag name="KSO_WM_TEMPLATE_CATEGORY" val="diagram"/>
  <p:tag name="KSO_WM_TEMPLATE_INDEX" val="160061"/>
  <p:tag name="KSO_WM_UNIT_INDEX" val="1"/>
</p:tagLst>
</file>

<file path=ppt/tags/tag3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3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3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3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3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3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3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3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3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3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160061_4*i*6"/>
  <p:tag name="KSO_WM_TEMPLATE_CATEGORY" val="diagram"/>
  <p:tag name="KSO_WM_TEMPLATE_INDEX" val="160061"/>
  <p:tag name="KSO_WM_UNIT_INDEX" val="6"/>
</p:tagLst>
</file>

<file path=ppt/tags/tag4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4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4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4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4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4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4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4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4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4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160061_4*i*6"/>
  <p:tag name="KSO_WM_TEMPLATE_CATEGORY" val="diagram"/>
  <p:tag name="KSO_WM_TEMPLATE_INDEX" val="160061"/>
  <p:tag name="KSO_WM_UNIT_INDEX" val="6"/>
</p:tagLst>
</file>

<file path=ppt/tags/tag5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5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5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5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5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5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5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5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5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5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160061_4*i*6"/>
  <p:tag name="KSO_WM_TEMPLATE_CATEGORY" val="diagram"/>
  <p:tag name="KSO_WM_TEMPLATE_INDEX" val="160061"/>
  <p:tag name="KSO_WM_UNIT_INDEX" val="6"/>
</p:tagLst>
</file>

<file path=ppt/tags/tag6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6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6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6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6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6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6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6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6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6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160061_4*i*6"/>
  <p:tag name="KSO_WM_TEMPLATE_CATEGORY" val="diagram"/>
  <p:tag name="KSO_WM_TEMPLATE_INDEX" val="160061"/>
  <p:tag name="KSO_WM_UNIT_INDEX" val="6"/>
</p:tagLst>
</file>

<file path=ppt/tags/tag7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7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7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7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7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7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7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7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7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7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160061_4*i*6"/>
  <p:tag name="KSO_WM_TEMPLATE_CATEGORY" val="diagram"/>
  <p:tag name="KSO_WM_TEMPLATE_INDEX" val="160061"/>
  <p:tag name="KSO_WM_UNIT_INDEX" val="6"/>
</p:tagLst>
</file>

<file path=ppt/tags/tag8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8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8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8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8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8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8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8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8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8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UNIT_TYPE" val="i"/>
  <p:tag name="KSO_WM_UNIT_ID" val="diagram160061_4*i*6"/>
  <p:tag name="KSO_WM_TEMPLATE_CATEGORY" val="diagram"/>
  <p:tag name="KSO_WM_TEMPLATE_INDEX" val="160061"/>
  <p:tag name="KSO_WM_UNIT_INDEX" val="6"/>
</p:tagLst>
</file>

<file path=ppt/tags/tag90.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91.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92.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93.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94.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95.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96.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97.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98.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ags/tag99.xml><?xml version="1.0" encoding="utf-8"?>
<p:tagLst xmlns:a="http://schemas.openxmlformats.org/drawingml/2006/main" xmlns:r="http://schemas.openxmlformats.org/officeDocument/2006/relationships" xmlns:p="http://schemas.openxmlformats.org/presentationml/2006/main">
  <p:tag name="KSO_WM_TAG_VERSION" val="1.0"/>
  <p:tag name="KSO_WM_BEAUTIFY_FLAG" val="#wm#"/>
  <p:tag name="KSO_WM_TEMPLATE_CATEGORY" val="custom"/>
  <p:tag name="KSO_WM_TEMPLATE_INDEX" val="160144"/>
  <p:tag name="KSO_WM_UNIT_TYPE" val="a"/>
  <p:tag name="KSO_WM_UNIT_INDEX" val="1"/>
  <p:tag name="KSO_WM_UNIT_ID" val="custom160144_15*a*1"/>
  <p:tag name="KSO_WM_UNIT_CLEAR" val="1"/>
  <p:tag name="KSO_WM_UNIT_LAYERLEVEL" val="1"/>
  <p:tag name="KSO_WM_UNIT_VALUE" val="29"/>
  <p:tag name="KSO_WM_UNIT_ISCONTENTSTITLE" val="0"/>
  <p:tag name="KSO_WM_UNIT_HIGHLIGHT" val="0"/>
  <p:tag name="KSO_WM_UNIT_COMPATIBLE" val="0"/>
  <p:tag name="KSO_WM_UNIT_PRESET_TEXT_INDEX" val="3"/>
  <p:tag name="KSO_WM_UNIT_PRESET_TEXT_LEN" val="24"/>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96</TotalTime>
  <Words>12101</Words>
  <Application>Microsoft Macintosh PowerPoint</Application>
  <PresentationFormat>宽屏</PresentationFormat>
  <Paragraphs>2067</Paragraphs>
  <Slides>215</Slides>
  <Notes>21</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215</vt:i4>
      </vt:variant>
    </vt:vector>
  </HeadingPairs>
  <TitlesOfParts>
    <vt:vector size="225" baseType="lpstr">
      <vt:lpstr>Calibri</vt:lpstr>
      <vt:lpstr>Calibri Light</vt:lpstr>
      <vt:lpstr>Microsoft YaHei</vt:lpstr>
      <vt:lpstr>黑体</vt:lpstr>
      <vt:lpstr>华文黑体</vt:lpstr>
      <vt:lpstr>手札体-简粗体</vt:lpstr>
      <vt:lpstr>宋体</vt:lpstr>
      <vt:lpstr>微软雅黑</vt:lpstr>
      <vt:lpstr>Arial</vt:lpstr>
      <vt:lpstr>Office 主题</vt:lpstr>
      <vt:lpstr>计算机网络原理</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15.0029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2017考期会计基础</dc:title>
  <dc:creator>Microsoft Office 用户</dc:creator>
  <cp:lastModifiedBy>Microsoft Office 用户</cp:lastModifiedBy>
  <cp:revision>514</cp:revision>
  <dcterms:created xsi:type="dcterms:W3CDTF">2018-07-16T12:20:49Z</dcterms:created>
  <dcterms:modified xsi:type="dcterms:W3CDTF">2019-07-06T11:04:28Z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2052-1.2.3.312</vt:lpwstr>
  </property>
</Properties>
</file>